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7EF7E30-507A-454D-A128-4399378FD676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5BE4ED-520F-4F7C-8BAC-4C665BEA7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5013176"/>
            <a:ext cx="6954566" cy="504056"/>
          </a:xfrm>
        </p:spPr>
        <p:txBody>
          <a:bodyPr>
            <a:normAutofit/>
          </a:bodyPr>
          <a:lstStyle/>
          <a:p>
            <a:pPr algn="r"/>
            <a:r>
              <a:rPr lang="sr-Cyrl-BA" sz="2000" dirty="0" smtClean="0"/>
              <a:t>Православна вјеронаука 8. разред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368896"/>
          </a:xfrm>
        </p:spPr>
        <p:txBody>
          <a:bodyPr>
            <a:normAutofit/>
          </a:bodyPr>
          <a:lstStyle/>
          <a:p>
            <a:r>
              <a:rPr lang="sr-Cyrl-BA" sz="4000" dirty="0" smtClean="0">
                <a:latin typeface="Constantia" pitchFamily="18" charset="0"/>
              </a:rPr>
              <a:t>ИЗЉЕЧЕЊЕ  ОДУЗЕТОГ  </a:t>
            </a:r>
            <a:r>
              <a:rPr lang="sr-Cyrl-BA" sz="4000" dirty="0" smtClean="0">
                <a:latin typeface="Constantia" pitchFamily="18" charset="0"/>
              </a:rPr>
              <a:t/>
            </a:r>
            <a:br>
              <a:rPr lang="sr-Cyrl-BA" sz="4000" dirty="0" smtClean="0">
                <a:latin typeface="Constantia" pitchFamily="18" charset="0"/>
              </a:rPr>
            </a:br>
            <a:r>
              <a:rPr lang="sr-Cyrl-BA" sz="4000" dirty="0" smtClean="0">
                <a:latin typeface="Constantia" pitchFamily="18" charset="0"/>
              </a:rPr>
              <a:t>У </a:t>
            </a:r>
            <a:r>
              <a:rPr lang="sr-Cyrl-BA" sz="4000" dirty="0" smtClean="0">
                <a:latin typeface="Constantia" pitchFamily="18" charset="0"/>
              </a:rPr>
              <a:t>КАПЕРНАУМУ </a:t>
            </a:r>
            <a:endParaRPr lang="en-US" sz="4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038600" cy="4289648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Constantia" pitchFamily="18" charset="0"/>
              </a:rPr>
              <a:t>Јеванђељски </a:t>
            </a:r>
            <a:r>
              <a:rPr lang="sr-Cyrl-BA" sz="2400" dirty="0" smtClean="0">
                <a:latin typeface="Constantia" pitchFamily="18" charset="0"/>
              </a:rPr>
              <a:t>догађај о изљечењу одузетог у граду Капернауму говори нам какве могу бити посљедице гријеха по човјека.</a:t>
            </a:r>
          </a:p>
          <a:p>
            <a:r>
              <a:rPr lang="sr-Cyrl-BA" sz="2400" dirty="0" smtClean="0">
                <a:latin typeface="Constantia" pitchFamily="18" charset="0"/>
              </a:rPr>
              <a:t>Истовремено се указује како је Бог спреман да у сваком тренутку опрости човјеку и да га уз покајање прихвати.</a:t>
            </a:r>
            <a:endParaRPr lang="en-US" sz="2400" dirty="0">
              <a:latin typeface="Constantia" pitchFamily="18" charset="0"/>
            </a:endParaRPr>
          </a:p>
        </p:txBody>
      </p:sp>
      <p:pic>
        <p:nvPicPr>
          <p:cNvPr id="7" name="Content Placeholder 6" descr="kapernaum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8024" y="1987674"/>
            <a:ext cx="4038600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038600" cy="43039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BA" sz="2400" dirty="0" smtClean="0">
                <a:latin typeface="Constantia" pitchFamily="18" charset="0"/>
              </a:rPr>
              <a:t>Обилазећи многе крајеве, проповједајући о Царству небеском, Христос је свратио у град Капернаум, у коме је раније чинио многа </a:t>
            </a:r>
            <a:r>
              <a:rPr lang="sr-Cyrl-BA" sz="2400" dirty="0" smtClean="0">
                <a:latin typeface="Constantia" pitchFamily="18" charset="0"/>
              </a:rPr>
              <a:t>чуда.</a:t>
            </a:r>
            <a:endParaRPr lang="sr-Cyrl-BA" sz="2400" dirty="0" smtClean="0">
              <a:latin typeface="Constantia" pitchFamily="18" charset="0"/>
            </a:endParaRPr>
          </a:p>
          <a:p>
            <a:r>
              <a:rPr lang="sr-Cyrl-BA" sz="2400" dirty="0" smtClean="0">
                <a:latin typeface="Constantia" pitchFamily="18" charset="0"/>
              </a:rPr>
              <a:t>У граду се окупило мноштво људи, тако да се није могло доћи до врата дома у коме је Христос боравио.</a:t>
            </a:r>
          </a:p>
          <a:p>
            <a:pPr>
              <a:buNone/>
            </a:pPr>
            <a:endParaRPr lang="sr-Cyrl-BA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pic>
        <p:nvPicPr>
          <p:cNvPr id="5" name="Content Placeholder 4" descr="капернаум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2060848"/>
            <a:ext cx="4038600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835688"/>
            <a:ext cx="4038600" cy="421764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sr-Cyrl-BA" sz="2400" dirty="0" smtClean="0">
                <a:latin typeface="Constantia" pitchFamily="18" charset="0"/>
              </a:rPr>
              <a:t>Четворица људи доносе паралисаног болесника, али пошто се нису могли пробити кроз мноштво народа, открили су кров куће и на носилима су спустили  болесника пред Господа.</a:t>
            </a:r>
          </a:p>
          <a:p>
            <a:pPr>
              <a:spcBef>
                <a:spcPts val="0"/>
              </a:spcBef>
            </a:pPr>
            <a:r>
              <a:rPr lang="sr-Cyrl-BA" sz="2400" dirty="0" smtClean="0">
                <a:latin typeface="Constantia" pitchFamily="18" charset="0"/>
              </a:rPr>
              <a:t>Видјевши њихову вјеру, Христос рече одузетом:</a:t>
            </a:r>
          </a:p>
          <a:p>
            <a:pPr>
              <a:spcBef>
                <a:spcPts val="0"/>
              </a:spcBef>
              <a:buNone/>
            </a:pPr>
            <a:r>
              <a:rPr lang="sr-Cyrl-BA" sz="2400" dirty="0" smtClean="0">
                <a:latin typeface="Constantia" pitchFamily="18" charset="0"/>
              </a:rPr>
              <a:t>    „Човјече, опраштају ти се гријеси твоји!”(Лк 5,20)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691672"/>
            <a:ext cx="4038600" cy="4505672"/>
          </a:xfrm>
        </p:spPr>
        <p:txBody>
          <a:bodyPr>
            <a:normAutofit lnSpcReduction="10000"/>
          </a:bodyPr>
          <a:lstStyle/>
          <a:p>
            <a:r>
              <a:rPr lang="sr-Cyrl-BA" sz="2400" dirty="0" smtClean="0">
                <a:latin typeface="Constantia" pitchFamily="18" charset="0"/>
              </a:rPr>
              <a:t>Затим узвикну: „Устани и узми одар свој, и иди дому </a:t>
            </a:r>
            <a:r>
              <a:rPr lang="sr-Cyrl-BA" sz="2400" dirty="0" smtClean="0">
                <a:latin typeface="Constantia" pitchFamily="18" charset="0"/>
              </a:rPr>
              <a:t>своме!“ А </a:t>
            </a:r>
            <a:r>
              <a:rPr lang="sr-Cyrl-BA" sz="2400" dirty="0" smtClean="0">
                <a:latin typeface="Constantia" pitchFamily="18" charset="0"/>
              </a:rPr>
              <a:t>он одмах устаде пред њима</a:t>
            </a:r>
            <a:r>
              <a:rPr lang="sr-Cyrl-BA" sz="2400" dirty="0" smtClean="0">
                <a:latin typeface="Constantia" pitchFamily="18" charset="0"/>
              </a:rPr>
              <a:t>.        (</a:t>
            </a:r>
            <a:r>
              <a:rPr lang="sr-Cyrl-BA" sz="2400" dirty="0" smtClean="0">
                <a:latin typeface="Constantia" pitchFamily="18" charset="0"/>
              </a:rPr>
              <a:t>Лк 5,25)</a:t>
            </a:r>
          </a:p>
          <a:p>
            <a:r>
              <a:rPr lang="sr-Cyrl-BA" sz="2400" dirty="0" smtClean="0">
                <a:latin typeface="Constantia" pitchFamily="18" charset="0"/>
              </a:rPr>
              <a:t>Присутни књижевници, нису били радосни што се десило исцјељење, него су били испуњени мржњом према Христу, коментаришући да само Бог има власт да опрашта гријехове.</a:t>
            </a: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49" y="1842199"/>
            <a:ext cx="4038600" cy="395620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sr-Cyrl-BA" sz="2400" dirty="0" smtClean="0">
                <a:latin typeface="Constantia" pitchFamily="18" charset="0"/>
              </a:rPr>
              <a:t>Христос је њима једноставно одговорио:</a:t>
            </a:r>
          </a:p>
          <a:p>
            <a:pPr>
              <a:spcBef>
                <a:spcPts val="0"/>
              </a:spcBef>
              <a:buNone/>
            </a:pPr>
            <a:r>
              <a:rPr lang="sr-Cyrl-BA" sz="2400" dirty="0" smtClean="0">
                <a:latin typeface="Constantia" pitchFamily="18" charset="0"/>
              </a:rPr>
              <a:t>   „Шта је лакше рећи: Опраштају ти се гријеси твоји, или рећи: Устани и ходи?” (Лк 5,23)</a:t>
            </a:r>
          </a:p>
          <a:p>
            <a:pPr>
              <a:spcBef>
                <a:spcPts val="0"/>
              </a:spcBef>
            </a:pPr>
            <a:r>
              <a:rPr lang="sr-Cyrl-BA" sz="2400" dirty="0" smtClean="0">
                <a:latin typeface="Constantia" pitchFamily="18" charset="0"/>
              </a:rPr>
              <a:t>Овим је Христос поистовијетио гријех и </a:t>
            </a:r>
            <a:r>
              <a:rPr lang="sr-Cyrl-BA" sz="2400" dirty="0" smtClean="0">
                <a:latin typeface="Constantia" pitchFamily="18" charset="0"/>
              </a:rPr>
              <a:t>болест. Односно</a:t>
            </a:r>
            <a:r>
              <a:rPr lang="sr-Cyrl-BA" sz="2400" dirty="0" smtClean="0">
                <a:latin typeface="Constantia" pitchFamily="18" charset="0"/>
              </a:rPr>
              <a:t>, навео је </a:t>
            </a:r>
            <a:r>
              <a:rPr lang="sr-Cyrl-BA" sz="2400" dirty="0" smtClean="0">
                <a:latin typeface="Constantia" pitchFamily="18" charset="0"/>
              </a:rPr>
              <a:t>шта је </a:t>
            </a:r>
            <a:r>
              <a:rPr lang="sr-Cyrl-BA" sz="2400" dirty="0" smtClean="0">
                <a:latin typeface="Constantia" pitchFamily="18" charset="0"/>
              </a:rPr>
              <a:t>узрок </a:t>
            </a:r>
            <a:r>
              <a:rPr lang="sr-Cyrl-BA" sz="2400" dirty="0" smtClean="0">
                <a:latin typeface="Constantia" pitchFamily="18" charset="0"/>
              </a:rPr>
              <a:t>многих болести.</a:t>
            </a:r>
          </a:p>
          <a:p>
            <a:pPr>
              <a:buNone/>
            </a:pPr>
            <a:endParaRPr lang="en-US" sz="2400" dirty="0">
              <a:latin typeface="Constantia" pitchFamily="18" charset="0"/>
            </a:endParaRPr>
          </a:p>
        </p:txBody>
      </p:sp>
      <p:pic>
        <p:nvPicPr>
          <p:cNvPr id="5" name="Content Placeholder 4" descr="капернуам 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887" y="2204864"/>
            <a:ext cx="4038600" cy="32308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88836"/>
            <a:ext cx="4038600" cy="4681728"/>
          </a:xfrm>
        </p:spPr>
        <p:txBody>
          <a:bodyPr>
            <a:normAutofit fontScale="92500"/>
          </a:bodyPr>
          <a:lstStyle/>
          <a:p>
            <a:r>
              <a:rPr lang="sr-Cyrl-BA" sz="2400" dirty="0" smtClean="0">
                <a:latin typeface="Constantia" pitchFamily="18" charset="0"/>
              </a:rPr>
              <a:t>Сва чуда која је Христос чинио, чинио је из разлога што је Он истинити Бог, који је постао човјек и има божанску моћ да исјељује људе и да им опрашта гријехе.</a:t>
            </a:r>
          </a:p>
          <a:p>
            <a:r>
              <a:rPr lang="sr-Cyrl-BA" sz="2400" dirty="0" smtClean="0">
                <a:latin typeface="Constantia" pitchFamily="18" charset="0"/>
              </a:rPr>
              <a:t>На такав начин, Христос је исцијелио парализованог човјека и опростио му гријехе, уз напомену да промјени свој живот и да више не гријеши.</a:t>
            </a:r>
            <a:endParaRPr lang="en-US" sz="2400" dirty="0">
              <a:latin typeface="Constantia" pitchFamily="18" charset="0"/>
            </a:endParaRPr>
          </a:p>
        </p:txBody>
      </p:sp>
      <p:pic>
        <p:nvPicPr>
          <p:cNvPr id="5" name="Content Placeholder 4" descr="болнички свештеник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8024" y="2348880"/>
            <a:ext cx="4038600" cy="2961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824" y="2276872"/>
            <a:ext cx="4342256" cy="614936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latin typeface="Constantia" pitchFamily="18" charset="0"/>
              </a:rPr>
              <a:t>ДОМАЋИ </a:t>
            </a:r>
            <a:r>
              <a:rPr lang="sr-Cyrl-BA" sz="3200" dirty="0" smtClean="0">
                <a:latin typeface="Constantia" pitchFamily="18" charset="0"/>
              </a:rPr>
              <a:t>ЗАДАТАК:</a:t>
            </a:r>
            <a:endParaRPr lang="en-US" sz="32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616" y="3068960"/>
            <a:ext cx="7200800" cy="648072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Constantia" pitchFamily="18" charset="0"/>
              </a:rPr>
              <a:t>Одговори </a:t>
            </a:r>
            <a:r>
              <a:rPr lang="sr-Cyrl-BA" sz="2400" dirty="0" smtClean="0">
                <a:latin typeface="Constantia" pitchFamily="18" charset="0"/>
              </a:rPr>
              <a:t>на питања у уџбенику на страни 68!</a:t>
            </a:r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</TotalTime>
  <Words>316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Constantia</vt:lpstr>
      <vt:lpstr>Georgia</vt:lpstr>
      <vt:lpstr>Wingdings</vt:lpstr>
      <vt:lpstr>Wingdings 2</vt:lpstr>
      <vt:lpstr>Civic</vt:lpstr>
      <vt:lpstr>ИЗЉЕЧЕЊЕ  ОДУЗЕТОГ   У КАПЕРНАУМУ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ДОМАЋИ ЗАДАТАК: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ИЗЉЕЧЕЊЕ  ОДУЗЕТОГ  У КАПЕРНАУМУ</dc:title>
  <dc:creator>fsc</dc:creator>
  <cp:lastModifiedBy>39. Slavoljub Lukic</cp:lastModifiedBy>
  <cp:revision>10</cp:revision>
  <dcterms:created xsi:type="dcterms:W3CDTF">2021-02-15T22:54:47Z</dcterms:created>
  <dcterms:modified xsi:type="dcterms:W3CDTF">2021-02-17T09:47:02Z</dcterms:modified>
</cp:coreProperties>
</file>