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2316" y="2606631"/>
            <a:ext cx="7238072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IMPERATIVO DIRETO</a:t>
            </a:r>
          </a:p>
          <a:p>
            <a:pPr algn="ctr"/>
            <a:r>
              <a:rPr lang="sr-Latn-BA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(forme regolari)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220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0597"/>
            <a:ext cx="10972800" cy="4635567"/>
          </a:xfrm>
        </p:spPr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Imperativo </a:t>
            </a:r>
            <a:r>
              <a:rPr lang="bs-Latn-BA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è un </a:t>
            </a:r>
            <a:r>
              <a:rPr lang="bs-Latn-BA" u="sng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modo</a:t>
            </a:r>
            <a:r>
              <a:rPr lang="bs-Latn-BA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 che si usa per esprimere comandi, ordini, consigli ed esortazioni. </a:t>
            </a:r>
          </a:p>
          <a:p>
            <a:r>
              <a:rPr lang="bs-Latn-BA" dirty="0" smtClean="0">
                <a:solidFill>
                  <a:srgbClr val="FF0000"/>
                </a:solidFill>
                <a:cs typeface="Simplified Arabic Fixed" panose="02070309020205020404" pitchFamily="49" charset="-78"/>
              </a:rPr>
              <a:t>Imperativo diretto (tu, noi, voi)</a:t>
            </a:r>
          </a:p>
          <a:p>
            <a:pPr marL="0" indent="0" algn="ctr">
              <a:buNone/>
            </a:pPr>
            <a:endParaRPr lang="bs-Latn-BA" dirty="0" smtClean="0">
              <a:solidFill>
                <a:srgbClr val="FF0000"/>
              </a:solidFill>
              <a:cs typeface="Simplified Arabic Fixed" panose="02070309020205020404" pitchFamily="49" charset="-78"/>
            </a:endParaRPr>
          </a:p>
          <a:p>
            <a:pPr marL="0" indent="0" algn="ctr">
              <a:buNone/>
            </a:pPr>
            <a:r>
              <a:rPr lang="bs-Latn-BA" dirty="0" smtClean="0">
                <a:solidFill>
                  <a:srgbClr val="006600"/>
                </a:solidFill>
                <a:cs typeface="Simplified Arabic Fixed" panose="02070309020205020404" pitchFamily="49" charset="-78"/>
              </a:rPr>
              <a:t>Chiudi la porta! </a:t>
            </a:r>
          </a:p>
          <a:p>
            <a:pPr marL="0" indent="0" algn="ctr">
              <a:buNone/>
            </a:pPr>
            <a:r>
              <a:rPr lang="bs-Latn-BA" dirty="0" smtClean="0">
                <a:solidFill>
                  <a:srgbClr val="006600"/>
                </a:solidFill>
                <a:cs typeface="Simplified Arabic Fixed" panose="02070309020205020404" pitchFamily="49" charset="-78"/>
              </a:rPr>
              <a:t>Non toccare!</a:t>
            </a:r>
          </a:p>
          <a:p>
            <a:pPr marL="0" indent="0" algn="ctr">
              <a:buNone/>
            </a:pPr>
            <a:r>
              <a:rPr lang="bs-Latn-BA" dirty="0" smtClean="0">
                <a:solidFill>
                  <a:srgbClr val="006600"/>
                </a:solidFill>
                <a:cs typeface="Simplified Arabic Fixed" panose="02070309020205020404" pitchFamily="49" charset="-78"/>
              </a:rPr>
              <a:t>Prenda la medicina ogni 8 ore!</a:t>
            </a:r>
          </a:p>
          <a:p>
            <a:pPr marL="0" indent="0" algn="ctr">
              <a:buNone/>
            </a:pPr>
            <a:endParaRPr lang="bs-Latn-B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5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Come si forma </a:t>
            </a:r>
            <a:r>
              <a:rPr lang="bs-Latn-BA" dirty="0" smtClean="0"/>
              <a:t>imperativo</a:t>
            </a:r>
            <a:r>
              <a:rPr lang="bs-Latn-BA" dirty="0" smtClean="0"/>
              <a:t>?</a:t>
            </a:r>
            <a:endParaRPr lang="bs-Latn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81" y="1465483"/>
            <a:ext cx="8743167" cy="4593578"/>
          </a:xfrm>
        </p:spPr>
      </p:pic>
      <p:sp>
        <p:nvSpPr>
          <p:cNvPr id="3" name="TextBox 2"/>
          <p:cNvSpPr txBox="1"/>
          <p:nvPr/>
        </p:nvSpPr>
        <p:spPr>
          <a:xfrm>
            <a:off x="2354893" y="1653436"/>
            <a:ext cx="651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dirty="0" smtClean="0"/>
              <a:t>L</a:t>
            </a:r>
            <a:r>
              <a:rPr lang="bs-Latn-BA" sz="2000" dirty="0">
                <a:latin typeface="SimSun" panose="02010600030101010101" pitchFamily="2" charset="-122"/>
                <a:ea typeface="SimSun" panose="02010600030101010101" pitchFamily="2" charset="-122"/>
              </a:rPr>
              <a:t>'</a:t>
            </a:r>
            <a:r>
              <a:rPr lang="bs-Latn-BA" sz="2000" dirty="0" smtClean="0">
                <a:ea typeface="SimSun" panose="02010600030101010101" pitchFamily="2" charset="-122"/>
              </a:rPr>
              <a:t>imperativo diretto dei verbi re</a:t>
            </a:r>
            <a:r>
              <a:rPr lang="bs-Latn-BA" sz="2000" dirty="0" smtClean="0"/>
              <a:t>golari</a:t>
            </a:r>
            <a:endParaRPr lang="bs-Latn-BA" sz="2000" dirty="0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9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s-Latn-BA" sz="2800" dirty="0" smtClean="0">
                <a:solidFill>
                  <a:srgbClr val="FF0000"/>
                </a:solidFill>
              </a:rPr>
              <a:t>Verbi essere e avere sono irregolari: </a:t>
            </a:r>
            <a:endParaRPr lang="bs-Latn-BA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77070"/>
              </p:ext>
            </p:extLst>
          </p:nvPr>
        </p:nvGraphicFramePr>
        <p:xfrm>
          <a:off x="609600" y="1565756"/>
          <a:ext cx="10513512" cy="37202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504504"/>
                <a:gridCol w="3504504"/>
                <a:gridCol w="3504504"/>
              </a:tblGrid>
              <a:tr h="74404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rgbClr val="FF5050"/>
                          </a:solidFill>
                        </a:rPr>
                        <a:t>  </a:t>
                      </a:r>
                      <a:r>
                        <a:rPr lang="bs-Latn-BA" sz="3200" dirty="0" smtClean="0">
                          <a:solidFill>
                            <a:srgbClr val="FF5050"/>
                          </a:solidFill>
                        </a:rPr>
                        <a:t>ESSERE</a:t>
                      </a:r>
                      <a:endParaRPr lang="bs-Latn-BA" dirty="0">
                        <a:solidFill>
                          <a:srgbClr val="FF5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3200" dirty="0" smtClean="0">
                          <a:solidFill>
                            <a:srgbClr val="FF5050"/>
                          </a:solidFill>
                        </a:rPr>
                        <a:t>AVERE</a:t>
                      </a:r>
                      <a:endParaRPr lang="bs-Latn-BA" sz="3200" dirty="0">
                        <a:solidFill>
                          <a:srgbClr val="FF5050"/>
                        </a:solidFill>
                      </a:endParaRPr>
                    </a:p>
                  </a:txBody>
                  <a:tcPr/>
                </a:tc>
              </a:tr>
              <a:tr h="744046">
                <a:tc>
                  <a:txBody>
                    <a:bodyPr/>
                    <a:lstStyle/>
                    <a:p>
                      <a:r>
                        <a:rPr lang="bs-Latn-BA" sz="3200" b="1" dirty="0" smtClean="0"/>
                        <a:t>TU</a:t>
                      </a:r>
                      <a:endParaRPr lang="bs-Latn-B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  SII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ABBIA 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4046">
                <a:tc>
                  <a:txBody>
                    <a:bodyPr/>
                    <a:lstStyle/>
                    <a:p>
                      <a:r>
                        <a:rPr lang="bs-Latn-BA" sz="3200" b="1" dirty="0" smtClean="0"/>
                        <a:t>NOI</a:t>
                      </a:r>
                      <a:endParaRPr lang="bs-Latn-B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SIAMO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ABBIAMO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4046">
                <a:tc>
                  <a:txBody>
                    <a:bodyPr/>
                    <a:lstStyle/>
                    <a:p>
                      <a:r>
                        <a:rPr lang="bs-Latn-BA" sz="3200" b="1" dirty="0" smtClean="0"/>
                        <a:t>VOI</a:t>
                      </a:r>
                      <a:endParaRPr lang="bs-Latn-B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SIETE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AVETE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4046">
                <a:tc>
                  <a:txBody>
                    <a:bodyPr/>
                    <a:lstStyle/>
                    <a:p>
                      <a:r>
                        <a:rPr lang="bs-Latn-BA" sz="3200" b="1" dirty="0" smtClean="0"/>
                        <a:t>TU</a:t>
                      </a:r>
                      <a:r>
                        <a:rPr lang="bs-Latn-BA" sz="3200" b="1" baseline="0" dirty="0" smtClean="0"/>
                        <a:t> (NON)</a:t>
                      </a:r>
                      <a:endParaRPr lang="bs-Latn-B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NON ESSERE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NON AVERE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>
                <a:solidFill>
                  <a:srgbClr val="FF0000"/>
                </a:solidFill>
              </a:rPr>
              <a:t>Compito</a:t>
            </a:r>
            <a:endParaRPr lang="bs-Latn-BA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39661"/>
            <a:ext cx="10972800" cy="5086504"/>
          </a:xfrm>
        </p:spPr>
        <p:txBody>
          <a:bodyPr/>
          <a:lstStyle/>
          <a:p>
            <a:pPr marL="0" indent="0" algn="just">
              <a:buNone/>
            </a:pPr>
            <a:r>
              <a:rPr lang="it-IT" sz="2400" b="1" dirty="0"/>
              <a:t>Coniuga i verbi tra parentesi all’imperativo diretto. Segui l’esempio: </a:t>
            </a:r>
            <a:endParaRPr lang="bs-Latn-BA" sz="2400" b="1" dirty="0" smtClean="0"/>
          </a:p>
          <a:p>
            <a:pPr marL="0" indent="0" algn="just">
              <a:buNone/>
            </a:pPr>
            <a:endParaRPr lang="bs-Latn-BA" sz="2400" dirty="0" smtClean="0"/>
          </a:p>
          <a:p>
            <a:pPr marL="457200" indent="-457200" algn="just">
              <a:lnSpc>
                <a:spcPct val="150000"/>
              </a:lnSpc>
              <a:buAutoNum type="alphaLcParenR"/>
            </a:pPr>
            <a:r>
              <a:rPr lang="it-IT" sz="2400" dirty="0" smtClean="0"/>
              <a:t>Ragazzi</a:t>
            </a:r>
            <a:r>
              <a:rPr lang="it-IT" sz="2400" dirty="0"/>
              <a:t>, </a:t>
            </a:r>
            <a:r>
              <a:rPr lang="it-IT" sz="2400" dirty="0" smtClean="0"/>
              <a:t>........</a:t>
            </a:r>
            <a:r>
              <a:rPr lang="bs-Latn-BA" sz="2400" dirty="0" smtClean="0"/>
              <a:t>finite</a:t>
            </a:r>
            <a:r>
              <a:rPr lang="it-IT" sz="2400" dirty="0" smtClean="0"/>
              <a:t>......... </a:t>
            </a:r>
            <a:r>
              <a:rPr lang="it-IT" sz="2400" dirty="0"/>
              <a:t>(finire) il test e potete andar via. </a:t>
            </a:r>
            <a:endParaRPr lang="bs-Latn-BA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bs-Latn-BA" sz="2400" dirty="0" smtClean="0"/>
              <a:t>b)</a:t>
            </a:r>
            <a:r>
              <a:rPr lang="it-IT" sz="2400" dirty="0" smtClean="0"/>
              <a:t> </a:t>
            </a:r>
            <a:r>
              <a:rPr lang="it-IT" sz="2400" dirty="0"/>
              <a:t>Giulio, ......................... (prestare) il trenino a tuo fratello! </a:t>
            </a:r>
            <a:endParaRPr lang="bs-Latn-BA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/>
              <a:t>c</a:t>
            </a:r>
            <a:r>
              <a:rPr lang="it-IT" sz="2400" dirty="0"/>
              <a:t>) Bambini, ........................... (tenere) la mano del compagno e ................................... (camminare) in fila. </a:t>
            </a:r>
            <a:endParaRPr lang="bs-Latn-BA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/>
              <a:t>d</a:t>
            </a:r>
            <a:r>
              <a:rPr lang="it-IT" sz="2400" dirty="0"/>
              <a:t>) Andrea, .............................. (mangiare) più frutta e verdura, vedrai, dimagrirai. </a:t>
            </a:r>
            <a:endParaRPr lang="bs-Latn-BA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400" dirty="0" smtClean="0"/>
              <a:t>e</a:t>
            </a:r>
            <a:r>
              <a:rPr lang="it-IT" sz="2400" dirty="0"/>
              <a:t>) Evviva l’Italia! </a:t>
            </a:r>
            <a:r>
              <a:rPr lang="it-IT" sz="2400" dirty="0" smtClean="0"/>
              <a:t>................................. </a:t>
            </a:r>
            <a:r>
              <a:rPr lang="it-IT" sz="2400" dirty="0"/>
              <a:t>(bere, noi) in onore della nostra squadra azzurra! </a:t>
            </a:r>
            <a:endParaRPr lang="bs-Latn-BA" sz="2400" dirty="0" smtClean="0"/>
          </a:p>
        </p:txBody>
      </p:sp>
    </p:spTree>
    <p:extLst>
      <p:ext uri="{BB962C8B-B14F-4D97-AF65-F5344CB8AC3E}">
        <p14:creationId xmlns:p14="http://schemas.microsoft.com/office/powerpoint/2010/main" val="26929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dirty="0"/>
              <a:t>f) Chiara, ............................... (leggere) il primo paragrafo di pagina 81. </a:t>
            </a:r>
            <a:endParaRPr lang="bs-Latn-BA" sz="2400" dirty="0"/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/>
              <a:t>g) Cari elettori, .................................. (combattere, noi) la disoccupazione nel nostro paese! </a:t>
            </a:r>
            <a:endParaRPr lang="bs-Latn-BA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h</a:t>
            </a:r>
            <a:r>
              <a:rPr lang="it-IT" sz="2400" dirty="0"/>
              <a:t>) Ragazzi, pioverà, ................................... (prendere) l’ombrello! </a:t>
            </a:r>
            <a:endParaRPr lang="bs-Latn-BA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i</a:t>
            </a:r>
            <a:r>
              <a:rPr lang="it-IT" sz="2400" dirty="0"/>
              <a:t>) Cari laureandi, .................................. (lavorare) sodo e vedrete il </a:t>
            </a:r>
            <a:r>
              <a:rPr lang="it-IT" sz="2400" dirty="0" smtClean="0"/>
              <a:t>risultato</a:t>
            </a:r>
            <a:r>
              <a:rPr lang="bs-Latn-BA" sz="2400" dirty="0" smtClean="0"/>
              <a:t>!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005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9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611</TotalTime>
  <Words>242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SimSun</vt:lpstr>
      <vt:lpstr>Arial</vt:lpstr>
      <vt:lpstr>Simplified Arabic Fixed</vt:lpstr>
      <vt:lpstr>Diseño predeterminado</vt:lpstr>
      <vt:lpstr>PowerPoint Presentation</vt:lpstr>
      <vt:lpstr>PowerPoint Presentation</vt:lpstr>
      <vt:lpstr>Come si forma imperativo?</vt:lpstr>
      <vt:lpstr>Verbi essere e avere sono irregolari: </vt:lpstr>
      <vt:lpstr>Compito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Laptop</cp:lastModifiedBy>
  <cp:revision>59</cp:revision>
  <dcterms:created xsi:type="dcterms:W3CDTF">2020-04-02T22:06:08Z</dcterms:created>
  <dcterms:modified xsi:type="dcterms:W3CDTF">2021-01-26T22:57:41Z</dcterms:modified>
</cp:coreProperties>
</file>