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1CC7-AB11-41F3-95EF-6004FBB3D347}" type="datetimeFigureOut">
              <a:rPr lang="en-US" smtClean="0"/>
              <a:pPr/>
              <a:t>16-Dec-20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ED89-F265-4293-A64F-A099972FD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1CC7-AB11-41F3-95EF-6004FBB3D347}" type="datetimeFigureOut">
              <a:rPr lang="en-US" smtClean="0"/>
              <a:pPr/>
              <a:t>16-Dec-20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ED89-F265-4293-A64F-A099972FD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1CC7-AB11-41F3-95EF-6004FBB3D347}" type="datetimeFigureOut">
              <a:rPr lang="en-US" smtClean="0"/>
              <a:pPr/>
              <a:t>16-Dec-20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ED89-F265-4293-A64F-A099972FD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1CC7-AB11-41F3-95EF-6004FBB3D347}" type="datetimeFigureOut">
              <a:rPr lang="en-US" smtClean="0"/>
              <a:pPr/>
              <a:t>16-Dec-20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ED89-F265-4293-A64F-A099972FD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1CC7-AB11-41F3-95EF-6004FBB3D347}" type="datetimeFigureOut">
              <a:rPr lang="en-US" smtClean="0"/>
              <a:pPr/>
              <a:t>16-Dec-20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ED89-F265-4293-A64F-A099972FD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1CC7-AB11-41F3-95EF-6004FBB3D347}" type="datetimeFigureOut">
              <a:rPr lang="en-US" smtClean="0"/>
              <a:pPr/>
              <a:t>16-Dec-20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ED89-F265-4293-A64F-A099972FD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1CC7-AB11-41F3-95EF-6004FBB3D347}" type="datetimeFigureOut">
              <a:rPr lang="en-US" smtClean="0"/>
              <a:pPr/>
              <a:t>16-Dec-20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ED89-F265-4293-A64F-A099972FD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1CC7-AB11-41F3-95EF-6004FBB3D347}" type="datetimeFigureOut">
              <a:rPr lang="en-US" smtClean="0"/>
              <a:pPr/>
              <a:t>16-Dec-20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ED89-F265-4293-A64F-A099972FD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1CC7-AB11-41F3-95EF-6004FBB3D347}" type="datetimeFigureOut">
              <a:rPr lang="en-US" smtClean="0"/>
              <a:pPr/>
              <a:t>16-Dec-20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ED89-F265-4293-A64F-A099972FD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1CC7-AB11-41F3-95EF-6004FBB3D347}" type="datetimeFigureOut">
              <a:rPr lang="en-US" smtClean="0"/>
              <a:pPr/>
              <a:t>16-Dec-20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ED89-F265-4293-A64F-A099972FD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1CC7-AB11-41F3-95EF-6004FBB3D347}" type="datetimeFigureOut">
              <a:rPr lang="en-US" smtClean="0"/>
              <a:pPr/>
              <a:t>16-Dec-20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ED89-F265-4293-A64F-A099972FD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81CC7-AB11-41F3-95EF-6004FBB3D347}" type="datetimeFigureOut">
              <a:rPr lang="en-US" smtClean="0"/>
              <a:pPr/>
              <a:t>16-Dec-20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5ED89-F265-4293-A64F-A099972FD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:\Users\Vesna\Desktop\tablica-mnozenja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1" y="2895600"/>
            <a:ext cx="899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Cyrl-BA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МНОЖЕЊЕ ЗБИРА И РАЗЛИКЕ БРОЈЕМ</a:t>
            </a:r>
            <a:endParaRPr lang="en-US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Cyrl-BA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Примјер множења збира бројем:</a:t>
            </a:r>
            <a:endParaRPr lang="en-US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260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º </a:t>
            </a:r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(200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60) </a:t>
            </a:r>
            <a:r>
              <a:rPr lang="en-US" sz="20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º </a:t>
            </a:r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             </a:t>
            </a:r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200</a:t>
            </a:r>
            <a:r>
              <a:rPr lang="en-US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º </a:t>
            </a:r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60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º </a:t>
            </a:r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600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180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780</a:t>
            </a:r>
          </a:p>
          <a:p>
            <a:pPr>
              <a:buNone/>
            </a:pPr>
            <a:endParaRPr lang="bs-Cyrl-BA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>
              <a:buNone/>
            </a:pPr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Ово можемо да запишемо и помоћу слова:</a:t>
            </a:r>
          </a:p>
          <a:p>
            <a:pPr algn="ctr">
              <a:buNone/>
            </a:pPr>
            <a:r>
              <a:rPr lang="bs-Latn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Latn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Latn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b) </a:t>
            </a:r>
            <a:r>
              <a:rPr lang="en-US" sz="20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º</a:t>
            </a:r>
            <a:r>
              <a:rPr lang="en-US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bs-Latn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Latn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Latn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 </a:t>
            </a:r>
            <a:r>
              <a:rPr lang="en-US" sz="20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º</a:t>
            </a:r>
            <a:r>
              <a:rPr lang="en-US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bs-Latn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Latn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Latn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 </a:t>
            </a:r>
            <a:r>
              <a:rPr lang="en-US" sz="20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º</a:t>
            </a:r>
            <a:r>
              <a:rPr lang="en-US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bs-Latn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</a:t>
            </a:r>
          </a:p>
          <a:p>
            <a:pPr algn="ctr">
              <a:buNone/>
            </a:pPr>
            <a:r>
              <a:rPr lang="bs-Cyrl-B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Збир бројева се множи неким бројем тако што се сваки сабирак помножи тим </a:t>
            </a:r>
            <a:r>
              <a:rPr lang="bs-Cyrl-B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бројем,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па </a:t>
            </a:r>
            <a:r>
              <a:rPr lang="bs-Cyrl-B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се добијени производи саберу.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Примјер множења разлике бројем: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260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2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º</a:t>
            </a:r>
            <a:r>
              <a:rPr lang="en-US" sz="36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300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–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40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2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º</a:t>
            </a:r>
            <a:r>
              <a:rPr lang="en-US" sz="36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            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300 </a:t>
            </a:r>
            <a:r>
              <a:rPr lang="en-US" sz="22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º</a:t>
            </a:r>
            <a:r>
              <a:rPr lang="en-US" sz="36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-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40 </a:t>
            </a:r>
            <a:r>
              <a:rPr lang="en-US" sz="22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º</a:t>
            </a:r>
            <a:r>
              <a:rPr lang="en-US" sz="36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 900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- 120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780</a:t>
            </a:r>
          </a:p>
          <a:p>
            <a:pPr>
              <a:buNone/>
            </a:pPr>
            <a:endParaRPr lang="bs-Cyrl-BA" sz="3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>
              <a:buNone/>
            </a:pP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Ово можемо да запишемо и помоћу слова:</a:t>
            </a:r>
          </a:p>
          <a:p>
            <a:pPr algn="ctr">
              <a:buNone/>
            </a:pPr>
            <a:r>
              <a:rPr lang="bs-Latn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Latn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– </a:t>
            </a:r>
            <a:r>
              <a:rPr lang="bs-Latn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Latn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r>
              <a:rPr lang="en-US" sz="36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en-US" sz="22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º</a:t>
            </a:r>
            <a:r>
              <a:rPr lang="bs-Latn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c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Latn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Latn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 </a:t>
            </a:r>
            <a:r>
              <a:rPr lang="en-US" sz="22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º</a:t>
            </a:r>
            <a:r>
              <a:rPr lang="en-US" sz="36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bs-Latn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- </a:t>
            </a:r>
            <a:r>
              <a:rPr lang="bs-Latn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</a:t>
            </a:r>
            <a:r>
              <a:rPr lang="en-US" sz="36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en-US" sz="22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º</a:t>
            </a:r>
            <a:r>
              <a:rPr lang="bs-Latn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c</a:t>
            </a:r>
            <a:endParaRPr lang="en-US" sz="3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ctr">
              <a:buNone/>
            </a:pPr>
            <a:r>
              <a:rPr lang="bs-Cyrl-BA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Разлика бројева се множи неким бројем тако што се свака компонента помножи тим бројем</a:t>
            </a:r>
            <a:r>
              <a:rPr lang="bs-Cyrl-BA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па </a:t>
            </a:r>
            <a:r>
              <a:rPr lang="bs-Cyrl-BA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се добијени производи одузму.</a:t>
            </a:r>
            <a:endParaRPr lang="en-US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Cyrl-BA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Израчунај:</a:t>
            </a:r>
            <a:endParaRPr lang="en-US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bs-Cyrl-BA" dirty="0" smtClean="0"/>
              <a:t>  </a:t>
            </a:r>
            <a:r>
              <a:rPr lang="bs-Cyrl-BA" sz="3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170</a:t>
            </a:r>
            <a:r>
              <a:rPr lang="bs-Cyrl-BA" sz="3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2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º</a:t>
            </a:r>
            <a:r>
              <a:rPr lang="bs-Cyrl-BA" sz="40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bs-Cyrl-BA" sz="3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5 = (100 + 70) </a:t>
            </a:r>
            <a:r>
              <a:rPr lang="en-US" sz="24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º</a:t>
            </a:r>
            <a:r>
              <a:rPr lang="en-US" sz="40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bs-Cyrl-BA" sz="3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5 = </a:t>
            </a:r>
          </a:p>
          <a:p>
            <a:pPr>
              <a:buNone/>
            </a:pPr>
            <a:r>
              <a:rPr lang="bs-Cyrl-BA" sz="3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             100 </a:t>
            </a:r>
            <a:r>
              <a:rPr lang="en-US" sz="24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º</a:t>
            </a:r>
            <a:r>
              <a:rPr lang="en-US" sz="40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bs-Cyrl-BA" sz="3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5 + 70 </a:t>
            </a:r>
            <a:r>
              <a:rPr lang="en-US" sz="24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º</a:t>
            </a:r>
            <a:r>
              <a:rPr lang="en-US" sz="40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bs-Cyrl-BA" sz="3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5 = 500 + 350 = 850</a:t>
            </a:r>
          </a:p>
          <a:p>
            <a:pPr>
              <a:buNone/>
            </a:pPr>
            <a:r>
              <a:rPr lang="bs-Cyrl-BA" sz="3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170 </a:t>
            </a:r>
            <a:r>
              <a:rPr lang="en-US" sz="24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º</a:t>
            </a:r>
            <a:r>
              <a:rPr lang="en-US" sz="40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bs-Cyrl-BA" sz="3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5 = (200 - 30) </a:t>
            </a:r>
            <a:r>
              <a:rPr lang="en-US" sz="24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º</a:t>
            </a:r>
            <a:r>
              <a:rPr lang="en-US" sz="40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bs-Cyrl-BA" sz="3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5 = </a:t>
            </a:r>
          </a:p>
          <a:p>
            <a:pPr>
              <a:buNone/>
            </a:pPr>
            <a:r>
              <a:rPr lang="bs-Cyrl-BA" sz="3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              200 </a:t>
            </a:r>
            <a:r>
              <a:rPr lang="en-US" sz="24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º</a:t>
            </a:r>
            <a:r>
              <a:rPr lang="en-US" sz="40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bs-Cyrl-BA" sz="3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5 - 30 </a:t>
            </a:r>
            <a:r>
              <a:rPr lang="en-US" sz="24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º</a:t>
            </a:r>
            <a:r>
              <a:rPr lang="en-US" sz="40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bs-Cyrl-BA" sz="3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5 = 1000 – 150 = 850</a:t>
            </a:r>
          </a:p>
          <a:p>
            <a:pPr>
              <a:buNone/>
            </a:pPr>
            <a:endParaRPr lang="bs-Cyrl-BA" sz="39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>
              <a:buNone/>
            </a:pPr>
            <a:r>
              <a:rPr lang="bs-Cyrl-BA" sz="3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15 </a:t>
            </a:r>
            <a:r>
              <a:rPr lang="en-US" sz="24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º</a:t>
            </a:r>
            <a:r>
              <a:rPr lang="en-US" sz="40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bs-Cyrl-BA" sz="3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30 = (10 + 5) </a:t>
            </a:r>
            <a:r>
              <a:rPr lang="en-US" sz="24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º</a:t>
            </a:r>
            <a:r>
              <a:rPr lang="en-US" sz="40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bs-Cyrl-BA" sz="3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30 =</a:t>
            </a:r>
          </a:p>
          <a:p>
            <a:pPr>
              <a:buNone/>
            </a:pPr>
            <a:r>
              <a:rPr lang="bs-Cyrl-BA" sz="3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              10 </a:t>
            </a:r>
            <a:r>
              <a:rPr lang="en-US" sz="24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º</a:t>
            </a:r>
            <a:r>
              <a:rPr lang="en-US" sz="40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bs-Cyrl-BA" sz="3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30 + 5 </a:t>
            </a:r>
            <a:r>
              <a:rPr lang="en-US" sz="24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º</a:t>
            </a:r>
            <a:r>
              <a:rPr lang="en-US" sz="40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bs-Cyrl-BA" sz="3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30 = 300 + 150 = 450</a:t>
            </a:r>
          </a:p>
          <a:p>
            <a:pPr>
              <a:buNone/>
            </a:pPr>
            <a:r>
              <a:rPr lang="bs-Cyrl-BA" sz="3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15 </a:t>
            </a:r>
            <a:r>
              <a:rPr lang="en-US" sz="24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º</a:t>
            </a:r>
            <a:r>
              <a:rPr lang="en-US" sz="40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bs-Cyrl-BA" sz="3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30 = (20 - 5) </a:t>
            </a:r>
            <a:r>
              <a:rPr lang="en-US" sz="24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º</a:t>
            </a:r>
            <a:r>
              <a:rPr lang="en-US" sz="40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bs-Cyrl-BA" sz="3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30 =</a:t>
            </a:r>
          </a:p>
          <a:p>
            <a:pPr>
              <a:buNone/>
            </a:pPr>
            <a:r>
              <a:rPr lang="bs-Cyrl-BA" sz="3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              20 </a:t>
            </a:r>
            <a:r>
              <a:rPr lang="en-US" sz="24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º</a:t>
            </a:r>
            <a:r>
              <a:rPr lang="en-US" sz="40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bs-Cyrl-BA" sz="3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30 - 5 </a:t>
            </a:r>
            <a:r>
              <a:rPr lang="en-US" sz="24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º</a:t>
            </a:r>
            <a:r>
              <a:rPr lang="en-US" sz="40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bs-Cyrl-BA" sz="3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30 = 600 – 150 = 450</a:t>
            </a:r>
          </a:p>
          <a:p>
            <a:pPr>
              <a:buNone/>
            </a:pPr>
            <a:endParaRPr lang="bs-Cyrl-BA" sz="39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>
              <a:buNone/>
            </a:pPr>
            <a:endParaRPr lang="bs-Cyrl-BA" sz="2800" dirty="0">
              <a:sym typeface="Symbo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Cyrl-BA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Задаци за самостални рад:</a:t>
            </a:r>
            <a:endParaRPr lang="en-US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bs-Cyrl-BA" dirty="0" smtClean="0"/>
              <a:t> 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Уџбеник страна 65. задаци други, трећи и четврти.</a:t>
            </a:r>
          </a:p>
          <a:p>
            <a:pPr>
              <a:buNone/>
            </a:pPr>
            <a:endParaRPr lang="bs-Cyrl-BA" dirty="0"/>
          </a:p>
          <a:p>
            <a:pPr>
              <a:buNone/>
            </a:pPr>
            <a:r>
              <a:rPr lang="bs-Cyrl-BA" dirty="0" smtClean="0">
                <a:solidFill>
                  <a:srgbClr val="FF0000"/>
                </a:solidFill>
              </a:rPr>
              <a:t>                </a:t>
            </a:r>
            <a:endParaRPr lang="bs-Cyrl-BA" dirty="0" smtClean="0">
              <a:solidFill>
                <a:srgbClr val="FF0000"/>
              </a:solidFill>
              <a:sym typeface="Wingdings" pitchFamily="2" charset="2"/>
            </a:endParaRPr>
          </a:p>
          <a:p>
            <a:pPr>
              <a:buNone/>
            </a:pPr>
            <a:endParaRPr lang="bs-Cyrl-BA" dirty="0" smtClean="0">
              <a:sym typeface="Wingdings" pitchFamily="2" charset="2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283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Примјер множења збира бројем:</vt:lpstr>
      <vt:lpstr>Примјер множења разлике бројем:</vt:lpstr>
      <vt:lpstr>Израчунај:</vt:lpstr>
      <vt:lpstr>Задаци за самостални рад: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Dijana</dc:creator>
  <cp:lastModifiedBy>Dijana</cp:lastModifiedBy>
  <cp:revision>13</cp:revision>
  <dcterms:created xsi:type="dcterms:W3CDTF">2020-12-09T17:50:28Z</dcterms:created>
  <dcterms:modified xsi:type="dcterms:W3CDTF">2020-12-16T15:37:28Z</dcterms:modified>
</cp:coreProperties>
</file>