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9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12/15/2020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12/15/2020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12/15/2020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12/15/2020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12/15/2020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12/15/2020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12/15/2020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0"/>
            <a:ext cx="6172200" cy="1524000"/>
          </a:xfrm>
        </p:spPr>
        <p:txBody>
          <a:bodyPr/>
          <a:lstStyle/>
          <a:p>
            <a:r>
              <a:rPr lang="en-US" dirty="0" smtClean="0"/>
              <a:t>DEUTSCH F</a:t>
            </a:r>
            <a:r>
              <a:rPr lang="de-DE" dirty="0" smtClean="0"/>
              <a:t>ÜR: 8. KLASSE</a:t>
            </a:r>
            <a:endParaRPr lang="en-US" dirty="0"/>
          </a:p>
        </p:txBody>
      </p:sp>
      <p:sp>
        <p:nvSpPr>
          <p:cNvPr id="3" name="Subtitle 2"/>
          <p:cNvSpPr>
            <a:spLocks noGrp="1"/>
          </p:cNvSpPr>
          <p:nvPr>
            <p:ph type="subTitle" idx="1"/>
          </p:nvPr>
        </p:nvSpPr>
        <p:spPr/>
        <p:txBody>
          <a:bodyPr/>
          <a:lstStyle/>
          <a:p>
            <a:r>
              <a:rPr lang="de-DE" dirty="0" smtClean="0"/>
              <a:t> -Wiederholung:  Adjektivendungen nach  dem 		    unbestimmten Artikel</a:t>
            </a:r>
          </a:p>
          <a:p>
            <a:r>
              <a:rPr lang="de-DE" dirty="0" smtClean="0"/>
              <a:t>- Konzerte und Festivals</a:t>
            </a:r>
          </a:p>
          <a:p>
            <a:r>
              <a:rPr lang="de-DE" dirty="0" smtClean="0"/>
              <a:t>- Preise</a:t>
            </a:r>
            <a:endParaRPr lang="en-US" dirty="0"/>
          </a:p>
        </p:txBody>
      </p:sp>
      <p:sp>
        <p:nvSpPr>
          <p:cNvPr id="4" name="TextBox 3"/>
          <p:cNvSpPr txBox="1"/>
          <p:nvPr/>
        </p:nvSpPr>
        <p:spPr>
          <a:xfrm>
            <a:off x="1066800" y="3886200"/>
            <a:ext cx="533400" cy="381000"/>
          </a:xfrm>
          <a:prstGeom prst="rect">
            <a:avLst/>
          </a:prstGeom>
          <a:noFill/>
        </p:spPr>
        <p:txBody>
          <a:bodyPr wrap="square" rtlCol="0">
            <a:spAutoFit/>
          </a:bodyPr>
          <a:lstStyle/>
          <a:p>
            <a:r>
              <a:rPr lang="de-DE" dirty="0" smtClean="0"/>
              <a:t>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Adjektivdeklination</a:t>
            </a:r>
            <a:r>
              <a:rPr lang="en-US" b="1" dirty="0" smtClean="0"/>
              <a:t/>
            </a:r>
            <a:br>
              <a:rPr lang="en-US" b="1" dirty="0" smtClean="0"/>
            </a:br>
            <a:r>
              <a:rPr lang="en-US" dirty="0" smtClean="0"/>
              <a:t/>
            </a:r>
            <a:br>
              <a:rPr lang="en-US" dirty="0" smtClean="0"/>
            </a:br>
            <a:r>
              <a:rPr lang="de-DE" sz="2200" b="1" dirty="0" smtClean="0"/>
              <a:t>für den unbestimmten Artikel ein/e</a:t>
            </a:r>
            <a:endParaRPr lang="en-US" sz="2200" b="1" dirty="0"/>
          </a:p>
        </p:txBody>
      </p:sp>
      <p:sp>
        <p:nvSpPr>
          <p:cNvPr id="3" name="Content Placeholder 2"/>
          <p:cNvSpPr>
            <a:spLocks noGrp="1"/>
          </p:cNvSpPr>
          <p:nvPr>
            <p:ph sz="quarter" idx="1"/>
          </p:nvPr>
        </p:nvSpPr>
        <p:spPr>
          <a:xfrm>
            <a:off x="457200" y="1600200"/>
            <a:ext cx="3657600" cy="4648200"/>
          </a:xfrm>
          <a:solidFill>
            <a:schemeClr val="accent4">
              <a:lumMod val="20000"/>
              <a:lumOff val="80000"/>
            </a:schemeClr>
          </a:solidFill>
          <a:ln>
            <a:solidFill>
              <a:srgbClr val="FF0000"/>
            </a:solidFill>
          </a:ln>
        </p:spPr>
        <p:txBody>
          <a:bodyPr>
            <a:normAutofit/>
          </a:bodyPr>
          <a:lstStyle/>
          <a:p>
            <a:pPr algn="ctr">
              <a:buNone/>
            </a:pPr>
            <a:r>
              <a:rPr lang="de-DE" sz="1800" b="1" dirty="0" smtClean="0"/>
              <a:t>NOMINATIV</a:t>
            </a:r>
          </a:p>
          <a:p>
            <a:pPr>
              <a:buNone/>
            </a:pPr>
            <a:endParaRPr lang="de-DE" sz="1800" dirty="0" smtClean="0"/>
          </a:p>
          <a:p>
            <a:pPr>
              <a:buNone/>
            </a:pPr>
            <a:r>
              <a:rPr lang="de-DE" sz="1800" b="1" dirty="0" smtClean="0"/>
              <a:t>m/</a:t>
            </a:r>
            <a:r>
              <a:rPr lang="de-DE" sz="1800" dirty="0" smtClean="0"/>
              <a:t> d</a:t>
            </a:r>
            <a:r>
              <a:rPr lang="de-DE" sz="1800" dirty="0" smtClean="0">
                <a:solidFill>
                  <a:schemeClr val="accent2">
                    <a:lumMod val="75000"/>
                  </a:schemeClr>
                </a:solidFill>
              </a:rPr>
              <a:t>er 		</a:t>
            </a:r>
            <a:r>
              <a:rPr lang="de-DE" sz="1800" dirty="0" smtClean="0"/>
              <a:t>ein bekannt</a:t>
            </a:r>
            <a:r>
              <a:rPr lang="de-DE" sz="1800" dirty="0" smtClean="0">
                <a:solidFill>
                  <a:schemeClr val="accent2">
                    <a:lumMod val="75000"/>
                  </a:schemeClr>
                </a:solidFill>
              </a:rPr>
              <a:t>er</a:t>
            </a:r>
          </a:p>
          <a:p>
            <a:pPr>
              <a:buNone/>
            </a:pPr>
            <a:r>
              <a:rPr lang="de-DE" sz="1800" b="1" dirty="0" smtClean="0">
                <a:solidFill>
                  <a:schemeClr val="accent2">
                    <a:lumMod val="75000"/>
                  </a:schemeClr>
                </a:solidFill>
              </a:rPr>
              <a:t>		</a:t>
            </a:r>
            <a:r>
              <a:rPr lang="de-DE" sz="1800" dirty="0" smtClean="0"/>
              <a:t>Musiker, Schlagzeuger</a:t>
            </a:r>
          </a:p>
          <a:p>
            <a:pPr>
              <a:buNone/>
            </a:pPr>
            <a:endParaRPr lang="de-DE" sz="1800" b="1" dirty="0" smtClean="0"/>
          </a:p>
          <a:p>
            <a:pPr>
              <a:buNone/>
            </a:pPr>
            <a:r>
              <a:rPr lang="de-DE" sz="1800" b="1" dirty="0" smtClean="0"/>
              <a:t>f</a:t>
            </a:r>
            <a:r>
              <a:rPr lang="de-DE" sz="1800" dirty="0" smtClean="0"/>
              <a:t>/ di</a:t>
            </a:r>
            <a:r>
              <a:rPr lang="de-DE" sz="1800" dirty="0" smtClean="0">
                <a:solidFill>
                  <a:srgbClr val="FF0000"/>
                </a:solidFill>
              </a:rPr>
              <a:t>e 		</a:t>
            </a:r>
            <a:r>
              <a:rPr lang="de-DE" sz="1800" dirty="0" smtClean="0"/>
              <a:t>ein</a:t>
            </a:r>
            <a:r>
              <a:rPr lang="de-DE" sz="1800" dirty="0" smtClean="0">
                <a:solidFill>
                  <a:srgbClr val="FF0000"/>
                </a:solidFill>
              </a:rPr>
              <a:t>e </a:t>
            </a:r>
            <a:r>
              <a:rPr lang="de-DE" sz="1800" dirty="0" smtClean="0"/>
              <a:t>nett</a:t>
            </a:r>
            <a:r>
              <a:rPr lang="de-DE" sz="1800" dirty="0" smtClean="0">
                <a:solidFill>
                  <a:srgbClr val="FF0000"/>
                </a:solidFill>
              </a:rPr>
              <a:t>e        </a:t>
            </a:r>
            <a:r>
              <a:rPr lang="de-DE" sz="1800" dirty="0" smtClean="0"/>
              <a:t>Tänzerin,     Gitarrenspielerin</a:t>
            </a:r>
          </a:p>
          <a:p>
            <a:pPr>
              <a:buNone/>
            </a:pPr>
            <a:endParaRPr lang="de-DE" sz="1800" dirty="0" smtClean="0"/>
          </a:p>
          <a:p>
            <a:pPr>
              <a:buNone/>
            </a:pPr>
            <a:r>
              <a:rPr lang="de-DE" sz="1800" b="1" dirty="0" smtClean="0"/>
              <a:t>n/</a:t>
            </a:r>
            <a:r>
              <a:rPr lang="de-DE" sz="1800" dirty="0" smtClean="0"/>
              <a:t>da</a:t>
            </a:r>
            <a:r>
              <a:rPr lang="de-DE" sz="1800" dirty="0" smtClean="0">
                <a:solidFill>
                  <a:srgbClr val="00B050"/>
                </a:solidFill>
              </a:rPr>
              <a:t>s 		</a:t>
            </a:r>
            <a:r>
              <a:rPr lang="de-DE" sz="1800" dirty="0" smtClean="0"/>
              <a:t>ein gut</a:t>
            </a:r>
            <a:r>
              <a:rPr lang="de-DE" sz="1800" dirty="0" smtClean="0">
                <a:solidFill>
                  <a:srgbClr val="00B050"/>
                </a:solidFill>
              </a:rPr>
              <a:t>es </a:t>
            </a:r>
            <a:endParaRPr lang="de-DE" sz="1800" dirty="0" smtClean="0"/>
          </a:p>
          <a:p>
            <a:pPr>
              <a:buNone/>
            </a:pPr>
            <a:r>
              <a:rPr lang="de-DE" sz="1800" b="1" dirty="0" smtClean="0"/>
              <a:t>			</a:t>
            </a:r>
            <a:r>
              <a:rPr lang="de-DE" sz="1800" dirty="0" smtClean="0"/>
              <a:t>Lied, Keyboard</a:t>
            </a:r>
          </a:p>
          <a:p>
            <a:pPr>
              <a:buNone/>
            </a:pPr>
            <a:endParaRPr lang="de-DE" sz="1800" dirty="0" smtClean="0"/>
          </a:p>
          <a:p>
            <a:pPr>
              <a:buNone/>
            </a:pPr>
            <a:r>
              <a:rPr lang="de-DE" sz="1800" b="1" dirty="0" smtClean="0"/>
              <a:t>Pl/</a:t>
            </a:r>
            <a:r>
              <a:rPr lang="de-DE" sz="1800" dirty="0" smtClean="0"/>
              <a:t>di</a:t>
            </a:r>
            <a:r>
              <a:rPr lang="de-DE" sz="1800" b="1" dirty="0" smtClean="0">
                <a:solidFill>
                  <a:schemeClr val="accent4">
                    <a:lumMod val="75000"/>
                  </a:schemeClr>
                </a:solidFill>
              </a:rPr>
              <a:t>e </a:t>
            </a:r>
            <a:r>
              <a:rPr lang="de-DE" sz="1800" dirty="0" smtClean="0"/>
              <a:t>		     fantastisch</a:t>
            </a:r>
            <a:r>
              <a:rPr lang="de-DE" sz="1800" dirty="0" smtClean="0">
                <a:solidFill>
                  <a:schemeClr val="accent4">
                    <a:lumMod val="75000"/>
                  </a:schemeClr>
                </a:solidFill>
              </a:rPr>
              <a:t>e</a:t>
            </a:r>
            <a:r>
              <a:rPr lang="de-DE" sz="1800" dirty="0" smtClean="0"/>
              <a:t>	Konzerte, Songs,	Hits</a:t>
            </a:r>
            <a:endParaRPr lang="en-US" sz="1800" b="1" dirty="0"/>
          </a:p>
        </p:txBody>
      </p:sp>
      <p:sp>
        <p:nvSpPr>
          <p:cNvPr id="4" name="Content Placeholder 3"/>
          <p:cNvSpPr>
            <a:spLocks noGrp="1"/>
          </p:cNvSpPr>
          <p:nvPr>
            <p:ph sz="quarter" idx="2"/>
          </p:nvPr>
        </p:nvSpPr>
        <p:spPr>
          <a:xfrm>
            <a:off x="4270248" y="1600200"/>
            <a:ext cx="4264152" cy="4648200"/>
          </a:xfrm>
          <a:ln>
            <a:solidFill>
              <a:schemeClr val="accent1">
                <a:lumMod val="75000"/>
              </a:schemeClr>
            </a:solidFill>
          </a:ln>
        </p:spPr>
        <p:txBody>
          <a:bodyPr>
            <a:normAutofit/>
          </a:bodyPr>
          <a:lstStyle/>
          <a:p>
            <a:pPr algn="ctr">
              <a:buNone/>
            </a:pPr>
            <a:r>
              <a:rPr lang="de-DE" sz="1800" b="1" dirty="0" smtClean="0"/>
              <a:t>AKKUSATIV</a:t>
            </a:r>
          </a:p>
          <a:p>
            <a:pPr algn="ctr">
              <a:buNone/>
            </a:pPr>
            <a:endParaRPr lang="de-DE" sz="1800" dirty="0" smtClean="0"/>
          </a:p>
          <a:p>
            <a:pPr>
              <a:buNone/>
            </a:pPr>
            <a:r>
              <a:rPr lang="de-DE" sz="1800" b="1" dirty="0" smtClean="0"/>
              <a:t>m/</a:t>
            </a:r>
            <a:r>
              <a:rPr lang="de-DE" sz="1800" dirty="0" smtClean="0"/>
              <a:t> d</a:t>
            </a:r>
            <a:r>
              <a:rPr lang="de-DE" sz="1800" dirty="0" smtClean="0">
                <a:solidFill>
                  <a:schemeClr val="accent2">
                    <a:lumMod val="75000"/>
                  </a:schemeClr>
                </a:solidFill>
              </a:rPr>
              <a:t>en  	            </a:t>
            </a:r>
            <a:r>
              <a:rPr lang="de-DE" sz="1800" dirty="0" smtClean="0"/>
              <a:t>einen bekannt</a:t>
            </a:r>
            <a:r>
              <a:rPr lang="de-DE" sz="1800" dirty="0" smtClean="0">
                <a:solidFill>
                  <a:schemeClr val="accent2">
                    <a:lumMod val="75000"/>
                  </a:schemeClr>
                </a:solidFill>
              </a:rPr>
              <a:t>en</a:t>
            </a:r>
          </a:p>
          <a:p>
            <a:pPr>
              <a:buNone/>
            </a:pPr>
            <a:r>
              <a:rPr lang="de-DE" sz="1800" dirty="0" smtClean="0">
                <a:solidFill>
                  <a:schemeClr val="accent2">
                    <a:lumMod val="75000"/>
                  </a:schemeClr>
                </a:solidFill>
              </a:rPr>
              <a:t>			</a:t>
            </a:r>
            <a:r>
              <a:rPr lang="de-DE" sz="1800" dirty="0" smtClean="0"/>
              <a:t>Drumer, Sänger</a:t>
            </a:r>
            <a:endParaRPr lang="de-DE" sz="1800" dirty="0" smtClean="0">
              <a:solidFill>
                <a:schemeClr val="accent2">
                  <a:lumMod val="75000"/>
                </a:schemeClr>
              </a:solidFill>
            </a:endParaRPr>
          </a:p>
          <a:p>
            <a:pPr>
              <a:buNone/>
            </a:pPr>
            <a:endParaRPr lang="de-DE" sz="1800" dirty="0" smtClean="0"/>
          </a:p>
          <a:p>
            <a:pPr>
              <a:buNone/>
            </a:pPr>
            <a:r>
              <a:rPr lang="de-DE" sz="1800" b="1" dirty="0" smtClean="0"/>
              <a:t>f</a:t>
            </a:r>
            <a:r>
              <a:rPr lang="de-DE" sz="1800" dirty="0" smtClean="0"/>
              <a:t>/ di</a:t>
            </a:r>
            <a:r>
              <a:rPr lang="de-DE" sz="1800" dirty="0" smtClean="0">
                <a:solidFill>
                  <a:srgbClr val="FF0000"/>
                </a:solidFill>
              </a:rPr>
              <a:t>e 		</a:t>
            </a:r>
            <a:r>
              <a:rPr lang="de-DE" sz="1800" dirty="0" smtClean="0"/>
              <a:t>ein</a:t>
            </a:r>
            <a:r>
              <a:rPr lang="de-DE" sz="1800" dirty="0" smtClean="0">
                <a:solidFill>
                  <a:srgbClr val="FF0000"/>
                </a:solidFill>
              </a:rPr>
              <a:t>e </a:t>
            </a:r>
            <a:r>
              <a:rPr lang="de-DE" sz="1800" dirty="0" smtClean="0"/>
              <a:t>nett</a:t>
            </a:r>
            <a:r>
              <a:rPr lang="de-DE" sz="1800" dirty="0" smtClean="0">
                <a:solidFill>
                  <a:srgbClr val="FF0000"/>
                </a:solidFill>
              </a:rPr>
              <a:t>e</a:t>
            </a:r>
          </a:p>
          <a:p>
            <a:pPr>
              <a:buNone/>
            </a:pPr>
            <a:r>
              <a:rPr lang="de-DE" sz="1800" dirty="0" smtClean="0">
                <a:solidFill>
                  <a:srgbClr val="FF0000"/>
                </a:solidFill>
              </a:rPr>
              <a:t>		       </a:t>
            </a:r>
            <a:r>
              <a:rPr lang="de-DE" sz="1800" dirty="0" smtClean="0"/>
              <a:t>Operndiva, Flötespielerin</a:t>
            </a:r>
          </a:p>
          <a:p>
            <a:pPr>
              <a:buNone/>
            </a:pPr>
            <a:endParaRPr lang="de-DE" sz="1800" dirty="0" smtClean="0"/>
          </a:p>
          <a:p>
            <a:pPr>
              <a:buNone/>
            </a:pPr>
            <a:r>
              <a:rPr lang="de-DE" sz="1800" b="1" dirty="0" smtClean="0"/>
              <a:t>n/</a:t>
            </a:r>
            <a:r>
              <a:rPr lang="de-DE" sz="1800" dirty="0" smtClean="0"/>
              <a:t>da</a:t>
            </a:r>
            <a:r>
              <a:rPr lang="de-DE" sz="1800" dirty="0" smtClean="0">
                <a:solidFill>
                  <a:srgbClr val="00B050"/>
                </a:solidFill>
              </a:rPr>
              <a:t>s 		</a:t>
            </a:r>
            <a:r>
              <a:rPr lang="de-DE" sz="1800" dirty="0" smtClean="0"/>
              <a:t>ein gut</a:t>
            </a:r>
            <a:r>
              <a:rPr lang="de-DE" sz="1800" dirty="0" smtClean="0">
                <a:solidFill>
                  <a:srgbClr val="00B050"/>
                </a:solidFill>
              </a:rPr>
              <a:t>es </a:t>
            </a:r>
          </a:p>
          <a:p>
            <a:pPr>
              <a:buNone/>
            </a:pPr>
            <a:r>
              <a:rPr lang="de-DE" sz="1800" dirty="0" smtClean="0">
                <a:solidFill>
                  <a:srgbClr val="00B050"/>
                </a:solidFill>
              </a:rPr>
              <a:t>			</a:t>
            </a:r>
            <a:r>
              <a:rPr lang="de-DE" sz="1800" dirty="0" smtClean="0"/>
              <a:t>Klavier, Konzert</a:t>
            </a:r>
          </a:p>
          <a:p>
            <a:pPr>
              <a:buNone/>
            </a:pPr>
            <a:endParaRPr lang="de-DE" sz="1800" dirty="0" smtClean="0"/>
          </a:p>
          <a:p>
            <a:pPr>
              <a:buNone/>
            </a:pPr>
            <a:r>
              <a:rPr lang="de-DE" sz="1800" b="1" dirty="0" smtClean="0"/>
              <a:t>Pl/</a:t>
            </a:r>
            <a:r>
              <a:rPr lang="de-DE" sz="1800" dirty="0" smtClean="0"/>
              <a:t>di</a:t>
            </a:r>
            <a:r>
              <a:rPr lang="de-DE" sz="1800" b="1" dirty="0" smtClean="0">
                <a:solidFill>
                  <a:schemeClr val="accent4">
                    <a:lumMod val="75000"/>
                  </a:schemeClr>
                </a:solidFill>
              </a:rPr>
              <a:t>e </a:t>
            </a:r>
            <a:r>
              <a:rPr lang="de-DE" sz="1800" dirty="0" smtClean="0"/>
              <a:t>		     fantastisch</a:t>
            </a:r>
            <a:r>
              <a:rPr lang="de-DE" sz="1800" dirty="0" smtClean="0">
                <a:solidFill>
                  <a:schemeClr val="accent4">
                    <a:lumMod val="75000"/>
                  </a:schemeClr>
                </a:solidFill>
              </a:rPr>
              <a:t>e</a:t>
            </a:r>
          </a:p>
          <a:p>
            <a:pPr>
              <a:buNone/>
            </a:pPr>
            <a:r>
              <a:rPr lang="de-DE" sz="1800" dirty="0" smtClean="0">
                <a:solidFill>
                  <a:schemeClr val="accent4">
                    <a:lumMod val="75000"/>
                  </a:schemeClr>
                </a:solidFill>
              </a:rPr>
              <a:t>		</a:t>
            </a:r>
            <a:r>
              <a:rPr lang="de-DE" sz="1800" dirty="0" smtClean="0"/>
              <a:t>Bands, Philharmoniker</a:t>
            </a:r>
          </a:p>
          <a:p>
            <a:pPr>
              <a:buNone/>
            </a:pPr>
            <a:endParaRPr lang="en-US" sz="1800" dirty="0"/>
          </a:p>
        </p:txBody>
      </p:sp>
      <p:sp>
        <p:nvSpPr>
          <p:cNvPr id="5" name="Right Arrow 4"/>
          <p:cNvSpPr/>
          <p:nvPr/>
        </p:nvSpPr>
        <p:spPr>
          <a:xfrm>
            <a:off x="1447800" y="25146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295400" y="35052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371600" y="5562600"/>
            <a:ext cx="381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inus 8"/>
          <p:cNvSpPr/>
          <p:nvPr/>
        </p:nvSpPr>
        <p:spPr>
          <a:xfrm>
            <a:off x="2362200" y="5562600"/>
            <a:ext cx="3048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5334000" y="2514600"/>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257800" y="3505200"/>
            <a:ext cx="381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447800" y="45720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029200" y="46482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5257800" y="56388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305800" y="5867400"/>
            <a:ext cx="457200" cy="369332"/>
          </a:xfrm>
          <a:prstGeom prst="rect">
            <a:avLst/>
          </a:prstGeom>
          <a:noFill/>
        </p:spPr>
        <p:txBody>
          <a:bodyPr wrap="square" rtlCol="0">
            <a:spAutoFit/>
          </a:bodyPr>
          <a:lstStyle/>
          <a:p>
            <a:r>
              <a:rPr lang="de-DE" dirty="0" smtClean="0"/>
              <a:t>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linds(horizontal)">
                                      <p:cBhvr>
                                        <p:cTn id="19" dur="500"/>
                                        <p:tgtEl>
                                          <p:spTgt spid="3">
                                            <p:txEl>
                                              <p:pRg st="7" end="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linds(horizontal)">
                                      <p:cBhvr>
                                        <p:cTn id="25" dur="500"/>
                                        <p:tgtEl>
                                          <p:spTgt spid="3">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linds(horizontal)">
                                      <p:cBhvr>
                                        <p:cTn id="30" dur="500"/>
                                        <p:tgtEl>
                                          <p:spTgt spid="4">
                                            <p:txEl>
                                              <p:pRg st="0" end="0"/>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blinds(horizontal)">
                                      <p:cBhvr>
                                        <p:cTn id="33" dur="500"/>
                                        <p:tgtEl>
                                          <p:spTgt spid="4">
                                            <p:txEl>
                                              <p:pRg st="2" end="2"/>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blinds(horizontal)">
                                      <p:cBhvr>
                                        <p:cTn id="36" dur="500"/>
                                        <p:tgtEl>
                                          <p:spTgt spid="4">
                                            <p:txEl>
                                              <p:pRg st="3" end="3"/>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blinds(horizontal)">
                                      <p:cBhvr>
                                        <p:cTn id="39" dur="500"/>
                                        <p:tgtEl>
                                          <p:spTgt spid="4">
                                            <p:txEl>
                                              <p:pRg st="5" end="5"/>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linds(horizontal)">
                                      <p:cBhvr>
                                        <p:cTn id="42" dur="500"/>
                                        <p:tgtEl>
                                          <p:spTgt spid="4">
                                            <p:txEl>
                                              <p:pRg st="6" end="6"/>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blinds(horizontal)">
                                      <p:cBhvr>
                                        <p:cTn id="45" dur="500"/>
                                        <p:tgtEl>
                                          <p:spTgt spid="4">
                                            <p:txEl>
                                              <p:pRg st="8" end="8"/>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blinds(horizontal)">
                                      <p:cBhvr>
                                        <p:cTn id="48" dur="500"/>
                                        <p:tgtEl>
                                          <p:spTgt spid="4">
                                            <p:txEl>
                                              <p:pRg st="9" end="9"/>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Effect transition="in" filter="blinds(horizontal)">
                                      <p:cBhvr>
                                        <p:cTn id="51" dur="500"/>
                                        <p:tgtEl>
                                          <p:spTgt spid="4">
                                            <p:txEl>
                                              <p:pRg st="11" end="11"/>
                                            </p:txEl>
                                          </p:spTgt>
                                        </p:tgtEl>
                                      </p:cBhvr>
                                    </p:animEffect>
                                  </p:childTnLst>
                                </p:cTn>
                              </p:par>
                              <p:par>
                                <p:cTn id="52" presetID="3" presetClass="entr" presetSubtype="10" fill="hold" nodeType="withEffect">
                                  <p:stCondLst>
                                    <p:cond delay="0"/>
                                  </p:stCondLst>
                                  <p:childTnLst>
                                    <p:set>
                                      <p:cBhvr>
                                        <p:cTn id="53" dur="1" fill="hold">
                                          <p:stCondLst>
                                            <p:cond delay="0"/>
                                          </p:stCondLst>
                                        </p:cTn>
                                        <p:tgtEl>
                                          <p:spTgt spid="4">
                                            <p:txEl>
                                              <p:pRg st="12" end="12"/>
                                            </p:txEl>
                                          </p:spTgt>
                                        </p:tgtEl>
                                        <p:attrNameLst>
                                          <p:attrName>style.visibility</p:attrName>
                                        </p:attrNameLst>
                                      </p:cBhvr>
                                      <p:to>
                                        <p:strVal val="visible"/>
                                      </p:to>
                                    </p:set>
                                    <p:animEffect transition="in" filter="blinds(horizontal)">
                                      <p:cBhvr>
                                        <p:cTn id="54"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de-DE" sz="2800" dirty="0" smtClean="0"/>
              <a:t>BEISPIELE</a:t>
            </a:r>
            <a:endParaRPr lang="en-US" sz="2800" dirty="0"/>
          </a:p>
        </p:txBody>
      </p:sp>
      <p:sp>
        <p:nvSpPr>
          <p:cNvPr id="6" name="Content Placeholder 5"/>
          <p:cNvSpPr>
            <a:spLocks noGrp="1"/>
          </p:cNvSpPr>
          <p:nvPr>
            <p:ph sz="quarter" idx="1"/>
          </p:nvPr>
        </p:nvSpPr>
        <p:spPr>
          <a:xfrm>
            <a:off x="228600" y="1371600"/>
            <a:ext cx="4038600" cy="5105400"/>
          </a:xfrm>
          <a:solidFill>
            <a:schemeClr val="accent4">
              <a:lumMod val="20000"/>
              <a:lumOff val="80000"/>
            </a:schemeClr>
          </a:solidFill>
          <a:ln>
            <a:noFill/>
          </a:ln>
        </p:spPr>
        <p:txBody>
          <a:bodyPr>
            <a:normAutofit/>
          </a:bodyPr>
          <a:lstStyle/>
          <a:p>
            <a:pPr algn="ctr">
              <a:buNone/>
            </a:pPr>
            <a:r>
              <a:rPr lang="de-DE" sz="1800" dirty="0" smtClean="0"/>
              <a:t>NOMINATIV</a:t>
            </a:r>
          </a:p>
        </p:txBody>
      </p:sp>
      <p:pic>
        <p:nvPicPr>
          <p:cNvPr id="1027" name="Picture 3"/>
          <p:cNvPicPr>
            <a:picLocks noChangeAspect="1" noChangeArrowheads="1"/>
          </p:cNvPicPr>
          <p:nvPr/>
        </p:nvPicPr>
        <p:blipFill>
          <a:blip r:embed="rId2"/>
          <a:srcRect/>
          <a:stretch>
            <a:fillRect/>
          </a:stretch>
        </p:blipFill>
        <p:spPr bwMode="auto">
          <a:xfrm>
            <a:off x="457200" y="2133600"/>
            <a:ext cx="762000" cy="7620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457200" y="2971800"/>
            <a:ext cx="762000" cy="10668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457200" y="4114800"/>
            <a:ext cx="447675" cy="9144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5"/>
          <a:srcRect/>
          <a:stretch>
            <a:fillRect/>
          </a:stretch>
        </p:blipFill>
        <p:spPr bwMode="auto">
          <a:xfrm>
            <a:off x="762000" y="5410200"/>
            <a:ext cx="400050" cy="504825"/>
          </a:xfrm>
          <a:prstGeom prst="rect">
            <a:avLst/>
          </a:prstGeom>
          <a:noFill/>
          <a:ln w="9525">
            <a:noFill/>
            <a:miter lim="800000"/>
            <a:headEnd/>
            <a:tailEnd/>
          </a:ln>
          <a:effectLst/>
        </p:spPr>
      </p:pic>
      <p:pic>
        <p:nvPicPr>
          <p:cNvPr id="1032" name="Picture 8"/>
          <p:cNvPicPr>
            <a:picLocks noChangeAspect="1" noChangeArrowheads="1"/>
          </p:cNvPicPr>
          <p:nvPr/>
        </p:nvPicPr>
        <p:blipFill>
          <a:blip r:embed="rId6"/>
          <a:srcRect/>
          <a:stretch>
            <a:fillRect/>
          </a:stretch>
        </p:blipFill>
        <p:spPr bwMode="auto">
          <a:xfrm>
            <a:off x="381000" y="5410200"/>
            <a:ext cx="400050" cy="495300"/>
          </a:xfrm>
          <a:prstGeom prst="rect">
            <a:avLst/>
          </a:prstGeom>
          <a:noFill/>
          <a:ln w="9525">
            <a:noFill/>
            <a:miter lim="800000"/>
            <a:headEnd/>
            <a:tailEnd/>
          </a:ln>
          <a:effectLst/>
        </p:spPr>
      </p:pic>
      <p:sp>
        <p:nvSpPr>
          <p:cNvPr id="14" name="TextBox 13"/>
          <p:cNvSpPr txBox="1"/>
          <p:nvPr/>
        </p:nvSpPr>
        <p:spPr>
          <a:xfrm>
            <a:off x="1371600" y="2209800"/>
            <a:ext cx="2438400" cy="646331"/>
          </a:xfrm>
          <a:prstGeom prst="rect">
            <a:avLst/>
          </a:prstGeom>
          <a:noFill/>
        </p:spPr>
        <p:txBody>
          <a:bodyPr wrap="square" rtlCol="0">
            <a:spAutoFit/>
          </a:bodyPr>
          <a:lstStyle/>
          <a:p>
            <a:r>
              <a:rPr lang="de-DE" dirty="0" smtClean="0"/>
              <a:t>Das ist </a:t>
            </a:r>
            <a:r>
              <a:rPr lang="de-DE" dirty="0" smtClean="0">
                <a:solidFill>
                  <a:schemeClr val="accent2"/>
                </a:solidFill>
              </a:rPr>
              <a:t>ein</a:t>
            </a:r>
            <a:r>
              <a:rPr lang="de-DE" dirty="0" smtClean="0"/>
              <a:t> groß</a:t>
            </a:r>
            <a:r>
              <a:rPr lang="de-DE" dirty="0" smtClean="0">
                <a:solidFill>
                  <a:schemeClr val="accent2"/>
                </a:solidFill>
              </a:rPr>
              <a:t>er</a:t>
            </a:r>
            <a:r>
              <a:rPr lang="de-DE" dirty="0" smtClean="0"/>
              <a:t> Akkordeon.</a:t>
            </a:r>
            <a:endParaRPr lang="en-US" dirty="0"/>
          </a:p>
        </p:txBody>
      </p:sp>
      <p:sp>
        <p:nvSpPr>
          <p:cNvPr id="15" name="TextBox 14"/>
          <p:cNvSpPr txBox="1"/>
          <p:nvPr/>
        </p:nvSpPr>
        <p:spPr>
          <a:xfrm>
            <a:off x="1143000" y="3124200"/>
            <a:ext cx="2895600" cy="923330"/>
          </a:xfrm>
          <a:prstGeom prst="rect">
            <a:avLst/>
          </a:prstGeom>
          <a:noFill/>
        </p:spPr>
        <p:txBody>
          <a:bodyPr wrap="square" rtlCol="0">
            <a:spAutoFit/>
          </a:bodyPr>
          <a:lstStyle/>
          <a:p>
            <a:r>
              <a:rPr lang="de-DE" dirty="0" smtClean="0"/>
              <a:t>Das sine </a:t>
            </a:r>
            <a:r>
              <a:rPr lang="de-DE" dirty="0" smtClean="0">
                <a:solidFill>
                  <a:srgbClr val="FF0000"/>
                </a:solidFill>
              </a:rPr>
              <a:t>eine</a:t>
            </a:r>
            <a:r>
              <a:rPr lang="de-DE" dirty="0" smtClean="0"/>
              <a:t> klassisch</a:t>
            </a:r>
            <a:r>
              <a:rPr lang="de-DE" dirty="0" smtClean="0">
                <a:solidFill>
                  <a:srgbClr val="FF0000"/>
                </a:solidFill>
              </a:rPr>
              <a:t>e</a:t>
            </a:r>
            <a:r>
              <a:rPr lang="de-DE" dirty="0" smtClean="0"/>
              <a:t> und ein</a:t>
            </a:r>
            <a:r>
              <a:rPr lang="de-DE" dirty="0" smtClean="0">
                <a:solidFill>
                  <a:srgbClr val="FF0000"/>
                </a:solidFill>
              </a:rPr>
              <a:t>e </a:t>
            </a:r>
            <a:r>
              <a:rPr lang="de-DE" dirty="0" smtClean="0">
                <a:solidFill>
                  <a:schemeClr val="bg2">
                    <a:lumMod val="10000"/>
                  </a:schemeClr>
                </a:solidFill>
              </a:rPr>
              <a:t>modern</a:t>
            </a:r>
            <a:r>
              <a:rPr lang="de-DE" dirty="0" smtClean="0">
                <a:solidFill>
                  <a:srgbClr val="FF0000"/>
                </a:solidFill>
              </a:rPr>
              <a:t>e</a:t>
            </a:r>
            <a:r>
              <a:rPr lang="de-DE" dirty="0" smtClean="0"/>
              <a:t> Bassgitarre.</a:t>
            </a:r>
            <a:endParaRPr lang="en-US" dirty="0"/>
          </a:p>
        </p:txBody>
      </p:sp>
      <p:sp>
        <p:nvSpPr>
          <p:cNvPr id="18" name="TextBox 17"/>
          <p:cNvSpPr txBox="1"/>
          <p:nvPr/>
        </p:nvSpPr>
        <p:spPr>
          <a:xfrm>
            <a:off x="1143000" y="4267200"/>
            <a:ext cx="2819400" cy="646331"/>
          </a:xfrm>
          <a:prstGeom prst="rect">
            <a:avLst/>
          </a:prstGeom>
          <a:noFill/>
        </p:spPr>
        <p:txBody>
          <a:bodyPr wrap="square" rtlCol="0">
            <a:spAutoFit/>
          </a:bodyPr>
          <a:lstStyle/>
          <a:p>
            <a:r>
              <a:rPr lang="de-DE" dirty="0" smtClean="0"/>
              <a:t>Es ist hier auch </a:t>
            </a:r>
            <a:r>
              <a:rPr lang="de-DE" dirty="0" smtClean="0">
                <a:solidFill>
                  <a:srgbClr val="92D050"/>
                </a:solidFill>
              </a:rPr>
              <a:t>ein</a:t>
            </a:r>
            <a:r>
              <a:rPr lang="de-DE" dirty="0" smtClean="0"/>
              <a:t> lustig</a:t>
            </a:r>
            <a:r>
              <a:rPr lang="de-DE" dirty="0" smtClean="0">
                <a:solidFill>
                  <a:srgbClr val="92D050"/>
                </a:solidFill>
              </a:rPr>
              <a:t>es</a:t>
            </a:r>
            <a:r>
              <a:rPr lang="de-DE" dirty="0" smtClean="0"/>
              <a:t> Saxofon.</a:t>
            </a:r>
            <a:endParaRPr lang="en-US" dirty="0"/>
          </a:p>
        </p:txBody>
      </p:sp>
      <p:sp>
        <p:nvSpPr>
          <p:cNvPr id="22" name="TextBox 21"/>
          <p:cNvSpPr txBox="1"/>
          <p:nvPr/>
        </p:nvSpPr>
        <p:spPr>
          <a:xfrm>
            <a:off x="1447800" y="5486400"/>
            <a:ext cx="2438400" cy="646331"/>
          </a:xfrm>
          <a:prstGeom prst="rect">
            <a:avLst/>
          </a:prstGeom>
          <a:noFill/>
        </p:spPr>
        <p:txBody>
          <a:bodyPr wrap="square" rtlCol="0">
            <a:spAutoFit/>
          </a:bodyPr>
          <a:lstStyle/>
          <a:p>
            <a:r>
              <a:rPr lang="de-DE" dirty="0" smtClean="0"/>
              <a:t>Das sind perfekt</a:t>
            </a:r>
            <a:r>
              <a:rPr lang="de-DE" dirty="0" smtClean="0">
                <a:solidFill>
                  <a:srgbClr val="FFC000"/>
                </a:solidFill>
              </a:rPr>
              <a:t>e</a:t>
            </a:r>
            <a:r>
              <a:rPr lang="de-DE" dirty="0" smtClean="0"/>
              <a:t> Noten.</a:t>
            </a:r>
            <a:endParaRPr lang="en-US" dirty="0"/>
          </a:p>
        </p:txBody>
      </p:sp>
      <p:pic>
        <p:nvPicPr>
          <p:cNvPr id="23" name="Picture 3"/>
          <p:cNvPicPr>
            <a:picLocks noGrp="1" noChangeAspect="1" noChangeArrowheads="1"/>
          </p:cNvPicPr>
          <p:nvPr>
            <p:ph sz="quarter" idx="2"/>
          </p:nvPr>
        </p:nvPicPr>
        <p:blipFill>
          <a:blip r:embed="rId2"/>
          <a:srcRect/>
          <a:stretch>
            <a:fillRect/>
          </a:stretch>
        </p:blipFill>
        <p:spPr bwMode="auto">
          <a:xfrm>
            <a:off x="4572000" y="2209800"/>
            <a:ext cx="609600" cy="533400"/>
          </a:xfrm>
          <a:prstGeom prst="rect">
            <a:avLst/>
          </a:prstGeom>
          <a:noFill/>
          <a:ln w="9525">
            <a:noFill/>
            <a:miter lim="800000"/>
            <a:headEnd/>
            <a:tailEnd/>
          </a:ln>
          <a:effectLst/>
        </p:spPr>
      </p:pic>
      <p:pic>
        <p:nvPicPr>
          <p:cNvPr id="24" name="Picture 4"/>
          <p:cNvPicPr>
            <a:picLocks noChangeAspect="1" noChangeArrowheads="1"/>
          </p:cNvPicPr>
          <p:nvPr/>
        </p:nvPicPr>
        <p:blipFill>
          <a:blip r:embed="rId3"/>
          <a:srcRect/>
          <a:stretch>
            <a:fillRect/>
          </a:stretch>
        </p:blipFill>
        <p:spPr bwMode="auto">
          <a:xfrm>
            <a:off x="4572000" y="3048000"/>
            <a:ext cx="762000" cy="1066800"/>
          </a:xfrm>
          <a:prstGeom prst="rect">
            <a:avLst/>
          </a:prstGeom>
          <a:noFill/>
          <a:ln w="9525">
            <a:noFill/>
            <a:miter lim="800000"/>
            <a:headEnd/>
            <a:tailEnd/>
          </a:ln>
          <a:effectLst/>
        </p:spPr>
      </p:pic>
      <p:sp>
        <p:nvSpPr>
          <p:cNvPr id="26" name="TextBox 25"/>
          <p:cNvSpPr txBox="1"/>
          <p:nvPr/>
        </p:nvSpPr>
        <p:spPr>
          <a:xfrm>
            <a:off x="5029200" y="1371600"/>
            <a:ext cx="2743200" cy="369332"/>
          </a:xfrm>
          <a:prstGeom prst="rect">
            <a:avLst/>
          </a:prstGeom>
          <a:noFill/>
        </p:spPr>
        <p:txBody>
          <a:bodyPr wrap="square" rtlCol="0">
            <a:spAutoFit/>
          </a:bodyPr>
          <a:lstStyle/>
          <a:p>
            <a:r>
              <a:rPr lang="de-DE" dirty="0" smtClean="0"/>
              <a:t>AKKUSATIV</a:t>
            </a:r>
            <a:endParaRPr lang="en-US" dirty="0"/>
          </a:p>
        </p:txBody>
      </p:sp>
      <p:sp>
        <p:nvSpPr>
          <p:cNvPr id="27" name="TextBox 26"/>
          <p:cNvSpPr txBox="1"/>
          <p:nvPr/>
        </p:nvSpPr>
        <p:spPr>
          <a:xfrm>
            <a:off x="5486400" y="2286000"/>
            <a:ext cx="3048000" cy="646331"/>
          </a:xfrm>
          <a:prstGeom prst="rect">
            <a:avLst/>
          </a:prstGeom>
          <a:noFill/>
        </p:spPr>
        <p:txBody>
          <a:bodyPr wrap="square" rtlCol="0">
            <a:spAutoFit/>
          </a:bodyPr>
          <a:lstStyle/>
          <a:p>
            <a:r>
              <a:rPr lang="de-DE" dirty="0" smtClean="0"/>
              <a:t>Ich habe </a:t>
            </a:r>
            <a:r>
              <a:rPr lang="de-DE" dirty="0" smtClean="0">
                <a:solidFill>
                  <a:srgbClr val="0070C0"/>
                </a:solidFill>
              </a:rPr>
              <a:t>einen </a:t>
            </a:r>
            <a:r>
              <a:rPr lang="de-DE" dirty="0" smtClean="0"/>
              <a:t>groß</a:t>
            </a:r>
            <a:r>
              <a:rPr lang="de-DE" dirty="0" smtClean="0">
                <a:solidFill>
                  <a:srgbClr val="0070C0"/>
                </a:solidFill>
              </a:rPr>
              <a:t>en </a:t>
            </a:r>
            <a:r>
              <a:rPr lang="de-DE" dirty="0" smtClean="0"/>
              <a:t>Akkordeon.</a:t>
            </a:r>
            <a:endParaRPr lang="en-US" dirty="0"/>
          </a:p>
        </p:txBody>
      </p:sp>
      <p:sp>
        <p:nvSpPr>
          <p:cNvPr id="28" name="TextBox 27"/>
          <p:cNvSpPr txBox="1"/>
          <p:nvPr/>
        </p:nvSpPr>
        <p:spPr>
          <a:xfrm>
            <a:off x="5486400" y="3276600"/>
            <a:ext cx="3276600" cy="923330"/>
          </a:xfrm>
          <a:prstGeom prst="rect">
            <a:avLst/>
          </a:prstGeom>
          <a:noFill/>
        </p:spPr>
        <p:txBody>
          <a:bodyPr wrap="square" rtlCol="0">
            <a:spAutoFit/>
          </a:bodyPr>
          <a:lstStyle/>
          <a:p>
            <a:r>
              <a:rPr lang="de-DE" dirty="0" smtClean="0"/>
              <a:t>Hast du</a:t>
            </a:r>
            <a:r>
              <a:rPr lang="de-DE" dirty="0" smtClean="0">
                <a:solidFill>
                  <a:srgbClr val="FF0000"/>
                </a:solidFill>
              </a:rPr>
              <a:t> eine </a:t>
            </a:r>
            <a:r>
              <a:rPr lang="de-DE" dirty="0" smtClean="0"/>
              <a:t>klassisch</a:t>
            </a:r>
            <a:r>
              <a:rPr lang="de-DE" dirty="0" smtClean="0">
                <a:solidFill>
                  <a:srgbClr val="FF0000"/>
                </a:solidFill>
              </a:rPr>
              <a:t>e</a:t>
            </a:r>
            <a:r>
              <a:rPr lang="de-DE" dirty="0" smtClean="0"/>
              <a:t> oder </a:t>
            </a:r>
            <a:r>
              <a:rPr lang="de-DE" dirty="0" smtClean="0">
                <a:solidFill>
                  <a:srgbClr val="FF0000"/>
                </a:solidFill>
              </a:rPr>
              <a:t>eine </a:t>
            </a:r>
            <a:r>
              <a:rPr lang="de-DE" dirty="0" smtClean="0">
                <a:solidFill>
                  <a:schemeClr val="bg2">
                    <a:lumMod val="10000"/>
                  </a:schemeClr>
                </a:solidFill>
              </a:rPr>
              <a:t>modern</a:t>
            </a:r>
            <a:r>
              <a:rPr lang="de-DE" dirty="0" smtClean="0">
                <a:solidFill>
                  <a:srgbClr val="FF0000"/>
                </a:solidFill>
              </a:rPr>
              <a:t>e </a:t>
            </a:r>
            <a:r>
              <a:rPr lang="de-DE" dirty="0" smtClean="0"/>
              <a:t>Bassgitarre gekauft?</a:t>
            </a:r>
            <a:endParaRPr lang="en-US" dirty="0"/>
          </a:p>
        </p:txBody>
      </p:sp>
      <p:pic>
        <p:nvPicPr>
          <p:cNvPr id="29" name="Picture 5"/>
          <p:cNvPicPr>
            <a:picLocks noChangeAspect="1" noChangeArrowheads="1"/>
          </p:cNvPicPr>
          <p:nvPr/>
        </p:nvPicPr>
        <p:blipFill>
          <a:blip r:embed="rId4"/>
          <a:srcRect/>
          <a:stretch>
            <a:fillRect/>
          </a:stretch>
        </p:blipFill>
        <p:spPr bwMode="auto">
          <a:xfrm>
            <a:off x="4648200" y="4267200"/>
            <a:ext cx="447675" cy="914400"/>
          </a:xfrm>
          <a:prstGeom prst="rect">
            <a:avLst/>
          </a:prstGeom>
          <a:noFill/>
          <a:ln w="9525">
            <a:noFill/>
            <a:miter lim="800000"/>
            <a:headEnd/>
            <a:tailEnd/>
          </a:ln>
          <a:effectLst/>
        </p:spPr>
      </p:pic>
      <p:sp>
        <p:nvSpPr>
          <p:cNvPr id="30" name="TextBox 29"/>
          <p:cNvSpPr txBox="1"/>
          <p:nvPr/>
        </p:nvSpPr>
        <p:spPr>
          <a:xfrm>
            <a:off x="5715000" y="4495800"/>
            <a:ext cx="2667000" cy="923330"/>
          </a:xfrm>
          <a:prstGeom prst="rect">
            <a:avLst/>
          </a:prstGeom>
          <a:noFill/>
        </p:spPr>
        <p:txBody>
          <a:bodyPr wrap="square" rtlCol="0">
            <a:spAutoFit/>
          </a:bodyPr>
          <a:lstStyle/>
          <a:p>
            <a:r>
              <a:rPr lang="de-DE" dirty="0" smtClean="0"/>
              <a:t>Ich habe nie so</a:t>
            </a:r>
            <a:r>
              <a:rPr lang="de-DE" dirty="0" smtClean="0">
                <a:solidFill>
                  <a:srgbClr val="92D050"/>
                </a:solidFill>
              </a:rPr>
              <a:t> ein </a:t>
            </a:r>
            <a:r>
              <a:rPr lang="de-DE" dirty="0" smtClean="0"/>
              <a:t>lustig</a:t>
            </a:r>
            <a:r>
              <a:rPr lang="de-DE" dirty="0" smtClean="0">
                <a:solidFill>
                  <a:srgbClr val="92D050"/>
                </a:solidFill>
              </a:rPr>
              <a:t>es</a:t>
            </a:r>
            <a:r>
              <a:rPr lang="de-DE" dirty="0" smtClean="0"/>
              <a:t> Saxofon gesehen.</a:t>
            </a:r>
            <a:endParaRPr lang="en-US" dirty="0"/>
          </a:p>
        </p:txBody>
      </p:sp>
      <p:pic>
        <p:nvPicPr>
          <p:cNvPr id="1033" name="Picture 9"/>
          <p:cNvPicPr>
            <a:picLocks noChangeAspect="1" noChangeArrowheads="1"/>
          </p:cNvPicPr>
          <p:nvPr/>
        </p:nvPicPr>
        <p:blipFill>
          <a:blip r:embed="rId7"/>
          <a:srcRect/>
          <a:stretch>
            <a:fillRect/>
          </a:stretch>
        </p:blipFill>
        <p:spPr bwMode="auto">
          <a:xfrm>
            <a:off x="4648200" y="5638800"/>
            <a:ext cx="381000" cy="466725"/>
          </a:xfrm>
          <a:prstGeom prst="rect">
            <a:avLst/>
          </a:prstGeom>
          <a:noFill/>
          <a:ln w="9525">
            <a:noFill/>
            <a:miter lim="800000"/>
            <a:headEnd/>
            <a:tailEnd/>
          </a:ln>
          <a:effectLst/>
        </p:spPr>
      </p:pic>
      <p:pic>
        <p:nvPicPr>
          <p:cNvPr id="1034" name="Picture 10"/>
          <p:cNvPicPr>
            <a:picLocks noChangeAspect="1" noChangeArrowheads="1"/>
          </p:cNvPicPr>
          <p:nvPr/>
        </p:nvPicPr>
        <p:blipFill>
          <a:blip r:embed="rId7"/>
          <a:srcRect/>
          <a:stretch>
            <a:fillRect/>
          </a:stretch>
        </p:blipFill>
        <p:spPr bwMode="auto">
          <a:xfrm>
            <a:off x="4419600" y="5410200"/>
            <a:ext cx="381000" cy="466725"/>
          </a:xfrm>
          <a:prstGeom prst="rect">
            <a:avLst/>
          </a:prstGeom>
          <a:noFill/>
          <a:ln w="9525">
            <a:noFill/>
            <a:miter lim="800000"/>
            <a:headEnd/>
            <a:tailEnd/>
          </a:ln>
          <a:effectLst/>
        </p:spPr>
      </p:pic>
      <p:pic>
        <p:nvPicPr>
          <p:cNvPr id="1035" name="Picture 11"/>
          <p:cNvPicPr>
            <a:picLocks noChangeAspect="1" noChangeArrowheads="1"/>
          </p:cNvPicPr>
          <p:nvPr/>
        </p:nvPicPr>
        <p:blipFill>
          <a:blip r:embed="rId7"/>
          <a:srcRect/>
          <a:stretch>
            <a:fillRect/>
          </a:stretch>
        </p:blipFill>
        <p:spPr bwMode="auto">
          <a:xfrm>
            <a:off x="5029200" y="5638800"/>
            <a:ext cx="381000" cy="466725"/>
          </a:xfrm>
          <a:prstGeom prst="rect">
            <a:avLst/>
          </a:prstGeom>
          <a:noFill/>
          <a:ln w="9525">
            <a:noFill/>
            <a:miter lim="800000"/>
            <a:headEnd/>
            <a:tailEnd/>
          </a:ln>
          <a:effectLst/>
        </p:spPr>
      </p:pic>
      <p:sp>
        <p:nvSpPr>
          <p:cNvPr id="35" name="TextBox 34"/>
          <p:cNvSpPr txBox="1"/>
          <p:nvPr/>
        </p:nvSpPr>
        <p:spPr>
          <a:xfrm>
            <a:off x="5791200" y="5638800"/>
            <a:ext cx="2743200" cy="646331"/>
          </a:xfrm>
          <a:prstGeom prst="rect">
            <a:avLst/>
          </a:prstGeom>
          <a:noFill/>
        </p:spPr>
        <p:txBody>
          <a:bodyPr wrap="square" rtlCol="0">
            <a:spAutoFit/>
          </a:bodyPr>
          <a:lstStyle/>
          <a:p>
            <a:r>
              <a:rPr lang="de-DE" dirty="0" smtClean="0"/>
              <a:t>Hast du neu</a:t>
            </a:r>
            <a:r>
              <a:rPr lang="de-DE" dirty="0" smtClean="0">
                <a:solidFill>
                  <a:srgbClr val="FFC000"/>
                </a:solidFill>
              </a:rPr>
              <a:t>e</a:t>
            </a:r>
            <a:r>
              <a:rPr lang="de-DE" dirty="0" smtClean="0"/>
              <a:t> Noten gehört?</a:t>
            </a:r>
            <a:endParaRPr lang="en-US" dirty="0"/>
          </a:p>
        </p:txBody>
      </p:sp>
      <p:sp>
        <p:nvSpPr>
          <p:cNvPr id="36" name="TextBox 35"/>
          <p:cNvSpPr txBox="1"/>
          <p:nvPr/>
        </p:nvSpPr>
        <p:spPr>
          <a:xfrm>
            <a:off x="8305800" y="5867400"/>
            <a:ext cx="457200" cy="369332"/>
          </a:xfrm>
          <a:prstGeom prst="rect">
            <a:avLst/>
          </a:prstGeom>
          <a:noFill/>
        </p:spPr>
        <p:txBody>
          <a:bodyPr wrap="square" rtlCol="0">
            <a:spAutoFit/>
          </a:bodyPr>
          <a:lstStyle/>
          <a:p>
            <a:r>
              <a:rPr lang="de-DE" dirty="0" smtClean="0"/>
              <a:t>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linds(horizont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blinds(horizontal)">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Effect transition="in" filter="blinds(horizontal)">
                                      <p:cBhvr>
                                        <p:cTn id="27" dur="500"/>
                                        <p:tgtEl>
                                          <p:spTgt spid="102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31"/>
                                        </p:tgtEl>
                                        <p:attrNameLst>
                                          <p:attrName>style.visibility</p:attrName>
                                        </p:attrNameLst>
                                      </p:cBhvr>
                                      <p:to>
                                        <p:strVal val="visible"/>
                                      </p:to>
                                    </p:set>
                                    <p:animEffect transition="in" filter="blinds(horizontal)">
                                      <p:cBhvr>
                                        <p:cTn id="37" dur="500"/>
                                        <p:tgtEl>
                                          <p:spTgt spid="103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32"/>
                                        </p:tgtEl>
                                        <p:attrNameLst>
                                          <p:attrName>style.visibility</p:attrName>
                                        </p:attrNameLst>
                                      </p:cBhvr>
                                      <p:to>
                                        <p:strVal val="visible"/>
                                      </p:to>
                                    </p:set>
                                    <p:animEffect transition="in" filter="blinds(horizontal)">
                                      <p:cBhvr>
                                        <p:cTn id="42" dur="500"/>
                                        <p:tgtEl>
                                          <p:spTgt spid="103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linds(horizontal)">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linds(horizont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blinds(horizontal)">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blinds(horizontal)">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035"/>
                                        </p:tgtEl>
                                        <p:attrNameLst>
                                          <p:attrName>style.visibility</p:attrName>
                                        </p:attrNameLst>
                                      </p:cBhvr>
                                      <p:to>
                                        <p:strVal val="visible"/>
                                      </p:to>
                                    </p:set>
                                    <p:animEffect transition="in" filter="blinds(horizontal)">
                                      <p:cBhvr>
                                        <p:cTn id="82" dur="500"/>
                                        <p:tgtEl>
                                          <p:spTgt spid="1035"/>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1034"/>
                                        </p:tgtEl>
                                        <p:attrNameLst>
                                          <p:attrName>style.visibility</p:attrName>
                                        </p:attrNameLst>
                                      </p:cBhvr>
                                      <p:to>
                                        <p:strVal val="visible"/>
                                      </p:to>
                                    </p:set>
                                    <p:animEffect transition="in" filter="blinds(horizontal)">
                                      <p:cBhvr>
                                        <p:cTn id="87" dur="500"/>
                                        <p:tgtEl>
                                          <p:spTgt spid="103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blinds(horizontal)">
                                      <p:cBhvr>
                                        <p:cTn id="9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p:bldP spid="22" grpId="0"/>
      <p:bldP spid="27" grpId="0"/>
      <p:bldP spid="28" grpId="0"/>
      <p:bldP spid="30"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de-DE" sz="2400" b="1" dirty="0" smtClean="0">
                <a:solidFill>
                  <a:schemeClr val="tx1"/>
                </a:solidFill>
              </a:rPr>
              <a:t>BERÜHMTESTE KONZERTE UND FESTIVALS</a:t>
            </a:r>
            <a:r>
              <a:rPr lang="de-DE" sz="2400" dirty="0" smtClean="0">
                <a:solidFill>
                  <a:schemeClr val="tx1"/>
                </a:solidFill>
              </a:rPr>
              <a:t/>
            </a:r>
            <a:br>
              <a:rPr lang="de-DE" sz="2400" dirty="0" smtClean="0">
                <a:solidFill>
                  <a:schemeClr val="tx1"/>
                </a:solidFill>
              </a:rPr>
            </a:br>
            <a:r>
              <a:rPr lang="de-DE" sz="2400" dirty="0" smtClean="0">
                <a:solidFill>
                  <a:schemeClr val="tx1"/>
                </a:solidFill>
              </a:rPr>
              <a:t>				</a:t>
            </a:r>
            <a:r>
              <a:rPr lang="de-DE" sz="1800" dirty="0" smtClean="0">
                <a:solidFill>
                  <a:schemeClr val="tx1"/>
                </a:solidFill>
              </a:rPr>
              <a:t>KURSBUCH; Seite 45</a:t>
            </a:r>
            <a:r>
              <a:rPr lang="de-DE" sz="1800" dirty="0" smtClean="0"/>
              <a:t/>
            </a:r>
            <a:br>
              <a:rPr lang="de-DE" sz="1800" dirty="0" smtClean="0"/>
            </a:br>
            <a:endParaRPr lang="en-US" sz="1800" dirty="0"/>
          </a:p>
        </p:txBody>
      </p:sp>
      <p:graphicFrame>
        <p:nvGraphicFramePr>
          <p:cNvPr id="3" name="Table 2"/>
          <p:cNvGraphicFramePr>
            <a:graphicFrameLocks noGrp="1"/>
          </p:cNvGraphicFramePr>
          <p:nvPr/>
        </p:nvGraphicFramePr>
        <p:xfrm>
          <a:off x="228600" y="1143000"/>
          <a:ext cx="8686800" cy="2560320"/>
        </p:xfrm>
        <a:graphic>
          <a:graphicData uri="http://schemas.openxmlformats.org/drawingml/2006/table">
            <a:tbl>
              <a:tblPr firstRow="1" bandRow="1">
                <a:tableStyleId>{6E25E649-3F16-4E02-A733-19D2CDBF48F0}</a:tableStyleId>
              </a:tblPr>
              <a:tblGrid>
                <a:gridCol w="1658389"/>
                <a:gridCol w="1658389"/>
                <a:gridCol w="1737360"/>
                <a:gridCol w="1737360"/>
                <a:gridCol w="1895302"/>
              </a:tblGrid>
              <a:tr h="696686">
                <a:tc>
                  <a:txBody>
                    <a:bodyPr/>
                    <a:lstStyle/>
                    <a:p>
                      <a:r>
                        <a:rPr lang="de-DE" sz="1400" b="1" dirty="0" smtClean="0"/>
                        <a:t>Festival</a:t>
                      </a:r>
                      <a:endParaRPr lang="en-US" sz="1400" b="1" dirty="0"/>
                    </a:p>
                  </a:txBody>
                  <a:tcPr/>
                </a:tc>
                <a:tc>
                  <a:txBody>
                    <a:bodyPr/>
                    <a:lstStyle/>
                    <a:p>
                      <a:r>
                        <a:rPr lang="de-DE" sz="1400" dirty="0" smtClean="0"/>
                        <a:t>Wo findert</a:t>
                      </a:r>
                      <a:r>
                        <a:rPr lang="de-DE" sz="1400" baseline="0" dirty="0" smtClean="0"/>
                        <a:t> </a:t>
                      </a:r>
                      <a:r>
                        <a:rPr lang="de-DE" sz="1400" dirty="0" smtClean="0"/>
                        <a:t>es statt?</a:t>
                      </a:r>
                      <a:endParaRPr lang="en-US" sz="1400" dirty="0"/>
                    </a:p>
                  </a:txBody>
                  <a:tcPr/>
                </a:tc>
                <a:tc>
                  <a:txBody>
                    <a:bodyPr/>
                    <a:lstStyle/>
                    <a:p>
                      <a:r>
                        <a:rPr lang="de-DE" sz="1400" dirty="0" smtClean="0"/>
                        <a:t>Wann findet es statt?</a:t>
                      </a:r>
                      <a:endParaRPr lang="en-US" sz="1400" dirty="0"/>
                    </a:p>
                  </a:txBody>
                  <a:tcPr/>
                </a:tc>
                <a:tc>
                  <a:txBody>
                    <a:bodyPr/>
                    <a:lstStyle/>
                    <a:p>
                      <a:r>
                        <a:rPr lang="de-DE" sz="1400" dirty="0" smtClean="0"/>
                        <a:t>Was kostet der Eintritt?</a:t>
                      </a:r>
                      <a:endParaRPr lang="en-US" sz="1400" dirty="0"/>
                    </a:p>
                  </a:txBody>
                  <a:tcPr/>
                </a:tc>
                <a:tc>
                  <a:txBody>
                    <a:bodyPr/>
                    <a:lstStyle/>
                    <a:p>
                      <a:r>
                        <a:rPr lang="de-DE" sz="1400" dirty="0" smtClean="0"/>
                        <a:t>Welches Musik- genre spielt</a:t>
                      </a:r>
                      <a:r>
                        <a:rPr lang="de-DE" sz="1400" baseline="0" dirty="0" smtClean="0"/>
                        <a:t> man da?</a:t>
                      </a:r>
                      <a:endParaRPr lang="en-US" sz="1400" dirty="0"/>
                    </a:p>
                  </a:txBody>
                  <a:tcPr/>
                </a:tc>
              </a:tr>
              <a:tr h="493486">
                <a:tc>
                  <a:txBody>
                    <a:bodyPr/>
                    <a:lstStyle/>
                    <a:p>
                      <a:r>
                        <a:rPr lang="de-DE" sz="1400" dirty="0" smtClean="0"/>
                        <a:t>Oktoberfest</a:t>
                      </a:r>
                      <a:endParaRPr lang="en-US" sz="1400" dirty="0"/>
                    </a:p>
                  </a:txBody>
                  <a:tcPr/>
                </a:tc>
                <a:tc>
                  <a:txBody>
                    <a:bodyPr/>
                    <a:lstStyle/>
                    <a:p>
                      <a:r>
                        <a:rPr lang="de-DE" sz="1400" dirty="0" smtClean="0"/>
                        <a:t>München</a:t>
                      </a:r>
                      <a:endParaRPr lang="en-US" sz="1400" dirty="0"/>
                    </a:p>
                  </a:txBody>
                  <a:tcPr/>
                </a:tc>
                <a:tc>
                  <a:txBody>
                    <a:bodyPr/>
                    <a:lstStyle/>
                    <a:p>
                      <a:r>
                        <a:rPr lang="de-DE" sz="1400" dirty="0" smtClean="0"/>
                        <a:t>Im September und Oktober</a:t>
                      </a:r>
                      <a:endParaRPr lang="en-US" sz="1400" dirty="0"/>
                    </a:p>
                  </a:txBody>
                  <a:tcPr/>
                </a:tc>
                <a:tc>
                  <a:txBody>
                    <a:bodyPr/>
                    <a:lstStyle/>
                    <a:p>
                      <a:endParaRPr lang="en-US" sz="1400" dirty="0"/>
                    </a:p>
                  </a:txBody>
                  <a:tcPr/>
                </a:tc>
                <a:tc>
                  <a:txBody>
                    <a:bodyPr/>
                    <a:lstStyle/>
                    <a:p>
                      <a:endParaRPr lang="en-US" sz="1400" dirty="0"/>
                    </a:p>
                  </a:txBody>
                  <a:tcPr/>
                </a:tc>
              </a:tr>
              <a:tr h="348343">
                <a:tc>
                  <a:txBody>
                    <a:bodyPr/>
                    <a:lstStyle/>
                    <a:p>
                      <a:r>
                        <a:rPr lang="de-DE" sz="1400" dirty="0" smtClean="0"/>
                        <a:t>Neujahrskonzert</a:t>
                      </a:r>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r>
              <a:tr h="5515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t>Rock  am</a:t>
                      </a:r>
                      <a:r>
                        <a:rPr lang="de-DE" sz="1400" baseline="0" dirty="0" smtClean="0"/>
                        <a:t> Ring</a:t>
                      </a:r>
                      <a:endParaRPr lang="en-US" sz="1400" dirty="0" smtClean="0"/>
                    </a:p>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48343">
                <a:tc>
                  <a:txBody>
                    <a:bodyPr/>
                    <a:lstStyle/>
                    <a:p>
                      <a:r>
                        <a:rPr lang="de-DE" sz="1400" dirty="0" smtClean="0"/>
                        <a:t>Demofest</a:t>
                      </a:r>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TextBox 3"/>
          <p:cNvSpPr txBox="1"/>
          <p:nvPr/>
        </p:nvSpPr>
        <p:spPr>
          <a:xfrm>
            <a:off x="304800" y="3962400"/>
            <a:ext cx="5029200" cy="1384995"/>
          </a:xfrm>
          <a:prstGeom prst="rect">
            <a:avLst/>
          </a:prstGeom>
          <a:solidFill>
            <a:schemeClr val="accent5">
              <a:lumMod val="40000"/>
              <a:lumOff val="60000"/>
            </a:schemeClr>
          </a:solidFill>
        </p:spPr>
        <p:txBody>
          <a:bodyPr wrap="square" rtlCol="0">
            <a:spAutoFit/>
          </a:bodyPr>
          <a:lstStyle/>
          <a:p>
            <a:r>
              <a:rPr lang="de-DE" sz="1400" dirty="0" smtClean="0"/>
              <a:t>Das Oktoberfest in München ist das größte Volksfestival in Deutschland. Die Menschen tragen traditionelle bayrische Volkstracht. Man sitzt in Festzelten, trikt Bier, isst Wurst, hört Musik und singt mit. Das Oktoberfest findet im September und im Oktober statt. Der Eintritt ist kostenlos.</a:t>
            </a:r>
            <a:endParaRPr lang="en-US" sz="1400" dirty="0"/>
          </a:p>
        </p:txBody>
      </p:sp>
      <p:pic>
        <p:nvPicPr>
          <p:cNvPr id="2050" name="Picture 2"/>
          <p:cNvPicPr>
            <a:picLocks noChangeAspect="1" noChangeArrowheads="1"/>
          </p:cNvPicPr>
          <p:nvPr/>
        </p:nvPicPr>
        <p:blipFill>
          <a:blip r:embed="rId2"/>
          <a:srcRect/>
          <a:stretch>
            <a:fillRect/>
          </a:stretch>
        </p:blipFill>
        <p:spPr bwMode="auto">
          <a:xfrm>
            <a:off x="5486400" y="3810000"/>
            <a:ext cx="1028700" cy="11144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553200" y="3810000"/>
            <a:ext cx="2286000" cy="15240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381000" y="5334000"/>
            <a:ext cx="1390650" cy="533400"/>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381000" y="5867400"/>
            <a:ext cx="1419225" cy="809625"/>
          </a:xfrm>
          <a:prstGeom prst="rect">
            <a:avLst/>
          </a:prstGeom>
          <a:noFill/>
          <a:ln w="9525">
            <a:noFill/>
            <a:miter lim="800000"/>
            <a:headEnd/>
            <a:tailEnd/>
          </a:ln>
          <a:effectLst/>
        </p:spPr>
      </p:pic>
      <p:sp>
        <p:nvSpPr>
          <p:cNvPr id="10" name="TextBox 9"/>
          <p:cNvSpPr txBox="1"/>
          <p:nvPr/>
        </p:nvSpPr>
        <p:spPr>
          <a:xfrm>
            <a:off x="2514600" y="5562600"/>
            <a:ext cx="5638800" cy="954107"/>
          </a:xfrm>
          <a:prstGeom prst="rect">
            <a:avLst/>
          </a:prstGeom>
          <a:solidFill>
            <a:schemeClr val="accent4">
              <a:lumMod val="20000"/>
              <a:lumOff val="80000"/>
            </a:schemeClr>
          </a:solidFill>
        </p:spPr>
        <p:txBody>
          <a:bodyPr wrap="square" rtlCol="0">
            <a:spAutoFit/>
          </a:bodyPr>
          <a:lstStyle/>
          <a:p>
            <a:r>
              <a:rPr lang="de-DE" sz="1400" dirty="0" smtClean="0"/>
              <a:t>Rock am Ring ist das bekannteste Rockfestival in Deutschland. Es findet jeden Juni in Adenau statt. Jedes Jahr spielen auf diesem Festival viele beliebte Rockbands. Wenn man sein Ticket früh kauft, dann kostet es 50 Euro.</a:t>
            </a:r>
            <a:endParaRPr lang="en-US" sz="1400" dirty="0"/>
          </a:p>
        </p:txBody>
      </p:sp>
      <p:sp>
        <p:nvSpPr>
          <p:cNvPr id="11" name="TextBox 10"/>
          <p:cNvSpPr txBox="1"/>
          <p:nvPr/>
        </p:nvSpPr>
        <p:spPr>
          <a:xfrm>
            <a:off x="7239000" y="1981200"/>
            <a:ext cx="1447800" cy="307777"/>
          </a:xfrm>
          <a:prstGeom prst="rect">
            <a:avLst/>
          </a:prstGeom>
          <a:noFill/>
        </p:spPr>
        <p:txBody>
          <a:bodyPr wrap="square" rtlCol="0">
            <a:spAutoFit/>
          </a:bodyPr>
          <a:lstStyle/>
          <a:p>
            <a:r>
              <a:rPr lang="de-DE" sz="1400" dirty="0" smtClean="0"/>
              <a:t>Volksmusik</a:t>
            </a:r>
            <a:endParaRPr lang="en-US" sz="1400" dirty="0"/>
          </a:p>
        </p:txBody>
      </p:sp>
      <p:sp>
        <p:nvSpPr>
          <p:cNvPr id="12" name="TextBox 11"/>
          <p:cNvSpPr txBox="1"/>
          <p:nvPr/>
        </p:nvSpPr>
        <p:spPr>
          <a:xfrm>
            <a:off x="5410200" y="1905000"/>
            <a:ext cx="1295400" cy="338554"/>
          </a:xfrm>
          <a:prstGeom prst="rect">
            <a:avLst/>
          </a:prstGeom>
          <a:noFill/>
        </p:spPr>
        <p:txBody>
          <a:bodyPr wrap="square" rtlCol="0">
            <a:spAutoFit/>
          </a:bodyPr>
          <a:lstStyle/>
          <a:p>
            <a:r>
              <a:rPr lang="de-DE" sz="1600" dirty="0" smtClean="0"/>
              <a:t>kostenlos</a:t>
            </a:r>
            <a:endParaRPr lang="en-US" sz="1600" dirty="0"/>
          </a:p>
        </p:txBody>
      </p:sp>
      <p:sp>
        <p:nvSpPr>
          <p:cNvPr id="13" name="TextBox 12"/>
          <p:cNvSpPr txBox="1"/>
          <p:nvPr/>
        </p:nvSpPr>
        <p:spPr>
          <a:xfrm>
            <a:off x="7162800" y="2895600"/>
            <a:ext cx="1447800" cy="307777"/>
          </a:xfrm>
          <a:prstGeom prst="rect">
            <a:avLst/>
          </a:prstGeom>
          <a:noFill/>
        </p:spPr>
        <p:txBody>
          <a:bodyPr wrap="square" rtlCol="0">
            <a:spAutoFit/>
          </a:bodyPr>
          <a:lstStyle/>
          <a:p>
            <a:r>
              <a:rPr lang="de-DE" sz="1400" dirty="0" smtClean="0"/>
              <a:t>Rockmusik</a:t>
            </a:r>
            <a:endParaRPr lang="en-US" sz="1400" dirty="0"/>
          </a:p>
        </p:txBody>
      </p:sp>
      <p:sp>
        <p:nvSpPr>
          <p:cNvPr id="14" name="TextBox 13"/>
          <p:cNvSpPr txBox="1"/>
          <p:nvPr/>
        </p:nvSpPr>
        <p:spPr>
          <a:xfrm>
            <a:off x="3657600" y="2819400"/>
            <a:ext cx="1524000" cy="307777"/>
          </a:xfrm>
          <a:prstGeom prst="rect">
            <a:avLst/>
          </a:prstGeom>
          <a:noFill/>
        </p:spPr>
        <p:txBody>
          <a:bodyPr wrap="square" rtlCol="0">
            <a:spAutoFit/>
          </a:bodyPr>
          <a:lstStyle/>
          <a:p>
            <a:r>
              <a:rPr lang="de-DE" sz="1400" dirty="0" smtClean="0"/>
              <a:t>Im Juni</a:t>
            </a:r>
            <a:endParaRPr lang="en-US" sz="1400" dirty="0"/>
          </a:p>
        </p:txBody>
      </p:sp>
      <p:sp>
        <p:nvSpPr>
          <p:cNvPr id="16" name="TextBox 15"/>
          <p:cNvSpPr txBox="1"/>
          <p:nvPr/>
        </p:nvSpPr>
        <p:spPr>
          <a:xfrm>
            <a:off x="1828800" y="2819400"/>
            <a:ext cx="1143000" cy="307777"/>
          </a:xfrm>
          <a:prstGeom prst="rect">
            <a:avLst/>
          </a:prstGeom>
          <a:noFill/>
        </p:spPr>
        <p:txBody>
          <a:bodyPr wrap="square" rtlCol="0">
            <a:spAutoFit/>
          </a:bodyPr>
          <a:lstStyle/>
          <a:p>
            <a:r>
              <a:rPr lang="de-DE" sz="1400" dirty="0" smtClean="0"/>
              <a:t>Adenau</a:t>
            </a:r>
            <a:endParaRPr lang="en-US" sz="1400" dirty="0"/>
          </a:p>
        </p:txBody>
      </p:sp>
      <p:sp>
        <p:nvSpPr>
          <p:cNvPr id="17" name="TextBox 16"/>
          <p:cNvSpPr txBox="1"/>
          <p:nvPr/>
        </p:nvSpPr>
        <p:spPr>
          <a:xfrm>
            <a:off x="5486400" y="2819400"/>
            <a:ext cx="1066800" cy="307777"/>
          </a:xfrm>
          <a:prstGeom prst="rect">
            <a:avLst/>
          </a:prstGeom>
          <a:noFill/>
        </p:spPr>
        <p:txBody>
          <a:bodyPr wrap="square" rtlCol="0">
            <a:spAutoFit/>
          </a:bodyPr>
          <a:lstStyle/>
          <a:p>
            <a:r>
              <a:rPr lang="de-DE" sz="1400" dirty="0" smtClean="0"/>
              <a:t>50 Euro</a:t>
            </a:r>
            <a:endParaRPr lang="en-US" sz="1400" dirty="0"/>
          </a:p>
        </p:txBody>
      </p:sp>
      <p:sp>
        <p:nvSpPr>
          <p:cNvPr id="18" name="TextBox 17"/>
          <p:cNvSpPr txBox="1"/>
          <p:nvPr/>
        </p:nvSpPr>
        <p:spPr>
          <a:xfrm>
            <a:off x="8305800" y="5943600"/>
            <a:ext cx="381000" cy="369332"/>
          </a:xfrm>
          <a:prstGeom prst="rect">
            <a:avLst/>
          </a:prstGeom>
          <a:noFill/>
        </p:spPr>
        <p:txBody>
          <a:bodyPr wrap="square" rtlCol="0">
            <a:spAutoFit/>
          </a:bodyPr>
          <a:lstStyle/>
          <a:p>
            <a:r>
              <a:rPr lang="de-DE" dirty="0" smtClean="0"/>
              <a:t>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linds(horizontal)">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blinds(horizontal)">
                                      <p:cBhvr>
                                        <p:cTn id="17" dur="5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blinds(horizontal)">
                                      <p:cBhvr>
                                        <p:cTn id="22" dur="500"/>
                                        <p:tgtEl>
                                          <p:spTgt spid="20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53"/>
                                        </p:tgtEl>
                                        <p:attrNameLst>
                                          <p:attrName>style.visibility</p:attrName>
                                        </p:attrNameLst>
                                      </p:cBhvr>
                                      <p:to>
                                        <p:strVal val="visible"/>
                                      </p:to>
                                    </p:set>
                                    <p:animEffect transition="in" filter="blinds(horizontal)">
                                      <p:cBhvr>
                                        <p:cTn id="27" dur="500"/>
                                        <p:tgtEl>
                                          <p:spTgt spid="205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6">
                                            <p:txEl>
                                              <p:pRg st="0" end="0"/>
                                            </p:txEl>
                                          </p:spTgt>
                                        </p:tgtEl>
                                        <p:attrNameLst>
                                          <p:attrName>style.visibility</p:attrName>
                                        </p:attrNameLst>
                                      </p:cBhvr>
                                      <p:to>
                                        <p:strVal val="visible"/>
                                      </p:to>
                                    </p:set>
                                    <p:animEffect transition="in" filter="blinds(horizontal)">
                                      <p:cBhvr>
                                        <p:cTn id="62" dur="500"/>
                                        <p:tgtEl>
                                          <p:spTgt spid="16">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linds(horizontal)">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p:bldP spid="12" grpId="0"/>
      <p:bldP spid="13" grpId="0"/>
      <p:bldP spid="14"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de-DE" sz="2800" b="1" dirty="0" smtClean="0"/>
              <a:t>PREISE </a:t>
            </a:r>
            <a:br>
              <a:rPr lang="de-DE" sz="2800" b="1" dirty="0" smtClean="0"/>
            </a:br>
            <a:r>
              <a:rPr lang="de-DE" sz="2800" b="1" dirty="0" smtClean="0"/>
              <a:t>		Verb: kosten</a:t>
            </a:r>
            <a:endParaRPr lang="en-US" sz="2800" b="1" dirty="0"/>
          </a:p>
        </p:txBody>
      </p:sp>
      <p:sp>
        <p:nvSpPr>
          <p:cNvPr id="3" name="Content Placeholder 2"/>
          <p:cNvSpPr>
            <a:spLocks noGrp="1"/>
          </p:cNvSpPr>
          <p:nvPr>
            <p:ph sz="quarter" idx="1"/>
          </p:nvPr>
        </p:nvSpPr>
        <p:spPr/>
        <p:txBody>
          <a:bodyPr/>
          <a:lstStyle/>
          <a:p>
            <a:pPr>
              <a:buNone/>
            </a:pPr>
            <a:r>
              <a:rPr lang="de-DE" b="1" dirty="0" smtClean="0"/>
              <a:t>Sg</a:t>
            </a:r>
            <a:r>
              <a:rPr lang="de-DE" dirty="0" smtClean="0"/>
              <a:t> 	kostet		</a:t>
            </a:r>
            <a:r>
              <a:rPr lang="de-DE" b="1" dirty="0" smtClean="0"/>
              <a:t>Pl</a:t>
            </a:r>
            <a:r>
              <a:rPr lang="de-DE" dirty="0" smtClean="0"/>
              <a:t>	kosten</a:t>
            </a:r>
          </a:p>
          <a:p>
            <a:pPr>
              <a:buNone/>
            </a:pPr>
            <a:r>
              <a:rPr lang="de-DE" sz="2000" b="1" i="1" dirty="0" smtClean="0"/>
              <a:t>Beispiele</a:t>
            </a:r>
          </a:p>
          <a:p>
            <a:pPr>
              <a:buFont typeface="Wingdings" pitchFamily="2" charset="2"/>
              <a:buChar char="q"/>
            </a:pPr>
            <a:r>
              <a:rPr lang="de-DE" sz="2000" dirty="0" smtClean="0"/>
              <a:t>Was kostet die CD von Rammstein?</a:t>
            </a:r>
          </a:p>
          <a:p>
            <a:pPr>
              <a:buFont typeface="Wingdings" pitchFamily="2" charset="2"/>
              <a:buChar char="v"/>
            </a:pPr>
            <a:r>
              <a:rPr lang="de-DE" sz="2000" dirty="0" smtClean="0"/>
              <a:t>Die kostet 12 Euro.</a:t>
            </a:r>
          </a:p>
          <a:p>
            <a:pPr>
              <a:buFont typeface="Wingdings" pitchFamily="2" charset="2"/>
              <a:buChar char="q"/>
            </a:pPr>
            <a:r>
              <a:rPr lang="de-DE" sz="2000" dirty="0" smtClean="0"/>
              <a:t>Und die Tickets? Was kosten die Tickets?</a:t>
            </a:r>
          </a:p>
          <a:p>
            <a:pPr>
              <a:buFont typeface="Wingdings" pitchFamily="2" charset="2"/>
              <a:buChar char="v"/>
            </a:pPr>
            <a:r>
              <a:rPr lang="de-DE" sz="2000" dirty="0" smtClean="0"/>
              <a:t>15,50 Euro pro Person.</a:t>
            </a:r>
          </a:p>
          <a:p>
            <a:pPr>
              <a:buFont typeface="Wingdings" pitchFamily="2" charset="2"/>
              <a:buChar char="v"/>
            </a:pPr>
            <a:endParaRPr lang="de-DE" sz="2000" dirty="0" smtClean="0"/>
          </a:p>
          <a:p>
            <a:pPr algn="ctr">
              <a:buNone/>
            </a:pPr>
            <a:r>
              <a:rPr lang="de-DE" b="1" dirty="0" smtClean="0"/>
              <a:t>PREISE</a:t>
            </a:r>
          </a:p>
          <a:p>
            <a:pPr>
              <a:buNone/>
            </a:pPr>
            <a:r>
              <a:rPr lang="de-DE" sz="2000" dirty="0" smtClean="0"/>
              <a:t>12, 60 € 		man liest  12 € 60  oder 12 € 60 Cent</a:t>
            </a:r>
          </a:p>
          <a:p>
            <a:pPr>
              <a:buNone/>
            </a:pPr>
            <a:r>
              <a:rPr lang="de-DE" sz="2000" dirty="0" smtClean="0"/>
              <a:t>  3, 99 €  		man liest 3 € 99     oder 3 € 99 Cent</a:t>
            </a:r>
          </a:p>
          <a:p>
            <a:pPr>
              <a:buNone/>
            </a:pPr>
            <a:r>
              <a:rPr lang="de-DE" sz="2000" dirty="0" smtClean="0"/>
              <a:t>  0, 70 € 		man liest 70 Cent</a:t>
            </a:r>
            <a:endParaRPr lang="en-US" sz="2000" dirty="0"/>
          </a:p>
        </p:txBody>
      </p:sp>
      <p:sp>
        <p:nvSpPr>
          <p:cNvPr id="7" name="Right Arrow 6"/>
          <p:cNvSpPr/>
          <p:nvPr/>
        </p:nvSpPr>
        <p:spPr>
          <a:xfrm>
            <a:off x="1752600" y="4953000"/>
            <a:ext cx="838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V="1">
            <a:off x="1752600" y="5257801"/>
            <a:ext cx="838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382000" y="5867400"/>
            <a:ext cx="304800" cy="381000"/>
          </a:xfrm>
          <a:prstGeom prst="rect">
            <a:avLst/>
          </a:prstGeom>
          <a:noFill/>
        </p:spPr>
        <p:txBody>
          <a:bodyPr wrap="square" rtlCol="0">
            <a:spAutoFit/>
          </a:bodyPr>
          <a:lstStyle/>
          <a:p>
            <a:r>
              <a:rPr lang="de-DE" dirty="0" smtClean="0"/>
              <a:t>5</a:t>
            </a:r>
            <a:endParaRPr lang="en-US" dirty="0"/>
          </a:p>
        </p:txBody>
      </p:sp>
      <p:sp>
        <p:nvSpPr>
          <p:cNvPr id="11" name="Right Arrow 10"/>
          <p:cNvSpPr/>
          <p:nvPr/>
        </p:nvSpPr>
        <p:spPr>
          <a:xfrm>
            <a:off x="1752600" y="5638800"/>
            <a:ext cx="838200" cy="76200"/>
          </a:xfrm>
          <a:prstGeom prst="rightArrow">
            <a:avLst>
              <a:gd name="adj1" fmla="val 50000"/>
              <a:gd name="adj2" fmla="val 59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HAUSAUFGABE</a:t>
            </a:r>
            <a:endParaRPr lang="en-US" b="1" dirty="0"/>
          </a:p>
        </p:txBody>
      </p:sp>
      <p:sp>
        <p:nvSpPr>
          <p:cNvPr id="3" name="Content Placeholder 2"/>
          <p:cNvSpPr>
            <a:spLocks noGrp="1"/>
          </p:cNvSpPr>
          <p:nvPr>
            <p:ph sz="quarter" idx="1"/>
          </p:nvPr>
        </p:nvSpPr>
        <p:spPr/>
        <p:txBody>
          <a:bodyPr/>
          <a:lstStyle/>
          <a:p>
            <a:endParaRPr lang="de-DE" dirty="0" smtClean="0"/>
          </a:p>
          <a:p>
            <a:endParaRPr lang="de-DE" dirty="0" smtClean="0"/>
          </a:p>
          <a:p>
            <a:r>
              <a:rPr lang="de-DE" dirty="0" smtClean="0"/>
              <a:t>Kursbuch, Seite 45, Tabelle ergänzen</a:t>
            </a:r>
          </a:p>
          <a:p>
            <a:endParaRPr lang="de-DE" dirty="0" smtClean="0"/>
          </a:p>
          <a:p>
            <a:r>
              <a:rPr lang="de-DE" dirty="0" smtClean="0"/>
              <a:t>Arbeitsbuch, Seite 36, Übung 5</a:t>
            </a:r>
          </a:p>
          <a:p>
            <a:pPr>
              <a:buNone/>
            </a:pPr>
            <a:r>
              <a:rPr lang="de-DE" dirty="0" smtClean="0"/>
              <a:t>	(Übung 4 ist optional / für Fortgeschrittene)</a:t>
            </a:r>
          </a:p>
          <a:p>
            <a:pPr>
              <a:buNone/>
            </a:pPr>
            <a:r>
              <a:rPr lang="de-DE" dirty="0" smtClean="0"/>
              <a:t>			    Seite 37, Übungen 6 und 7</a:t>
            </a:r>
            <a:endParaRPr lang="en-US" dirty="0"/>
          </a:p>
        </p:txBody>
      </p:sp>
      <p:sp>
        <p:nvSpPr>
          <p:cNvPr id="4" name="TextBox 3"/>
          <p:cNvSpPr txBox="1"/>
          <p:nvPr/>
        </p:nvSpPr>
        <p:spPr>
          <a:xfrm>
            <a:off x="8305800" y="5867400"/>
            <a:ext cx="304800" cy="369332"/>
          </a:xfrm>
          <a:prstGeom prst="rect">
            <a:avLst/>
          </a:prstGeom>
          <a:noFill/>
        </p:spPr>
        <p:txBody>
          <a:bodyPr wrap="square" rtlCol="0">
            <a:spAutoFit/>
          </a:bodyPr>
          <a:lstStyle/>
          <a:p>
            <a:r>
              <a:rPr lang="de-DE" dirty="0" smtClean="0"/>
              <a:t>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pPr algn="ctr"/>
            <a:r>
              <a:rPr lang="de-DE" sz="3200" b="1" dirty="0" smtClean="0"/>
              <a:t>Wortliste</a:t>
            </a:r>
            <a:br>
              <a:rPr lang="de-DE" sz="3200" b="1" dirty="0" smtClean="0"/>
            </a:br>
            <a:endParaRPr lang="en-US" sz="3200" b="1" dirty="0"/>
          </a:p>
        </p:txBody>
      </p:sp>
      <p:sp>
        <p:nvSpPr>
          <p:cNvPr id="3" name="Content Placeholder 2"/>
          <p:cNvSpPr>
            <a:spLocks noGrp="1"/>
          </p:cNvSpPr>
          <p:nvPr>
            <p:ph sz="quarter" idx="1"/>
          </p:nvPr>
        </p:nvSpPr>
        <p:spPr>
          <a:xfrm>
            <a:off x="457200" y="1066800"/>
            <a:ext cx="7467600" cy="5407152"/>
          </a:xfrm>
          <a:solidFill>
            <a:schemeClr val="accent4">
              <a:lumMod val="20000"/>
              <a:lumOff val="80000"/>
            </a:schemeClr>
          </a:solidFill>
        </p:spPr>
        <p:txBody>
          <a:bodyPr/>
          <a:lstStyle/>
          <a:p>
            <a:pPr>
              <a:buNone/>
            </a:pPr>
            <a:r>
              <a:rPr lang="de-DE" dirty="0" smtClean="0"/>
              <a:t>die Volkstracht	  das Festzelt</a:t>
            </a:r>
          </a:p>
          <a:p>
            <a:endParaRPr lang="de-DE" dirty="0" smtClean="0"/>
          </a:p>
          <a:p>
            <a:pPr>
              <a:buNone/>
            </a:pPr>
            <a:r>
              <a:rPr lang="de-DE" dirty="0" smtClean="0"/>
              <a:t>			</a:t>
            </a:r>
          </a:p>
          <a:p>
            <a:endParaRPr lang="de-DE" dirty="0" smtClean="0"/>
          </a:p>
          <a:p>
            <a:pPr>
              <a:buNone/>
            </a:pPr>
            <a:endParaRPr lang="de-DE" dirty="0" smtClean="0"/>
          </a:p>
          <a:p>
            <a:pPr>
              <a:buNone/>
            </a:pPr>
            <a:r>
              <a:rPr lang="de-DE" dirty="0" smtClean="0"/>
              <a:t>					 kostenlos = kostet nichts</a:t>
            </a:r>
          </a:p>
          <a:p>
            <a:pPr>
              <a:buNone/>
            </a:pPr>
            <a:endParaRPr lang="de-DE" dirty="0" smtClean="0"/>
          </a:p>
        </p:txBody>
      </p:sp>
      <p:pic>
        <p:nvPicPr>
          <p:cNvPr id="7" name="Picture 2"/>
          <p:cNvPicPr>
            <a:picLocks noChangeAspect="1" noChangeArrowheads="1"/>
          </p:cNvPicPr>
          <p:nvPr/>
        </p:nvPicPr>
        <p:blipFill>
          <a:blip r:embed="rId2"/>
          <a:srcRect/>
          <a:stretch>
            <a:fillRect/>
          </a:stretch>
        </p:blipFill>
        <p:spPr bwMode="auto">
          <a:xfrm>
            <a:off x="685800" y="1600200"/>
            <a:ext cx="809625" cy="1419225"/>
          </a:xfrm>
          <a:prstGeom prst="rect">
            <a:avLst/>
          </a:prstGeom>
          <a:noFill/>
          <a:ln w="9525">
            <a:noFill/>
            <a:miter lim="800000"/>
            <a:headEnd/>
            <a:tailEnd/>
          </a:ln>
          <a:effectLst/>
        </p:spPr>
      </p:pic>
      <p:pic>
        <p:nvPicPr>
          <p:cNvPr id="3077" name="Picture 5"/>
          <p:cNvPicPr>
            <a:picLocks noChangeAspect="1" noChangeArrowheads="1"/>
          </p:cNvPicPr>
          <p:nvPr/>
        </p:nvPicPr>
        <p:blipFill>
          <a:blip r:embed="rId3"/>
          <a:srcRect/>
          <a:stretch>
            <a:fillRect/>
          </a:stretch>
        </p:blipFill>
        <p:spPr bwMode="auto">
          <a:xfrm>
            <a:off x="3429000" y="1600200"/>
            <a:ext cx="1838325" cy="1381125"/>
          </a:xfrm>
          <a:prstGeom prst="rect">
            <a:avLst/>
          </a:prstGeom>
          <a:noFill/>
          <a:ln w="9525">
            <a:noFill/>
            <a:miter lim="800000"/>
            <a:headEnd/>
            <a:tailEnd/>
          </a:ln>
          <a:effectLst/>
        </p:spPr>
      </p:pic>
      <p:pic>
        <p:nvPicPr>
          <p:cNvPr id="17" name="Picture 2"/>
          <p:cNvPicPr>
            <a:picLocks noChangeAspect="1" noChangeArrowheads="1"/>
          </p:cNvPicPr>
          <p:nvPr/>
        </p:nvPicPr>
        <p:blipFill>
          <a:blip r:embed="rId4"/>
          <a:srcRect/>
          <a:stretch>
            <a:fillRect/>
          </a:stretch>
        </p:blipFill>
        <p:spPr bwMode="auto">
          <a:xfrm>
            <a:off x="457200" y="4267200"/>
            <a:ext cx="1981200" cy="1295400"/>
          </a:xfrm>
          <a:prstGeom prst="rect">
            <a:avLst/>
          </a:prstGeom>
          <a:noFill/>
          <a:ln w="9525">
            <a:noFill/>
            <a:miter lim="800000"/>
            <a:headEnd/>
            <a:tailEnd/>
          </a:ln>
          <a:effectLst/>
        </p:spPr>
      </p:pic>
      <p:sp>
        <p:nvSpPr>
          <p:cNvPr id="20" name="TextBox 19"/>
          <p:cNvSpPr txBox="1"/>
          <p:nvPr/>
        </p:nvSpPr>
        <p:spPr>
          <a:xfrm>
            <a:off x="381000" y="3733800"/>
            <a:ext cx="2743200" cy="461665"/>
          </a:xfrm>
          <a:prstGeom prst="rect">
            <a:avLst/>
          </a:prstGeom>
          <a:noFill/>
        </p:spPr>
        <p:txBody>
          <a:bodyPr wrap="square" rtlCol="0">
            <a:spAutoFit/>
          </a:bodyPr>
          <a:lstStyle/>
          <a:p>
            <a:r>
              <a:rPr lang="de-DE" sz="2400" dirty="0" smtClean="0"/>
              <a:t>die Festung</a:t>
            </a:r>
            <a:endParaRPr lang="en-US" sz="2400" dirty="0"/>
          </a:p>
        </p:txBody>
      </p:sp>
      <p:sp>
        <p:nvSpPr>
          <p:cNvPr id="21" name="TextBox 20"/>
          <p:cNvSpPr txBox="1"/>
          <p:nvPr/>
        </p:nvSpPr>
        <p:spPr>
          <a:xfrm>
            <a:off x="8382000" y="5867400"/>
            <a:ext cx="304800" cy="381000"/>
          </a:xfrm>
          <a:prstGeom prst="rect">
            <a:avLst/>
          </a:prstGeom>
          <a:noFill/>
        </p:spPr>
        <p:txBody>
          <a:bodyPr wrap="square" rtlCol="0">
            <a:spAutoFit/>
          </a:bodyPr>
          <a:lstStyle/>
          <a:p>
            <a:r>
              <a:rPr lang="de-DE" dirty="0" smtClean="0"/>
              <a:t>7</a:t>
            </a:r>
            <a:endParaRPr lang="en-US" dirty="0"/>
          </a:p>
        </p:txBody>
      </p:sp>
      <p:sp>
        <p:nvSpPr>
          <p:cNvPr id="9" name="TextBox 8"/>
          <p:cNvSpPr txBox="1"/>
          <p:nvPr/>
        </p:nvSpPr>
        <p:spPr>
          <a:xfrm>
            <a:off x="4191000" y="4038600"/>
            <a:ext cx="3352800" cy="830997"/>
          </a:xfrm>
          <a:prstGeom prst="rect">
            <a:avLst/>
          </a:prstGeom>
          <a:noFill/>
        </p:spPr>
        <p:txBody>
          <a:bodyPr wrap="square" rtlCol="0">
            <a:spAutoFit/>
          </a:bodyPr>
          <a:lstStyle/>
          <a:p>
            <a:r>
              <a:rPr lang="en-US" sz="2400" dirty="0" err="1" smtClean="0"/>
              <a:t>stattfinden</a:t>
            </a:r>
            <a:r>
              <a:rPr lang="en-US" sz="2400" dirty="0" smtClean="0"/>
              <a:t> = </a:t>
            </a:r>
            <a:r>
              <a:rPr lang="en-US" sz="2400" dirty="0" err="1" smtClean="0"/>
              <a:t>geschehen</a:t>
            </a:r>
            <a:r>
              <a:rPr lang="en-US" sz="2400" dirty="0" smtClean="0"/>
              <a:t> = </a:t>
            </a:r>
            <a:r>
              <a:rPr lang="en-US" sz="2400" dirty="0" err="1" smtClean="0"/>
              <a:t>passieren</a:t>
            </a:r>
            <a:r>
              <a:rPr lang="en-US" sz="2400" dirty="0" smtClean="0"/>
              <a:t> </a:t>
            </a:r>
            <a:endParaRPr lang="en-US" sz="2400" dirty="0"/>
          </a:p>
        </p:txBody>
      </p:sp>
      <p:sp>
        <p:nvSpPr>
          <p:cNvPr id="11" name="TextBox 10"/>
          <p:cNvSpPr txBox="1"/>
          <p:nvPr/>
        </p:nvSpPr>
        <p:spPr>
          <a:xfrm>
            <a:off x="4114800" y="5181600"/>
            <a:ext cx="3886200" cy="1200329"/>
          </a:xfrm>
          <a:prstGeom prst="rect">
            <a:avLst/>
          </a:prstGeom>
          <a:noFill/>
        </p:spPr>
        <p:txBody>
          <a:bodyPr wrap="square" rtlCol="0">
            <a:spAutoFit/>
          </a:bodyPr>
          <a:lstStyle/>
          <a:p>
            <a:r>
              <a:rPr lang="en-US" sz="2400" dirty="0" smtClean="0"/>
              <a:t>die </a:t>
            </a:r>
            <a:r>
              <a:rPr lang="en-US" sz="2400" dirty="0" err="1" smtClean="0"/>
              <a:t>Eintrittskarte</a:t>
            </a:r>
            <a:r>
              <a:rPr lang="en-US" sz="2400" dirty="0" smtClean="0"/>
              <a:t> =    das Ticket = </a:t>
            </a:r>
            <a:r>
              <a:rPr lang="en-US" sz="2400" dirty="0" err="1" smtClean="0"/>
              <a:t>der</a:t>
            </a:r>
            <a:r>
              <a:rPr lang="en-US" sz="2400" dirty="0" smtClean="0"/>
              <a:t> </a:t>
            </a:r>
            <a:r>
              <a:rPr lang="en-US" sz="2400" dirty="0" err="1" smtClean="0"/>
              <a:t>Eintritt</a:t>
            </a:r>
            <a:r>
              <a:rPr lang="en-US" sz="2400" dirty="0" smtClean="0"/>
              <a:t> = das </a:t>
            </a:r>
            <a:r>
              <a:rPr lang="en-US" sz="2400" dirty="0" err="1" smtClean="0"/>
              <a:t>Eintrittsgeld</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14422"/>
            <a:ext cx="6172200" cy="1785950"/>
          </a:xfrm>
        </p:spPr>
        <p:txBody>
          <a:bodyPr>
            <a:normAutofit/>
          </a:bodyPr>
          <a:lstStyle/>
          <a:p>
            <a:r>
              <a:rPr lang="sr-Latn-RS" sz="3200" dirty="0" smtClean="0">
                <a:latin typeface="+mn-lt"/>
                <a:cs typeface="Aharoni" pitchFamily="2" charset="-79"/>
              </a:rPr>
              <a:t>Vielen Dank f</a:t>
            </a:r>
            <a:r>
              <a:rPr lang="de-DE" sz="3200" dirty="0" smtClean="0">
                <a:latin typeface="+mn-lt"/>
                <a:cs typeface="Aharoni" pitchFamily="2" charset="-79"/>
              </a:rPr>
              <a:t>ür eure Aufmerksamkeit</a:t>
            </a:r>
            <a:endParaRPr lang="en-US" sz="3200" dirty="0">
              <a:latin typeface="+mn-lt"/>
              <a:cs typeface="Aharoni" pitchFamily="2" charset="-79"/>
            </a:endParaRPr>
          </a:p>
        </p:txBody>
      </p:sp>
      <p:sp>
        <p:nvSpPr>
          <p:cNvPr id="3" name="Subtitle 2"/>
          <p:cNvSpPr>
            <a:spLocks noGrp="1"/>
          </p:cNvSpPr>
          <p:nvPr>
            <p:ph type="subTitle" idx="1"/>
          </p:nvPr>
        </p:nvSpPr>
        <p:spPr/>
        <p:txBody>
          <a:bodyPr>
            <a:normAutofit/>
          </a:bodyPr>
          <a:lstStyle/>
          <a:p>
            <a:r>
              <a:rPr lang="de-DE" sz="2800" dirty="0" smtClean="0">
                <a:cs typeface="Aharoni" pitchFamily="2" charset="-79"/>
              </a:rPr>
              <a:t>AUF WIEDERSEHEN</a:t>
            </a:r>
            <a:endParaRPr lang="en-US" sz="2800" dirty="0">
              <a:cs typeface="Aharoni" pitchFamily="2" charset="-79"/>
            </a:endParaRPr>
          </a:p>
        </p:txBody>
      </p:sp>
      <p:sp>
        <p:nvSpPr>
          <p:cNvPr id="4" name="TextBox 3"/>
          <p:cNvSpPr txBox="1"/>
          <p:nvPr/>
        </p:nvSpPr>
        <p:spPr>
          <a:xfrm>
            <a:off x="1142976" y="4000504"/>
            <a:ext cx="357190" cy="369332"/>
          </a:xfrm>
          <a:prstGeom prst="rect">
            <a:avLst/>
          </a:prstGeom>
          <a:noFill/>
        </p:spPr>
        <p:txBody>
          <a:bodyPr wrap="square" rtlCol="0">
            <a:spAutoFit/>
          </a:bodyPr>
          <a:lstStyle/>
          <a:p>
            <a:r>
              <a:rPr lang="sr-Latn-RS" dirty="0" smtClean="0"/>
              <a:t>8</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TotalTime>
  <Words>277</Words>
  <Application>Microsoft Office PowerPoint</Application>
  <PresentationFormat>On-screen Show (4:3)</PresentationFormat>
  <Paragraphs>100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DEUTSCH FÜR: 8. KLASSE</vt:lpstr>
      <vt:lpstr>Adjektivdeklination  für den unbestimmten Artikel ein/e</vt:lpstr>
      <vt:lpstr>BEISPIELE</vt:lpstr>
      <vt:lpstr>BERÜHMTESTE KONZERTE UND FESTIVALS     KURSBUCH; Seite 45 </vt:lpstr>
      <vt:lpstr>PREISE    Verb: kosten</vt:lpstr>
      <vt:lpstr>HAUSAUFGABE</vt:lpstr>
      <vt:lpstr>Wortliste </vt:lpstr>
      <vt:lpstr>Vielen Dank für eure Aufmerksamkeit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 FÜR: 8. KLASSE</dc:title>
  <dc:creator>HP</dc:creator>
  <cp:lastModifiedBy>HP</cp:lastModifiedBy>
  <cp:revision>26</cp:revision>
  <dcterms:created xsi:type="dcterms:W3CDTF">2006-08-16T00:00:00Z</dcterms:created>
  <dcterms:modified xsi:type="dcterms:W3CDTF">2020-12-15T11:42:24Z</dcterms:modified>
</cp:coreProperties>
</file>