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46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302" y="274640"/>
            <a:ext cx="290110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989" y="274640"/>
            <a:ext cx="850061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2"/>
            <a:ext cx="103375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3"/>
            <a:ext cx="103375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988" y="1600202"/>
            <a:ext cx="57008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7546" y="1600202"/>
            <a:ext cx="57008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5A81-D263-4A37-9F61-81EA44AAC9D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71AD-FED5-4F10-A8BD-63F12F4A5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e_transparent (9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-304800"/>
            <a:ext cx="96012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319" y="25146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spc="300" dirty="0" smtClean="0">
                <a:latin typeface="Times New Roman" pitchFamily="18" charset="0"/>
                <a:cs typeface="Times New Roman" pitchFamily="18" charset="0"/>
              </a:rPr>
              <a:t>ПРАВОПИС</a:t>
            </a:r>
          </a:p>
          <a:p>
            <a:pPr algn="ctr"/>
            <a:r>
              <a:rPr lang="sr-Cyrl-BA" sz="4400" b="1" spc="300" dirty="0" smtClean="0">
                <a:latin typeface="Times New Roman" pitchFamily="18" charset="0"/>
                <a:cs typeface="Times New Roman" pitchFamily="18" charset="0"/>
              </a:rPr>
              <a:t>-утврђивање-</a:t>
            </a:r>
            <a:endParaRPr lang="en-US" sz="4400" b="1" spc="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e_transparent - 2020-05-24T215949.5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13820" y="-3238501"/>
            <a:ext cx="6857999" cy="13335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18288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Нина воли сладолед.</a:t>
            </a:r>
          </a:p>
          <a:p>
            <a:endParaRPr lang="sr-Cyrl-B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Сутра идем код баке.</a:t>
            </a:r>
          </a:p>
          <a:p>
            <a:endParaRPr lang="sr-Cyrl-B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Тата ми је купио нову лопту.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0119" y="1143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latin typeface="Times New Roman" pitchFamily="18" charset="0"/>
                <a:cs typeface="Times New Roman" pitchFamily="18" charset="0"/>
              </a:rPr>
              <a:t>ДА ПОНОВИМО: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719" y="472440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ПРАВИЛО: </a:t>
            </a:r>
          </a:p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Свака реченица почиње великим почетним словом.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719" y="18288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ина воли сладолед.</a:t>
            </a:r>
          </a:p>
          <a:p>
            <a:endParaRPr lang="sr-Cyrl-B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утра идем код баке.</a:t>
            </a:r>
          </a:p>
          <a:p>
            <a:endParaRPr lang="sr-Cyrl-B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ата ми је купио нову лопту.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Girl Clipart 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319" y="1784850"/>
            <a:ext cx="3056573" cy="50731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861719" y="0"/>
            <a:ext cx="6019800" cy="3276600"/>
          </a:xfrm>
          <a:prstGeom prst="wedgeEllipseCallout">
            <a:avLst>
              <a:gd name="adj1" fmla="val -57289"/>
              <a:gd name="adj2" fmla="val 461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9919" y="6858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Ја се зовем Милица Савић. Моја најбоља другарица је Мина Павловић, </a:t>
            </a:r>
          </a:p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а најбољи друг Марко Илић.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9919" y="6858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Ја се зовем </a:t>
            </a:r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илица </a:t>
            </a:r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авић. Моја најбоља другарица је </a:t>
            </a:r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ина </a:t>
            </a:r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авловић, </a:t>
            </a:r>
          </a:p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а најбољи друг </a:t>
            </a:r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арко </a:t>
            </a:r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лић.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3918" y="5029200"/>
            <a:ext cx="8747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ПРАВИЛО: </a:t>
            </a:r>
          </a:p>
          <a:p>
            <a:pPr algn="ctr"/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Имена и презимена људи </a:t>
            </a:r>
          </a:p>
          <a:p>
            <a:pPr algn="ctr"/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пишу се великим почетним словом.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9-392135_animation-schools-school-uniform-girls-starting-school-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65919" y="1676400"/>
            <a:ext cx="3011428" cy="4996337"/>
          </a:xfrm>
          <a:prstGeom prst="rect">
            <a:avLst/>
          </a:prstGeom>
        </p:spPr>
      </p:pic>
      <p:pic>
        <p:nvPicPr>
          <p:cNvPr id="5" name="Picture 4" descr="a57a079561cb0048026d15a9414e1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1719" y="1600200"/>
            <a:ext cx="3291842" cy="52578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75719" y="381000"/>
            <a:ext cx="3505200" cy="1600200"/>
          </a:xfrm>
          <a:prstGeom prst="wedgeEllipseCallout">
            <a:avLst>
              <a:gd name="adj1" fmla="val -44758"/>
              <a:gd name="adj2" fmla="val 1072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6719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Ја идем у Основну школу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„Меша Селимовић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166519" y="1600200"/>
            <a:ext cx="3276600" cy="1676400"/>
          </a:xfrm>
          <a:prstGeom prst="wedgeEllipseCallout">
            <a:avLst>
              <a:gd name="adj1" fmla="val 74439"/>
              <a:gd name="adj2" fmla="val 457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8919" y="1981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Ја идем у О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Ш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„Свети Сава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719" y="53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Ја идем у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сновну школу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еша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елимовић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919" y="1981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Ја идем у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B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вети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ава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6720" y="40386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ПРАВИЛО: </a:t>
            </a:r>
          </a:p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Назив школе се пише великим почетним словом и обиљежава се  наводницима („”).</a:t>
            </a:r>
          </a:p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Израз основна школа се може скратити са ОШ.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719" y="1981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 сада да провјеримо знање...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2000" r="-2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19" y="838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ја се зовем ана илић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319" y="1600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мој најбољи друг је никола савић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519" y="3657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ја идем у основну школу десанка максимовић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519" y="5791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никола иде у ош бранко ћопић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19" y="152400"/>
            <a:ext cx="920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1. Препиши реченице правилно писаним словима.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G-1f65102963d963d4a65e6251eab8870d-V.jpg"/>
          <p:cNvPicPr>
            <a:picLocks noChangeAspect="1"/>
          </p:cNvPicPr>
          <p:nvPr/>
        </p:nvPicPr>
        <p:blipFill>
          <a:blip r:embed="rId3" cstate="print"/>
          <a:srcRect t="20000" b="57778"/>
          <a:stretch>
            <a:fillRect/>
          </a:stretch>
        </p:blipFill>
        <p:spPr>
          <a:xfrm>
            <a:off x="4709319" y="685800"/>
            <a:ext cx="5486400" cy="914400"/>
          </a:xfrm>
          <a:prstGeom prst="rect">
            <a:avLst/>
          </a:prstGeom>
        </p:spPr>
      </p:pic>
      <p:pic>
        <p:nvPicPr>
          <p:cNvPr id="9" name="Picture 8" descr="IMG-1f65102963d963d4a65e6251eab8870d-V.jpg"/>
          <p:cNvPicPr>
            <a:picLocks noChangeAspect="1"/>
          </p:cNvPicPr>
          <p:nvPr/>
        </p:nvPicPr>
        <p:blipFill>
          <a:blip r:embed="rId4" cstate="print"/>
          <a:srcRect t="58889" b="11111"/>
          <a:stretch>
            <a:fillRect/>
          </a:stretch>
        </p:blipFill>
        <p:spPr>
          <a:xfrm>
            <a:off x="975519" y="2209800"/>
            <a:ext cx="5486400" cy="1200150"/>
          </a:xfrm>
          <a:prstGeom prst="rect">
            <a:avLst/>
          </a:prstGeom>
        </p:spPr>
      </p:pic>
      <p:pic>
        <p:nvPicPr>
          <p:cNvPr id="10" name="Picture 9" descr="IMG-8b4e6df1f916fd66969f64bdc05a6f5f-V.jpg"/>
          <p:cNvPicPr>
            <a:picLocks noChangeAspect="1"/>
          </p:cNvPicPr>
          <p:nvPr/>
        </p:nvPicPr>
        <p:blipFill>
          <a:blip r:embed="rId5" cstate="print"/>
          <a:srcRect t="4444" b="63333"/>
          <a:stretch>
            <a:fillRect/>
          </a:stretch>
        </p:blipFill>
        <p:spPr>
          <a:xfrm>
            <a:off x="975519" y="4267200"/>
            <a:ext cx="5486400" cy="1307465"/>
          </a:xfrm>
          <a:prstGeom prst="rect">
            <a:avLst/>
          </a:prstGeom>
        </p:spPr>
      </p:pic>
      <p:pic>
        <p:nvPicPr>
          <p:cNvPr id="11" name="Picture 10" descr="IMG-c705a6cc47d5d06a467e0b084b64a435-V.jpg"/>
          <p:cNvPicPr>
            <a:picLocks noChangeAspect="1"/>
          </p:cNvPicPr>
          <p:nvPr/>
        </p:nvPicPr>
        <p:blipFill>
          <a:blip r:embed="rId6" cstate="print"/>
          <a:srcRect t="17778" b="50000"/>
          <a:stretch>
            <a:fillRect/>
          </a:stretch>
        </p:blipFill>
        <p:spPr>
          <a:xfrm>
            <a:off x="6538119" y="5486400"/>
            <a:ext cx="5029200" cy="121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719" y="0"/>
            <a:ext cx="9677400" cy="647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919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2. Напиши правилно писаним словима сљедеће реченице.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919" y="685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је Ива весела. веома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119" y="2133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BA" sz="3200" smtClean="0">
                <a:latin typeface="Times New Roman" pitchFamily="18" charset="0"/>
                <a:cs typeface="Times New Roman" pitchFamily="18" charset="0"/>
              </a:rPr>
              <a:t>ој </a:t>
            </a:r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Томо тата мотор. има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119" y="3581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кишапада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119" y="4876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сањаимајасудругарице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G-9b20f0f628b92a50b5300313b4009810-V.jpg"/>
          <p:cNvPicPr>
            <a:picLocks noChangeAspect="1"/>
          </p:cNvPicPr>
          <p:nvPr/>
        </p:nvPicPr>
        <p:blipFill>
          <a:blip r:embed="rId3" cstate="print"/>
          <a:srcRect t="27778" b="53333"/>
          <a:stretch>
            <a:fillRect/>
          </a:stretch>
        </p:blipFill>
        <p:spPr>
          <a:xfrm>
            <a:off x="823119" y="1295400"/>
            <a:ext cx="5867400" cy="831215"/>
          </a:xfrm>
          <a:prstGeom prst="rect">
            <a:avLst/>
          </a:prstGeom>
        </p:spPr>
      </p:pic>
      <p:pic>
        <p:nvPicPr>
          <p:cNvPr id="10" name="Picture 9" descr="IMG-9b20f0f628b92a50b5300313b4009810-V.jpg"/>
          <p:cNvPicPr>
            <a:picLocks noChangeAspect="1"/>
          </p:cNvPicPr>
          <p:nvPr/>
        </p:nvPicPr>
        <p:blipFill>
          <a:blip r:embed="rId3" cstate="print"/>
          <a:srcRect t="45556" b="35555"/>
          <a:stretch>
            <a:fillRect/>
          </a:stretch>
        </p:blipFill>
        <p:spPr>
          <a:xfrm>
            <a:off x="823119" y="2743200"/>
            <a:ext cx="5867400" cy="831215"/>
          </a:xfrm>
          <a:prstGeom prst="rect">
            <a:avLst/>
          </a:prstGeom>
        </p:spPr>
      </p:pic>
      <p:pic>
        <p:nvPicPr>
          <p:cNvPr id="12" name="Picture 11" descr="IMG-9b20f0f628b92a50b5300313b4009810-V.jpg"/>
          <p:cNvPicPr>
            <a:picLocks noChangeAspect="1"/>
          </p:cNvPicPr>
          <p:nvPr/>
        </p:nvPicPr>
        <p:blipFill>
          <a:blip r:embed="rId4" cstate="print"/>
          <a:srcRect t="64444" r="30000" b="17778"/>
          <a:stretch>
            <a:fillRect/>
          </a:stretch>
        </p:blipFill>
        <p:spPr>
          <a:xfrm>
            <a:off x="823119" y="4114800"/>
            <a:ext cx="5867400" cy="762000"/>
          </a:xfrm>
          <a:prstGeom prst="rect">
            <a:avLst/>
          </a:prstGeom>
        </p:spPr>
      </p:pic>
      <p:pic>
        <p:nvPicPr>
          <p:cNvPr id="13" name="Picture 12" descr="IMG-9b20f0f628b92a50b5300313b4009810-V.jpg"/>
          <p:cNvPicPr>
            <a:picLocks noChangeAspect="1"/>
          </p:cNvPicPr>
          <p:nvPr/>
        </p:nvPicPr>
        <p:blipFill>
          <a:blip r:embed="rId5" cstate="print"/>
          <a:srcRect t="82222"/>
          <a:stretch>
            <a:fillRect/>
          </a:stretch>
        </p:blipFill>
        <p:spPr>
          <a:xfrm>
            <a:off x="823119" y="5410200"/>
            <a:ext cx="6019800" cy="9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214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Vedrana</dc:creator>
  <cp:lastModifiedBy>Vedrana</cp:lastModifiedBy>
  <cp:revision>24</cp:revision>
  <dcterms:created xsi:type="dcterms:W3CDTF">2020-12-15T20:08:08Z</dcterms:created>
  <dcterms:modified xsi:type="dcterms:W3CDTF">2020-12-16T20:49:50Z</dcterms:modified>
</cp:coreProperties>
</file>