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65" r:id="rId4"/>
    <p:sldId id="267" r:id="rId5"/>
    <p:sldId id="269" r:id="rId6"/>
    <p:sldId id="268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667EA-C1EF-4B7D-966A-F14C8C77A1E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97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B98DC-578F-4A77-964E-F3D03EC3129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48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B15C-24EB-4152-A538-C82AC0EFF2B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63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00B53-866E-4453-8BBB-49604FE6CC5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09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E4E3D-FC8C-4D09-84B6-8EC70CD0572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99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036C9-B7CF-4757-8574-F370A7795E6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4648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04136-81A5-4ED2-BCD1-367C20F88F6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818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942CE-BB42-462E-AB27-56597079F22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03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759F4-5535-486C-B67F-E2AF419F91C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94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4A77B-48AA-42F7-B993-69AA22AC2C2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638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1CD09-4B36-4A6F-88B4-F9361F84C92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84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3E31C8-88A8-461C-BBB3-9225FB831FC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86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889" y="3718057"/>
            <a:ext cx="9012964" cy="685800"/>
          </a:xfrm>
        </p:spPr>
        <p:txBody>
          <a:bodyPr/>
          <a:lstStyle/>
          <a:p>
            <a:r>
              <a:rPr lang="it-IT" dirty="0" smtClean="0">
                <a:latin typeface="Arial Rounded MT Bold" panose="020F0704030504030204" pitchFamily="34" charset="0"/>
              </a:rPr>
              <a:t>- RIPASSO -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82485" y="2794727"/>
            <a:ext cx="9751773" cy="92333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IL TRA</a:t>
            </a:r>
            <a:r>
              <a:rPr lang="sr-Latn-BA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PASSATO  PROSSIMO</a:t>
            </a:r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25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692" y="821569"/>
            <a:ext cx="10972800" cy="1143000"/>
          </a:xfrm>
        </p:spPr>
        <p:txBody>
          <a:bodyPr/>
          <a:lstStyle/>
          <a:p>
            <a:r>
              <a:rPr lang="sr-Latn-BA" dirty="0" smtClean="0"/>
              <a:t>Come si forma?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327" y="2271734"/>
            <a:ext cx="3660155" cy="2550921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006600"/>
                </a:solidFill>
              </a:rPr>
              <a:t>l’imperfetto di avere o essere</a:t>
            </a:r>
            <a:endParaRPr lang="sr-Latn-BA" b="1" dirty="0" smtClean="0">
              <a:solidFill>
                <a:srgbClr val="006600"/>
              </a:solidFill>
            </a:endParaRPr>
          </a:p>
          <a:p>
            <a:pPr marL="0" indent="0">
              <a:buNone/>
            </a:pPr>
            <a:r>
              <a:rPr lang="sr-Latn-BA" dirty="0" smtClean="0"/>
              <a:t>(</a:t>
            </a:r>
            <a:r>
              <a:rPr lang="it-IT" dirty="0" smtClean="0"/>
              <a:t>imperfekat </a:t>
            </a:r>
            <a:r>
              <a:rPr lang="sr-Latn-BA" dirty="0" smtClean="0"/>
              <a:t>glagola avere </a:t>
            </a:r>
            <a:r>
              <a:rPr lang="it-IT" dirty="0" smtClean="0"/>
              <a:t>ili</a:t>
            </a:r>
            <a:r>
              <a:rPr lang="sr-Latn-BA" dirty="0" smtClean="0"/>
              <a:t> essere)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640527" y="2347620"/>
            <a:ext cx="3457779" cy="2364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FontTx/>
              <a:buNone/>
            </a:pPr>
            <a:r>
              <a:rPr lang="it-IT" dirty="0" smtClean="0">
                <a:solidFill>
                  <a:srgbClr val="006600"/>
                </a:solidFill>
              </a:rPr>
              <a:t>il </a:t>
            </a:r>
            <a:r>
              <a:rPr lang="it-IT" dirty="0">
                <a:solidFill>
                  <a:srgbClr val="006600"/>
                </a:solidFill>
              </a:rPr>
              <a:t>p</a:t>
            </a:r>
            <a:r>
              <a:rPr lang="sr-Latn-BA" dirty="0" smtClean="0">
                <a:solidFill>
                  <a:srgbClr val="006600"/>
                </a:solidFill>
              </a:rPr>
              <a:t>articipio passato del verbo</a:t>
            </a:r>
          </a:p>
          <a:p>
            <a:pPr marL="0" indent="0" defTabSz="914400">
              <a:buFontTx/>
              <a:buNone/>
            </a:pPr>
            <a:r>
              <a:rPr lang="sr-Latn-BA" dirty="0" smtClean="0"/>
              <a:t>(particip prošli)</a:t>
            </a:r>
            <a:endParaRPr lang="en-US" dirty="0" smtClean="0"/>
          </a:p>
        </p:txBody>
      </p:sp>
      <p:sp>
        <p:nvSpPr>
          <p:cNvPr id="5" name="Cross 4"/>
          <p:cNvSpPr/>
          <p:nvPr/>
        </p:nvSpPr>
        <p:spPr>
          <a:xfrm>
            <a:off x="5391977" y="2571657"/>
            <a:ext cx="1230594" cy="1239140"/>
          </a:xfrm>
          <a:prstGeom prst="plus">
            <a:avLst>
              <a:gd name="adj" fmla="val 3948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27327" y="4822655"/>
            <a:ext cx="97715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Il </a:t>
            </a:r>
            <a:r>
              <a:rPr lang="it-IT" sz="2800" dirty="0" smtClean="0">
                <a:solidFill>
                  <a:srgbClr val="FF0000"/>
                </a:solidFill>
              </a:rPr>
              <a:t>trapassato prossimo indica un’azione del passato accaduta prima di un’altra sempre nel passato.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04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129" y="301532"/>
            <a:ext cx="10972800" cy="1143000"/>
          </a:xfrm>
        </p:spPr>
        <p:txBody>
          <a:bodyPr/>
          <a:lstStyle/>
          <a:p>
            <a:r>
              <a:rPr lang="it-IT" sz="3200" dirty="0" smtClean="0"/>
              <a:t>Esercizio</a:t>
            </a:r>
            <a:r>
              <a:rPr lang="sr-Latn-BA" sz="3200" dirty="0" smtClean="0"/>
              <a:t> 1</a:t>
            </a:r>
            <a:r>
              <a:rPr lang="it-IT" sz="3200" dirty="0" smtClean="0"/>
              <a:t>: </a:t>
            </a:r>
            <a:r>
              <a:rPr lang="sr-Latn-BA" sz="3200" dirty="0" smtClean="0"/>
              <a:t>Scegli la forma corretta (trapassato prossimo)</a:t>
            </a:r>
            <a:r>
              <a:rPr lang="it-IT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4042"/>
            <a:ext cx="10972800" cy="5121582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 smtClean="0"/>
              <a:t>1. Quel giorno l’uomo ______________ a lungo ed era molto stanco.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 smtClean="0"/>
          </a:p>
          <a:p>
            <a:pPr marL="0" indent="0">
              <a:buNone/>
            </a:pPr>
            <a:r>
              <a:rPr lang="it-IT" sz="2800" dirty="0" smtClean="0"/>
              <a:t>2. Quando hanno rubato l’automobile, lei ______________ al supermercato.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1093694" y="2167031"/>
            <a:ext cx="2808000" cy="3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</a:rPr>
              <a:t>aveva camminato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291660" y="2166052"/>
            <a:ext cx="2808000" cy="3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ha camminato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92677" y="2167031"/>
            <a:ext cx="2808000" cy="3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era camminato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93694" y="4229814"/>
            <a:ext cx="2808000" cy="3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entrava appena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291660" y="4229814"/>
            <a:ext cx="2808000" cy="3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era appena entrata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92677" y="4229814"/>
            <a:ext cx="2808000" cy="3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appena è entrata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89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59259E-6 L 0.25156 -0.114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78" y="-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48148E-6 L -0.00872 -0.1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3" y="-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dirty="0"/>
              <a:t>3. ____________ troppo e dopo un po’ si </a:t>
            </a:r>
            <a:r>
              <a:rPr lang="it-IT" sz="2800" dirty="0" smtClean="0"/>
              <a:t>sentiva </a:t>
            </a:r>
            <a:r>
              <a:rPr lang="it-IT" sz="2800" dirty="0"/>
              <a:t>male. 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 smtClean="0"/>
          </a:p>
          <a:p>
            <a:pPr marL="0" indent="0">
              <a:buNone/>
            </a:pPr>
            <a:r>
              <a:rPr lang="it-IT" sz="2800" dirty="0" smtClean="0"/>
              <a:t>4</a:t>
            </a:r>
            <a:r>
              <a:rPr lang="it-IT" sz="2800" dirty="0"/>
              <a:t>. Sapevo che Marco l</a:t>
            </a:r>
            <a:r>
              <a:rPr lang="it-IT" sz="2800" dirty="0" smtClean="0"/>
              <a:t>’____________.</a:t>
            </a:r>
            <a:endParaRPr lang="it-IT" sz="2800" dirty="0"/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11623" y="2585426"/>
            <a:ext cx="2437200" cy="365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È mangiato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707999" y="2585426"/>
            <a:ext cx="2437200" cy="365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Aveva mangiato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09811" y="2585426"/>
            <a:ext cx="2437200" cy="365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Ha mangiato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11623" y="4675784"/>
            <a:ext cx="2437200" cy="365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it-IT" sz="2400" dirty="0" smtClean="0">
                <a:solidFill>
                  <a:srgbClr val="FF0000"/>
                </a:solidFill>
              </a:rPr>
              <a:t>era visto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07999" y="4675784"/>
            <a:ext cx="2437200" cy="365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it-IT" sz="2400" dirty="0" smtClean="0">
                <a:solidFill>
                  <a:srgbClr val="FF0000"/>
                </a:solidFill>
              </a:rPr>
              <a:t>vedeva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09811" y="4675784"/>
            <a:ext cx="2365483" cy="365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it-IT" sz="2400" dirty="0" smtClean="0">
                <a:solidFill>
                  <a:srgbClr val="FF0000"/>
                </a:solidFill>
              </a:rPr>
              <a:t>aveva visto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6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6 L -0.46341 -0.137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77" y="-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0.00278 L 0.03268 -0.1395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89" y="570472"/>
            <a:ext cx="10972800" cy="1258327"/>
          </a:xfrm>
        </p:spPr>
        <p:txBody>
          <a:bodyPr/>
          <a:lstStyle/>
          <a:p>
            <a:r>
              <a:rPr lang="sr-Latn-BA" sz="3200" dirty="0" smtClean="0"/>
              <a:t>Esercizio 2: Completa le frasi con il trapassato prossimo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799"/>
            <a:ext cx="10972800" cy="444105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r-Latn-BA" dirty="0" smtClean="0"/>
              <a:t>Non ho mangiato la pizza che __________________ (preparare) zia Maria.</a:t>
            </a:r>
          </a:p>
          <a:p>
            <a:pPr marL="514350" indent="-514350">
              <a:buAutoNum type="arabicPeriod"/>
            </a:pPr>
            <a:r>
              <a:rPr lang="sr-Latn-BA" dirty="0" smtClean="0"/>
              <a:t>_____ appena ____________ (arrivare) a casa quando hai telefonato. </a:t>
            </a:r>
          </a:p>
          <a:p>
            <a:pPr marL="514350" indent="-514350">
              <a:buAutoNum type="arabicPeriod"/>
            </a:pPr>
            <a:r>
              <a:rPr lang="sr-Latn-BA" dirty="0" smtClean="0"/>
              <a:t>Non ho avuto voglia, per questo non _________(uscire). </a:t>
            </a:r>
          </a:p>
          <a:p>
            <a:pPr marL="514350" indent="-514350">
              <a:buAutoNum type="arabicPeriod"/>
            </a:pPr>
            <a:r>
              <a:rPr lang="sr-Latn-BA" dirty="0" smtClean="0"/>
              <a:t>Volevamo fare l’esercizio che la professoressa ci __________________ (assegnare).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44870" y="1828799"/>
            <a:ext cx="3155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dirty="0" smtClean="0"/>
              <a:t>aveva preparato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362635" y="2979550"/>
            <a:ext cx="815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 smtClean="0"/>
              <a:t>Ero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468906" y="2917995"/>
            <a:ext cx="2411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dirty="0" smtClean="0"/>
              <a:t>arrivato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897907" y="3995535"/>
            <a:ext cx="2699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dirty="0" smtClean="0"/>
              <a:t>ero uscito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577792" y="5082986"/>
            <a:ext cx="3541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dirty="0" smtClean="0"/>
              <a:t>aveva assegnato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39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/>
            </a:r>
            <a:br>
              <a:rPr lang="sr-Latn-BA" dirty="0" smtClean="0"/>
            </a:br>
            <a:r>
              <a:rPr lang="it-IT" dirty="0" smtClean="0"/>
              <a:t>Compito: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r>
              <a:rPr lang="it-IT" dirty="0" smtClean="0"/>
              <a:t>Quaderno degli esercizi: pagina 104, esercizio 11 e pagina 105, esercizio 12</a:t>
            </a:r>
            <a:endParaRPr lang="en-US" dirty="0"/>
          </a:p>
        </p:txBody>
      </p:sp>
      <p:pic>
        <p:nvPicPr>
          <p:cNvPr id="4" name="Content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1317" y="3516547"/>
            <a:ext cx="3415553" cy="2792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65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6426" y="2967335"/>
            <a:ext cx="95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GRAZIE PER L’ATTENZIONE</a:t>
            </a:r>
            <a:endParaRPr 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660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7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2258</Template>
  <TotalTime>340</TotalTime>
  <Words>214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Arial Rounded MT Bold</vt:lpstr>
      <vt:lpstr>Diseño predeterminado</vt:lpstr>
      <vt:lpstr>PowerPoint Presentation</vt:lpstr>
      <vt:lpstr>Come si forma?</vt:lpstr>
      <vt:lpstr>Esercizio 1: Scegli la forma corretta (trapassato prossimo).</vt:lpstr>
      <vt:lpstr>PowerPoint Presentation</vt:lpstr>
      <vt:lpstr>Esercizio 2: Completa le frasi con il trapassato prossimo </vt:lpstr>
      <vt:lpstr> Compito: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Nemanja</cp:lastModifiedBy>
  <cp:revision>37</cp:revision>
  <dcterms:created xsi:type="dcterms:W3CDTF">2020-04-02T22:06:08Z</dcterms:created>
  <dcterms:modified xsi:type="dcterms:W3CDTF">2020-12-01T10:08:45Z</dcterms:modified>
</cp:coreProperties>
</file>