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50A5-AFBC-4FCE-A819-01997B2A6820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BA4F-CD73-41F5-82CE-459F06B050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50A5-AFBC-4FCE-A819-01997B2A6820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BA4F-CD73-41F5-82CE-459F06B050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50A5-AFBC-4FCE-A819-01997B2A6820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BA4F-CD73-41F5-82CE-459F06B050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50A5-AFBC-4FCE-A819-01997B2A6820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BA4F-CD73-41F5-82CE-459F06B050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50A5-AFBC-4FCE-A819-01997B2A6820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BA4F-CD73-41F5-82CE-459F06B050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50A5-AFBC-4FCE-A819-01997B2A6820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BA4F-CD73-41F5-82CE-459F06B050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50A5-AFBC-4FCE-A819-01997B2A6820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BA4F-CD73-41F5-82CE-459F06B050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50A5-AFBC-4FCE-A819-01997B2A6820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BA4F-CD73-41F5-82CE-459F06B050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50A5-AFBC-4FCE-A819-01997B2A6820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BA4F-CD73-41F5-82CE-459F06B050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50A5-AFBC-4FCE-A819-01997B2A6820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BA4F-CD73-41F5-82CE-459F06B050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50A5-AFBC-4FCE-A819-01997B2A6820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0BFBA4F-CD73-41F5-82CE-459F06B050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5250A5-AFBC-4FCE-A819-01997B2A6820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BFBA4F-CD73-41F5-82CE-459F06B050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3105835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BA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КОНТРАСТ </a:t>
            </a:r>
          </a:p>
          <a:p>
            <a:pPr algn="ctr"/>
            <a:r>
              <a:rPr lang="sr-Cyrl-BA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КАО СУПРОТНОСТ</a:t>
            </a:r>
            <a:r>
              <a:rPr lang="sr-Cyrl-BA" sz="3200" dirty="0" smtClean="0">
                <a:solidFill>
                  <a:srgbClr val="000066"/>
                </a:solidFill>
              </a:rPr>
              <a:t> </a:t>
            </a:r>
          </a:p>
          <a:p>
            <a:pPr algn="ctr"/>
            <a:r>
              <a:rPr lang="sr-Cyrl-BA" sz="3200" dirty="0" smtClean="0">
                <a:solidFill>
                  <a:srgbClr val="000066"/>
                </a:solidFill>
              </a:rPr>
              <a:t>ЛИКОВНИХ </a:t>
            </a:r>
            <a:r>
              <a:rPr lang="hr-BA" sz="3200" dirty="0" smtClean="0">
                <a:solidFill>
                  <a:srgbClr val="000066"/>
                </a:solidFill>
              </a:rPr>
              <a:t> </a:t>
            </a:r>
            <a:r>
              <a:rPr lang="sr-Cyrl-BA" sz="3200" dirty="0" smtClean="0">
                <a:solidFill>
                  <a:srgbClr val="000066"/>
                </a:solidFill>
              </a:rPr>
              <a:t>ВРИЈЕДНОСТИ</a:t>
            </a:r>
            <a:endParaRPr lang="en-US" sz="32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786322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/>
              <a:t>Контраст топло </a:t>
            </a:r>
            <a:r>
              <a:rPr lang="sr-Cyrl-BA" sz="2400" b="1" dirty="0" smtClean="0"/>
              <a:t>– хладно</a:t>
            </a:r>
            <a:r>
              <a:rPr lang="sr-Cyrl-BA" sz="2400" dirty="0" smtClean="0"/>
              <a:t> </a:t>
            </a:r>
          </a:p>
          <a:p>
            <a:r>
              <a:rPr lang="sr-Cyrl-BA" dirty="0" smtClean="0">
                <a:solidFill>
                  <a:srgbClr val="000066"/>
                </a:solidFill>
              </a:rPr>
              <a:t>Топле </a:t>
            </a:r>
            <a:r>
              <a:rPr lang="sr-Cyrl-BA" dirty="0">
                <a:solidFill>
                  <a:srgbClr val="000066"/>
                </a:solidFill>
              </a:rPr>
              <a:t>боје су: </a:t>
            </a:r>
            <a:r>
              <a:rPr lang="sr-Cyrl-BA" dirty="0" smtClean="0">
                <a:solidFill>
                  <a:srgbClr val="000066"/>
                </a:solidFill>
              </a:rPr>
              <a:t> црвена,  </a:t>
            </a:r>
            <a:r>
              <a:rPr lang="sr-Cyrl-BA" dirty="0">
                <a:solidFill>
                  <a:srgbClr val="000066"/>
                </a:solidFill>
              </a:rPr>
              <a:t>црвено- наранџаста, наранџаста, </a:t>
            </a:r>
            <a:r>
              <a:rPr lang="sr-Cyrl-BA" dirty="0" smtClean="0">
                <a:solidFill>
                  <a:srgbClr val="000066"/>
                </a:solidFill>
              </a:rPr>
              <a:t> жуто- </a:t>
            </a:r>
            <a:r>
              <a:rPr lang="sr-Cyrl-BA" dirty="0">
                <a:solidFill>
                  <a:srgbClr val="000066"/>
                </a:solidFill>
              </a:rPr>
              <a:t>наранџаста и жута</a:t>
            </a:r>
            <a:r>
              <a:rPr lang="sr-Cyrl-BA" dirty="0" smtClean="0">
                <a:solidFill>
                  <a:srgbClr val="000066"/>
                </a:solidFill>
              </a:rPr>
              <a:t>.,  </a:t>
            </a:r>
            <a:r>
              <a:rPr lang="sr-Cyrl-BA" dirty="0">
                <a:solidFill>
                  <a:srgbClr val="000066"/>
                </a:solidFill>
              </a:rPr>
              <a:t>Хладне боје су: </a:t>
            </a:r>
            <a:r>
              <a:rPr lang="sr-Cyrl-BA" dirty="0" smtClean="0">
                <a:solidFill>
                  <a:srgbClr val="000066"/>
                </a:solidFill>
              </a:rPr>
              <a:t> љубичаста</a:t>
            </a:r>
            <a:r>
              <a:rPr lang="sr-Cyrl-BA" dirty="0">
                <a:solidFill>
                  <a:srgbClr val="000066"/>
                </a:solidFill>
              </a:rPr>
              <a:t>, </a:t>
            </a:r>
            <a:r>
              <a:rPr lang="sr-Cyrl-BA" dirty="0" smtClean="0">
                <a:solidFill>
                  <a:srgbClr val="000066"/>
                </a:solidFill>
              </a:rPr>
              <a:t>плаво-љубичаста</a:t>
            </a:r>
            <a:r>
              <a:rPr lang="sr-Cyrl-BA" dirty="0">
                <a:solidFill>
                  <a:srgbClr val="000066"/>
                </a:solidFill>
              </a:rPr>
              <a:t>, плаво-зелена и </a:t>
            </a:r>
            <a:r>
              <a:rPr lang="sr-Cyrl-BA" dirty="0" smtClean="0">
                <a:solidFill>
                  <a:srgbClr val="000066"/>
                </a:solidFill>
              </a:rPr>
              <a:t>зелена. Додавањем </a:t>
            </a:r>
            <a:r>
              <a:rPr lang="sr-Cyrl-BA" dirty="0">
                <a:solidFill>
                  <a:srgbClr val="000066"/>
                </a:solidFill>
              </a:rPr>
              <a:t>топле боје хладној можемо је учинити мање хладном и обрнуто.</a:t>
            </a: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3" name="Picture 2" descr="preuzm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605814"/>
            <a:ext cx="4092375" cy="3108937"/>
          </a:xfrm>
          <a:prstGeom prst="rect">
            <a:avLst/>
          </a:prstGeom>
        </p:spPr>
      </p:pic>
      <p:pic>
        <p:nvPicPr>
          <p:cNvPr id="4" name="Picture 3" descr="matis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6973" y="574083"/>
            <a:ext cx="3766845" cy="31406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3786190"/>
            <a:ext cx="2143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600" i="1" dirty="0" smtClean="0"/>
              <a:t>Хуан Миро</a:t>
            </a:r>
            <a:endParaRPr lang="en-US" sz="1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786190"/>
            <a:ext cx="292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i="1" dirty="0" smtClean="0"/>
              <a:t>Особе на црвеној земљи </a:t>
            </a:r>
            <a:endParaRPr lang="en-US" sz="1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786314" y="3786190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600" i="1" dirty="0" smtClean="0"/>
              <a:t>Анри Матис  Црвена соба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286256"/>
            <a:ext cx="50720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/>
              <a:t>Комплементарни </a:t>
            </a:r>
            <a:r>
              <a:rPr lang="sr-Cyrl-BA" sz="2400" b="1" dirty="0" smtClean="0"/>
              <a:t>контраст</a:t>
            </a:r>
            <a:r>
              <a:rPr lang="en-US" sz="2400" b="1" dirty="0" smtClean="0"/>
              <a:t> </a:t>
            </a:r>
            <a:r>
              <a:rPr lang="sr-Cyrl-BA" sz="2400" dirty="0" smtClean="0">
                <a:solidFill>
                  <a:srgbClr val="000066"/>
                </a:solidFill>
              </a:rPr>
              <a:t> </a:t>
            </a:r>
            <a:r>
              <a:rPr lang="sr-Cyrl-BA" dirty="0" smtClean="0">
                <a:solidFill>
                  <a:srgbClr val="000066"/>
                </a:solidFill>
              </a:rPr>
              <a:t>је однос једне</a:t>
            </a:r>
            <a:r>
              <a:rPr lang="en-US" dirty="0" smtClean="0">
                <a:solidFill>
                  <a:srgbClr val="000066"/>
                </a:solidFill>
              </a:rPr>
              <a:t> </a:t>
            </a:r>
            <a:r>
              <a:rPr lang="sr-Cyrl-BA" dirty="0" smtClean="0">
                <a:solidFill>
                  <a:srgbClr val="000066"/>
                </a:solidFill>
              </a:rPr>
              <a:t>примарне </a:t>
            </a:r>
            <a:r>
              <a:rPr lang="sr-Cyrl-BA" dirty="0">
                <a:solidFill>
                  <a:srgbClr val="000066"/>
                </a:solidFill>
              </a:rPr>
              <a:t>са једном </a:t>
            </a:r>
            <a:r>
              <a:rPr lang="sr-Cyrl-BA" dirty="0" smtClean="0">
                <a:solidFill>
                  <a:srgbClr val="000066"/>
                </a:solidFill>
              </a:rPr>
              <a:t>секундарном</a:t>
            </a:r>
            <a:r>
              <a:rPr lang="en-US" dirty="0" smtClean="0">
                <a:solidFill>
                  <a:srgbClr val="000066"/>
                </a:solidFill>
              </a:rPr>
              <a:t> </a:t>
            </a:r>
            <a:r>
              <a:rPr lang="sr-Cyrl-BA" dirty="0" smtClean="0">
                <a:solidFill>
                  <a:srgbClr val="000066"/>
                </a:solidFill>
              </a:rPr>
              <a:t>бојом </a:t>
            </a:r>
            <a:r>
              <a:rPr lang="sr-Cyrl-BA" dirty="0">
                <a:solidFill>
                  <a:srgbClr val="000066"/>
                </a:solidFill>
              </a:rPr>
              <a:t>добијеном од </a:t>
            </a:r>
            <a:r>
              <a:rPr lang="sr-Cyrl-BA" dirty="0" smtClean="0">
                <a:solidFill>
                  <a:srgbClr val="000066"/>
                </a:solidFill>
              </a:rPr>
              <a:t> друге двије</a:t>
            </a:r>
            <a:r>
              <a:rPr lang="en-US" dirty="0" smtClean="0">
                <a:solidFill>
                  <a:srgbClr val="000066"/>
                </a:solidFill>
              </a:rPr>
              <a:t> </a:t>
            </a:r>
            <a:r>
              <a:rPr lang="sr-Cyrl-BA" dirty="0" smtClean="0">
                <a:solidFill>
                  <a:srgbClr val="000066"/>
                </a:solidFill>
              </a:rPr>
              <a:t>примарне , ако се ставе </a:t>
            </a:r>
            <a:r>
              <a:rPr lang="sr-Cyrl-BA" dirty="0">
                <a:solidFill>
                  <a:srgbClr val="000066"/>
                </a:solidFill>
              </a:rPr>
              <a:t>једна поред </a:t>
            </a:r>
            <a:r>
              <a:rPr lang="sr-Cyrl-BA" dirty="0" smtClean="0">
                <a:solidFill>
                  <a:srgbClr val="000066"/>
                </a:solidFill>
              </a:rPr>
              <a:t>друге међусобно </a:t>
            </a:r>
            <a:r>
              <a:rPr lang="sr-Cyrl-BA" dirty="0">
                <a:solidFill>
                  <a:srgbClr val="000066"/>
                </a:solidFill>
              </a:rPr>
              <a:t>се </a:t>
            </a:r>
            <a:r>
              <a:rPr lang="sr-Cyrl-BA" dirty="0" smtClean="0">
                <a:solidFill>
                  <a:srgbClr val="000066"/>
                </a:solidFill>
              </a:rPr>
              <a:t>појачавају. Комплементарни парови су  црвена-зелена, плава-наранџаста, жута-љубичаста.</a:t>
            </a:r>
          </a:p>
          <a:p>
            <a:r>
              <a:rPr lang="sr-Cyrl-BA" dirty="0" smtClean="0">
                <a:solidFill>
                  <a:srgbClr val="000066"/>
                </a:solidFill>
              </a:rPr>
              <a:t>                 </a:t>
            </a: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3" name="Picture 2" descr="night_ca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500042"/>
            <a:ext cx="4143403" cy="3200276"/>
          </a:xfrm>
          <a:prstGeom prst="rect">
            <a:avLst/>
          </a:prstGeom>
        </p:spPr>
      </p:pic>
      <p:pic>
        <p:nvPicPr>
          <p:cNvPr id="4" name="Picture 3" descr="Matiss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428604"/>
            <a:ext cx="2630997" cy="50862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15174" y="5643578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i="1" dirty="0" smtClean="0"/>
              <a:t>Анри Матис  Зулма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3786190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i="1" dirty="0" smtClean="0"/>
              <a:t>Винсент Ван Гог  Ноћни кафе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4400" b="1" dirty="0" smtClean="0"/>
              <a:t>ЗАДАТАК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2643182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Урадите ликовни рад по сопственом избору теме и технике рада, водећи рачуна да у свом раду изразите један или више овдје наведених контраста.</a:t>
            </a:r>
            <a:endParaRPr lang="en-US" sz="2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ber_slika_2020-11-23_16-34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4857752" y="428604"/>
            <a:ext cx="4000527" cy="3000396"/>
          </a:xfrm>
          <a:prstGeom prst="rect">
            <a:avLst/>
          </a:prstGeom>
        </p:spPr>
      </p:pic>
      <p:pic>
        <p:nvPicPr>
          <p:cNvPr id="3" name="Picture 2" descr="viber_slika_2020-11-23_16-34-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09530" y="392882"/>
            <a:ext cx="4048155" cy="3036117"/>
          </a:xfrm>
          <a:prstGeom prst="rect">
            <a:avLst/>
          </a:prstGeom>
        </p:spPr>
      </p:pic>
      <p:pic>
        <p:nvPicPr>
          <p:cNvPr id="4" name="Picture 3" descr="viber_slika_2020-11-23_16-34-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988454" y="3226596"/>
            <a:ext cx="2928940" cy="3905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428736"/>
            <a:ext cx="29289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 smtClean="0"/>
              <a:t>                    </a:t>
            </a:r>
            <a:r>
              <a:rPr lang="sr-Cyrl-B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ЛИНИЈА</a:t>
            </a:r>
          </a:p>
          <a:p>
            <a:endParaRPr lang="sr-Cyrl-B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B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БОЈА</a:t>
            </a:r>
          </a:p>
          <a:p>
            <a:endParaRPr lang="sr-Cyrl-B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B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ОБЛИК</a:t>
            </a:r>
          </a:p>
          <a:p>
            <a:endParaRPr lang="sr-Cyrl-B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B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ТЕКСТУРА</a:t>
            </a:r>
          </a:p>
          <a:p>
            <a:endParaRPr lang="sr-Cyrl-B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B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ВАЛЕР</a:t>
            </a:r>
          </a:p>
          <a:p>
            <a:endParaRPr lang="sr-Cyrl-B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B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ВЕЛИЧИНА</a:t>
            </a:r>
          </a:p>
          <a:p>
            <a:endParaRPr lang="sr-Cyrl-B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B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СМИЈЕР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6314" y="1714488"/>
            <a:ext cx="414340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              </a:t>
            </a:r>
            <a:r>
              <a:rPr lang="sr-Cyrl-B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ЈЕДИНСТВО</a:t>
            </a:r>
          </a:p>
          <a:p>
            <a:endParaRPr lang="sr-Cyrl-B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B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РАВНОТЕЖА</a:t>
            </a:r>
          </a:p>
          <a:p>
            <a:endParaRPr lang="sr-Cyrl-B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B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ДОМИНАНТА</a:t>
            </a:r>
          </a:p>
          <a:p>
            <a:endParaRPr lang="sr-Cyrl-B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sr-Cyrl-B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</a:t>
            </a:r>
            <a:r>
              <a:rPr lang="sr-Cyrl-BA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КОНТРАСТ</a:t>
            </a:r>
            <a:r>
              <a:rPr lang="sr-Cyrl-B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endParaRPr lang="sr-Cyrl-B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B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ХАРМОНИЈА</a:t>
            </a:r>
          </a:p>
          <a:p>
            <a:endParaRPr lang="sr-Cyrl-B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B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РИТАМ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2857496"/>
            <a:ext cx="1325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Ликовни</a:t>
            </a:r>
          </a:p>
          <a:p>
            <a:r>
              <a:rPr lang="sr-Cyrl-B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 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2857496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Ликовни </a:t>
            </a:r>
          </a:p>
          <a:p>
            <a:r>
              <a:rPr lang="sr-Cyrl-B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елементи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868" y="2857496"/>
            <a:ext cx="1115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Ликовни</a:t>
            </a:r>
          </a:p>
          <a:p>
            <a:r>
              <a:rPr lang="sr-Cyrl-B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језик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6200000" flipH="1">
            <a:off x="5536413" y="3964785"/>
            <a:ext cx="78581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H="1">
            <a:off x="6179355" y="3607595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357950" y="3357562"/>
            <a:ext cx="642942" cy="730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357950" y="2857496"/>
            <a:ext cx="62526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6000760" y="2500306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5322099" y="2250273"/>
            <a:ext cx="78581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786314" y="314324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0800000">
            <a:off x="3214678" y="3214686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>
            <a:off x="1571604" y="314324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>
            <a:off x="1571604" y="2714620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6200000" flipV="1">
            <a:off x="1785918" y="2285992"/>
            <a:ext cx="50006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6200000" flipV="1">
            <a:off x="1928794" y="2143116"/>
            <a:ext cx="85725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10800000" flipV="1">
            <a:off x="1428728" y="3500438"/>
            <a:ext cx="57150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>
            <a:off x="1928794" y="3643314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>
            <a:off x="2000232" y="3929066"/>
            <a:ext cx="85725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64710-1069632875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428604"/>
            <a:ext cx="3167927" cy="4773009"/>
          </a:xfrm>
          <a:prstGeom prst="rect">
            <a:avLst/>
          </a:prstGeom>
        </p:spPr>
      </p:pic>
      <p:pic>
        <p:nvPicPr>
          <p:cNvPr id="6" name="Picture 5" descr="color-etching-2-by-hans-hartung-1953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53602"/>
            <a:ext cx="4643470" cy="2205925"/>
          </a:xfrm>
          <a:prstGeom prst="rect">
            <a:avLst/>
          </a:prstGeom>
        </p:spPr>
      </p:pic>
      <p:pic>
        <p:nvPicPr>
          <p:cNvPr id="8" name="Picture 7" descr="il_570xN.1820723947_euc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2762221"/>
            <a:ext cx="3571900" cy="40957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14744" y="2643182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6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Ханс Хартунг</a:t>
            </a:r>
            <a:endParaRPr lang="en-US" sz="16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7752" y="5572140"/>
            <a:ext cx="37147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Контраст линија</a:t>
            </a:r>
            <a:r>
              <a:rPr lang="sr-Cyrl-BA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дјелује веома снажно и динамично.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214290"/>
            <a:ext cx="2871497" cy="3071834"/>
          </a:xfrm>
          <a:prstGeom prst="rect">
            <a:avLst/>
          </a:prstGeom>
        </p:spPr>
      </p:pic>
      <p:pic>
        <p:nvPicPr>
          <p:cNvPr id="3" name="Picture 2" descr="0fc4dc510e6b08cb0ecc93f1df995bd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310" y="2197265"/>
            <a:ext cx="3349996" cy="4160693"/>
          </a:xfrm>
          <a:prstGeom prst="rect">
            <a:avLst/>
          </a:prstGeom>
        </p:spPr>
      </p:pic>
      <p:pic>
        <p:nvPicPr>
          <p:cNvPr id="4" name="Picture 3" descr="Portrait of Stephy Langui Rene Magrit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571877"/>
            <a:ext cx="3251071" cy="2714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142852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Контрастом величине мијења се однос према стварности, а облицима се мијења значење.На овај начин ова дјела шаљу поруке и симболике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214282" y="1643050"/>
            <a:ext cx="4000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dirty="0" smtClean="0"/>
              <a:t>Столица постаје  као споменик и симбол смирености и одмора.      </a:t>
            </a:r>
            <a:r>
              <a:rPr lang="sr-Cyrl-BA" sz="1400" b="1" dirty="0" smtClean="0"/>
              <a:t>  </a:t>
            </a:r>
            <a:r>
              <a:rPr lang="sr-Cyrl-BA" sz="1400" dirty="0" smtClean="0"/>
              <a:t>       </a:t>
            </a:r>
            <a:r>
              <a:rPr lang="sr-Cyrl-BA" sz="1400" i="1" dirty="0" smtClean="0"/>
              <a:t>Хенри Брус</a:t>
            </a:r>
            <a:endParaRPr lang="en-US" sz="1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893835" y="6357958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i="1" dirty="0" smtClean="0"/>
              <a:t>Рене Магрит.</a:t>
            </a:r>
            <a:endParaRPr lang="en-US" sz="1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714744" y="6286520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dirty="0" smtClean="0">
                <a:solidFill>
                  <a:schemeClr val="tx2">
                    <a:lumMod val="75000"/>
                  </a:schemeClr>
                </a:solidFill>
              </a:rPr>
              <a:t>Радећи предимензиониран портрет умјетник симболиком говори о њеном погледу на свијет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3143248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i="1" dirty="0" smtClean="0"/>
              <a:t>Мића Поповић</a:t>
            </a:r>
            <a:endParaRPr lang="en-US" sz="1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500562" y="1285860"/>
            <a:ext cx="15001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dirty="0" smtClean="0"/>
              <a:t>Камени блок великих димензија, подсјећа на планину коју су ови радници освојили  и сада одмарају</a:t>
            </a:r>
            <a:r>
              <a:rPr lang="sr-Cyrl-BA" sz="1400" b="1" dirty="0" smtClean="0"/>
              <a:t>.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name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1412218"/>
            <a:ext cx="5000661" cy="5193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00892" y="6286520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dirty="0" smtClean="0"/>
              <a:t>Р</a:t>
            </a:r>
            <a:r>
              <a:rPr lang="sr-Cyrl-BA" sz="1400" i="1" dirty="0" smtClean="0"/>
              <a:t>аспеће</a:t>
            </a:r>
            <a:r>
              <a:rPr lang="sr-Cyrl-BA" sz="1400" dirty="0" smtClean="0"/>
              <a:t> , Студеница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428604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На овом дјелу црквеног сликарства  истиче се контраст смијера  кроз снажан однос хоризонтале и вертикале. Оне имају једнаку вриједност , доминирају истовремено и стварају јаку визуелну напетост.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-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1" y="567890"/>
            <a:ext cx="2928958" cy="2646796"/>
          </a:xfrm>
          <a:prstGeom prst="rect">
            <a:avLst/>
          </a:prstGeom>
        </p:spPr>
      </p:pic>
      <p:pic>
        <p:nvPicPr>
          <p:cNvPr id="3" name="Picture 2" descr="Prefabrikovana-kuca-Oslo-Norveska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643314"/>
            <a:ext cx="3929089" cy="2584927"/>
          </a:xfrm>
          <a:prstGeom prst="rect">
            <a:avLst/>
          </a:prstGeom>
        </p:spPr>
      </p:pic>
      <p:pic>
        <p:nvPicPr>
          <p:cNvPr id="4" name="Picture 3" descr="Matiss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7" y="449069"/>
            <a:ext cx="3000397" cy="38599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2132" y="6000768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/>
              <a:t>Контраст облика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14942" y="4429132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dirty="0" smtClean="0"/>
              <a:t>Анри Матис  </a:t>
            </a:r>
            <a:r>
              <a:rPr lang="sr-Cyrl-BA" sz="1400" i="1" dirty="0" smtClean="0"/>
              <a:t>Црвени ентеријер са плавим столом      </a:t>
            </a:r>
            <a:r>
              <a:rPr lang="sr-Cyrl-BA" sz="1400" dirty="0" smtClean="0">
                <a:solidFill>
                  <a:srgbClr val="000066"/>
                </a:solidFill>
              </a:rPr>
              <a:t>Круг-правоугаоник</a:t>
            </a:r>
            <a:endParaRPr lang="en-US" sz="1400" dirty="0">
              <a:solidFill>
                <a:srgbClr val="00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714357"/>
            <a:ext cx="19288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dirty="0" smtClean="0"/>
              <a:t>  Морис Ешер    </a:t>
            </a:r>
            <a:r>
              <a:rPr lang="sr-Cyrl-BA" sz="1400" i="1" dirty="0" smtClean="0"/>
              <a:t>Цртање руку, </a:t>
            </a:r>
          </a:p>
          <a:p>
            <a:r>
              <a:rPr lang="sr-Cyrl-BA" sz="1400" i="1" dirty="0" smtClean="0"/>
              <a:t>    </a:t>
            </a:r>
            <a:r>
              <a:rPr lang="sr-Cyrl-BA" sz="1400" dirty="0" smtClean="0">
                <a:solidFill>
                  <a:srgbClr val="000066"/>
                </a:solidFill>
              </a:rPr>
              <a:t>дводимензионално-тродимензионално</a:t>
            </a:r>
            <a:endParaRPr lang="en-US" sz="1400" dirty="0">
              <a:solidFill>
                <a:srgbClr val="00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286520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i="1" dirty="0" smtClean="0"/>
              <a:t>Норвешка кућа</a:t>
            </a:r>
            <a:r>
              <a:rPr lang="sr-Cyrl-BA" sz="1400" dirty="0" smtClean="0">
                <a:solidFill>
                  <a:srgbClr val="000066"/>
                </a:solidFill>
              </a:rPr>
              <a:t>,  геометриски- аморфни контраст</a:t>
            </a:r>
            <a:endParaRPr lang="en-US" sz="1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-IB-2301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85728"/>
            <a:ext cx="3071834" cy="2764652"/>
          </a:xfrm>
          <a:prstGeom prst="rect">
            <a:avLst/>
          </a:prstGeom>
        </p:spPr>
      </p:pic>
      <p:pic>
        <p:nvPicPr>
          <p:cNvPr id="3" name="Picture 2" descr="Egypte_louvre_166_vis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214" y="3535400"/>
            <a:ext cx="3072654" cy="3108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4876" y="5072074"/>
            <a:ext cx="3540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800" b="1" dirty="0" smtClean="0">
                <a:solidFill>
                  <a:srgbClr val="000066"/>
                </a:solidFill>
              </a:rPr>
              <a:t>Контраст  текстуре</a:t>
            </a:r>
            <a:endParaRPr lang="en-US" sz="2800" b="1" dirty="0">
              <a:solidFill>
                <a:srgbClr val="00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3071810"/>
            <a:ext cx="2143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600" i="1" dirty="0" smtClean="0"/>
              <a:t>Душан Џамоња</a:t>
            </a:r>
            <a:endParaRPr lang="en-US" sz="1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786182" y="6286520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600" dirty="0" smtClean="0"/>
              <a:t>Египатски портрет</a:t>
            </a:r>
            <a:endParaRPr lang="en-US" sz="1600" dirty="0"/>
          </a:p>
        </p:txBody>
      </p:sp>
      <p:pic>
        <p:nvPicPr>
          <p:cNvPr id="9" name="Picture 8" descr="detailofwheatfieldwithcypressesbyvangog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55633" y="285728"/>
            <a:ext cx="4556724" cy="335758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72330" y="3714752"/>
            <a:ext cx="17238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1600" i="1" dirty="0" smtClean="0"/>
              <a:t>Винсент Ван Гог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uz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3404" y="404792"/>
            <a:ext cx="4107686" cy="2738457"/>
          </a:xfrm>
          <a:prstGeom prst="rect">
            <a:avLst/>
          </a:prstGeom>
        </p:spPr>
      </p:pic>
      <p:pic>
        <p:nvPicPr>
          <p:cNvPr id="3" name="Picture 2" descr="04-26-gernika-slika-e15247380207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210698"/>
            <a:ext cx="6286544" cy="2302447"/>
          </a:xfrm>
          <a:prstGeom prst="rect">
            <a:avLst/>
          </a:prstGeom>
        </p:spPr>
      </p:pic>
      <p:pic>
        <p:nvPicPr>
          <p:cNvPr id="4" name="Picture 3" descr="pablo-picasso-pige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500042"/>
            <a:ext cx="3141283" cy="18520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2357430"/>
            <a:ext cx="1328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1400" i="1" dirty="0" smtClean="0"/>
              <a:t>Пабло Пикасо</a:t>
            </a:r>
            <a:endParaRPr lang="en-US" sz="1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000892" y="6357958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i="1" dirty="0" smtClean="0"/>
              <a:t>Пабло Пикасо</a:t>
            </a:r>
            <a:endParaRPr lang="en-US" sz="1400" i="1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6143636" y="3214686"/>
            <a:ext cx="2714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600" dirty="0" smtClean="0"/>
              <a:t>Огист Роден</a:t>
            </a:r>
            <a:r>
              <a:rPr lang="sr-Cyrl-BA" sz="1600" i="1" dirty="0" smtClean="0"/>
              <a:t>,  </a:t>
            </a:r>
            <a:r>
              <a:rPr lang="sr-Cyrl-BA" sz="1400" i="1" dirty="0" smtClean="0"/>
              <a:t>Капија пакла</a:t>
            </a:r>
            <a:endParaRPr lang="en-US" sz="1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071670" y="3000372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 smtClean="0">
                <a:solidFill>
                  <a:srgbClr val="000066"/>
                </a:solidFill>
              </a:rPr>
              <a:t>Валер</a:t>
            </a:r>
            <a:endParaRPr lang="en-US" sz="32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072074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Контраст </a:t>
            </a:r>
            <a:r>
              <a:rPr lang="ru-RU" sz="2400" b="1" dirty="0" smtClean="0"/>
              <a:t>свијетло – тамно</a:t>
            </a:r>
            <a:r>
              <a:rPr lang="en-US" sz="2400" b="1" dirty="0" smtClean="0"/>
              <a:t> </a:t>
            </a:r>
            <a:r>
              <a:rPr lang="en-US" dirty="0" smtClean="0"/>
              <a:t>. </a:t>
            </a:r>
            <a:r>
              <a:rPr lang="ru-RU" dirty="0" smtClean="0">
                <a:solidFill>
                  <a:srgbClr val="000066"/>
                </a:solidFill>
              </a:rPr>
              <a:t>Најизраженији </a:t>
            </a:r>
            <a:r>
              <a:rPr lang="ru-RU" dirty="0">
                <a:solidFill>
                  <a:srgbClr val="000066"/>
                </a:solidFill>
              </a:rPr>
              <a:t>контраст имају црна и </a:t>
            </a:r>
            <a:r>
              <a:rPr lang="ru-RU" dirty="0" smtClean="0">
                <a:solidFill>
                  <a:srgbClr val="000066"/>
                </a:solidFill>
              </a:rPr>
              <a:t>бијела </a:t>
            </a:r>
            <a:r>
              <a:rPr lang="ru-RU" dirty="0">
                <a:solidFill>
                  <a:srgbClr val="000066"/>
                </a:solidFill>
              </a:rPr>
              <a:t>и њиховим додавањем се може изразити </a:t>
            </a:r>
            <a:r>
              <a:rPr lang="ru-RU" dirty="0" smtClean="0">
                <a:solidFill>
                  <a:srgbClr val="000066"/>
                </a:solidFill>
              </a:rPr>
              <a:t>свјетлосна </a:t>
            </a:r>
            <a:r>
              <a:rPr lang="ru-RU" dirty="0">
                <a:solidFill>
                  <a:srgbClr val="000066"/>
                </a:solidFill>
              </a:rPr>
              <a:t>супротност у оквиру једне боје (валери</a:t>
            </a:r>
            <a:r>
              <a:rPr lang="ru-RU" dirty="0" smtClean="0">
                <a:solidFill>
                  <a:srgbClr val="000066"/>
                </a:solidFill>
              </a:rPr>
              <a:t>).</a:t>
            </a:r>
            <a:r>
              <a:rPr lang="en-US" dirty="0" smtClean="0">
                <a:solidFill>
                  <a:srgbClr val="000066"/>
                </a:solidFill>
              </a:rPr>
              <a:t> </a:t>
            </a:r>
            <a:r>
              <a:rPr lang="ru-RU" dirty="0" smtClean="0">
                <a:solidFill>
                  <a:srgbClr val="000066"/>
                </a:solidFill>
              </a:rPr>
              <a:t>Боје </a:t>
            </a:r>
            <a:r>
              <a:rPr lang="ru-RU" dirty="0">
                <a:solidFill>
                  <a:srgbClr val="000066"/>
                </a:solidFill>
              </a:rPr>
              <a:t>и саме имају сопствену количину </a:t>
            </a:r>
            <a:r>
              <a:rPr lang="ru-RU" dirty="0" smtClean="0">
                <a:solidFill>
                  <a:srgbClr val="000066"/>
                </a:solidFill>
              </a:rPr>
              <a:t>свјетла.</a:t>
            </a:r>
            <a:r>
              <a:rPr lang="en-US" dirty="0" smtClean="0">
                <a:solidFill>
                  <a:srgbClr val="000066"/>
                </a:solidFill>
              </a:rPr>
              <a:t> </a:t>
            </a:r>
            <a:r>
              <a:rPr lang="ru-RU" dirty="0" smtClean="0">
                <a:solidFill>
                  <a:srgbClr val="000066"/>
                </a:solidFill>
              </a:rPr>
              <a:t>Најсвјетлија </a:t>
            </a:r>
            <a:r>
              <a:rPr lang="ru-RU" dirty="0">
                <a:solidFill>
                  <a:srgbClr val="000066"/>
                </a:solidFill>
              </a:rPr>
              <a:t>је жута, затим наранџаста, црвена, зелена, плава и на крају љубичаста као најтамнија. </a:t>
            </a: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4" name="Picture 3" descr="1200px-Van_Gogh_-_Starry_Night_-_Google_Art_Proj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882" y="857232"/>
            <a:ext cx="3767490" cy="29850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3929066"/>
            <a:ext cx="2285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Ван Гог</a:t>
            </a:r>
            <a:r>
              <a:rPr lang="ru-RU" sz="1400" i="1" dirty="0" smtClean="0"/>
              <a:t>, Звездана ноћ</a:t>
            </a:r>
            <a:endParaRPr lang="en-US" sz="1400" i="1" dirty="0"/>
          </a:p>
        </p:txBody>
      </p:sp>
      <p:pic>
        <p:nvPicPr>
          <p:cNvPr id="6" name="Picture 5" descr="Kl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5549" y="857232"/>
            <a:ext cx="4049855" cy="29906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00562" y="3929066"/>
            <a:ext cx="292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400" dirty="0" smtClean="0"/>
              <a:t>Паул Кле  </a:t>
            </a:r>
            <a:r>
              <a:rPr lang="sr-Cyrl-BA" sz="1400" i="1" dirty="0" smtClean="0"/>
              <a:t>Златна рибица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0070C0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524</TotalTime>
  <Words>374</Words>
  <Application>Microsoft Office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ЗАДАТАК</vt:lpstr>
      <vt:lpstr>Slide 13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Utilisateur Windows</dc:creator>
  <cp:lastModifiedBy>Nina Ninkovic</cp:lastModifiedBy>
  <cp:revision>53</cp:revision>
  <dcterms:created xsi:type="dcterms:W3CDTF">2020-11-24T21:16:33Z</dcterms:created>
  <dcterms:modified xsi:type="dcterms:W3CDTF">2020-11-30T11:19:23Z</dcterms:modified>
</cp:coreProperties>
</file>