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6" r:id="rId4"/>
    <p:sldId id="258" r:id="rId5"/>
    <p:sldId id="259" r:id="rId6"/>
    <p:sldId id="273" r:id="rId7"/>
    <p:sldId id="267" r:id="rId8"/>
    <p:sldId id="268" r:id="rId9"/>
    <p:sldId id="274" r:id="rId10"/>
    <p:sldId id="261" r:id="rId11"/>
    <p:sldId id="262" r:id="rId12"/>
    <p:sldId id="271" r:id="rId13"/>
    <p:sldId id="269" r:id="rId14"/>
    <p:sldId id="263" r:id="rId15"/>
    <p:sldId id="272" r:id="rId16"/>
    <p:sldId id="270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160" autoAdjust="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14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0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5D716B-9252-4C8D-8E9A-259E3D6D4C1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54C3-5C03-490A-926B-2878E440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2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218127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54954" y="3918397"/>
            <a:ext cx="9611783" cy="121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Права, полуправа и дуж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76" y="272090"/>
            <a:ext cx="9404723" cy="981142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ћемо добити када  на крају  полуправе ставимо тачку? 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76" y="5525037"/>
            <a:ext cx="1259962" cy="9903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</a:t>
            </a: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1" descr="Ljuljaške - za decu, baštu, dvorište, prodaja, cene | Olimp 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16" y="1631371"/>
            <a:ext cx="2461201" cy="2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Brace 11"/>
          <p:cNvSpPr/>
          <p:nvPr/>
        </p:nvSpPr>
        <p:spPr>
          <a:xfrm rot="4453799">
            <a:off x="5218188" y="-16611"/>
            <a:ext cx="485886" cy="576467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72744" y="1605004"/>
            <a:ext cx="5696210" cy="16200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274213" y="2506613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6000" dirty="0" smtClean="0"/>
              <a:t>.</a:t>
            </a:r>
            <a:endParaRPr lang="en-US" sz="6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936475" y="867434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6000" dirty="0" smtClean="0"/>
              <a:t>.</a:t>
            </a:r>
            <a:endParaRPr lang="en-US" sz="6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2978" y="3778937"/>
            <a:ext cx="9404723" cy="981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 </a:t>
            </a:r>
            <a:r>
              <a:rPr lang="sr-Cyrl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r>
              <a:rPr lang="sr-Cyrl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 двије истакнуте тачке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укључујући и те двије тачке назива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140615" y="2677993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901757" y="1056504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143643" y="2696108"/>
            <a:ext cx="1792832" cy="61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2182" y="4787663"/>
            <a:ext cx="9404723" cy="981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 је најкраће растојање између двије тачке.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Крајње тачке дужи обиљежавамо са штампаним словима латинице.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2155" y="5738394"/>
            <a:ext cx="5189061" cy="981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одређују назив дужи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/>
      <p:bldP spid="16" grpId="0"/>
      <p:bldP spid="18" grpId="0"/>
      <p:bldP spid="19" grpId="0"/>
      <p:bldP spid="20" grpId="0"/>
      <p:bldP spid="2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341" y="1712178"/>
            <a:ext cx="1687132" cy="708339"/>
          </a:xfrm>
        </p:spPr>
        <p:txBody>
          <a:bodyPr/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22867" y="1187962"/>
            <a:ext cx="5808372" cy="1065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19870" y="3301522"/>
            <a:ext cx="3711262" cy="515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62907" y="3786389"/>
            <a:ext cx="51516" cy="1680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891078" y="1554294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50935" y="264015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91078" y="1366356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71531" y="47008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19123" y="2840987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043967" y="4613855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50328" y="2410258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676555" y="2448895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44721" y="3432219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86767" y="520819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923437" y="337647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0676555" y="3432218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515021" y="3497325"/>
            <a:ext cx="168713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15337" y="4272564"/>
            <a:ext cx="168713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5" grpId="0"/>
      <p:bldP spid="18" grpId="0"/>
      <p:bldP spid="19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9412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 сликама?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110" y="2846042"/>
            <a:ext cx="9404723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55313" y="1841679"/>
            <a:ext cx="3400022" cy="15454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056088" y="3850405"/>
            <a:ext cx="9404723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09859" y="4349353"/>
            <a:ext cx="4609027" cy="4215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7392495" y="4045356"/>
            <a:ext cx="3837884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9092485" y="1649380"/>
            <a:ext cx="90152" cy="3010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411771" y="3331996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886423" y="673520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89465" y="3719660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92453" y="2343861"/>
            <a:ext cx="3193961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27741" y="4468875"/>
            <a:ext cx="3193961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469392" y="2995033"/>
            <a:ext cx="3193961" cy="80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3202" cy="2432150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Којим бројевима су означене: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праве:_______________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полуправе:___________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дужи: _______________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068613" y="869322"/>
            <a:ext cx="579550" cy="5183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40203" y="927279"/>
            <a:ext cx="0" cy="1178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500056" y="1387623"/>
            <a:ext cx="669702" cy="102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742236" y="1770844"/>
            <a:ext cx="857077" cy="965915"/>
          </a:xfrm>
          <a:custGeom>
            <a:avLst/>
            <a:gdLst>
              <a:gd name="connsiteX0" fmla="*/ 230817 w 857077"/>
              <a:gd name="connsiteY0" fmla="*/ 0 h 965915"/>
              <a:gd name="connsiteX1" fmla="*/ 153543 w 857077"/>
              <a:gd name="connsiteY1" fmla="*/ 450760 h 965915"/>
              <a:gd name="connsiteX2" fmla="*/ 849002 w 857077"/>
              <a:gd name="connsiteY2" fmla="*/ 244698 h 965915"/>
              <a:gd name="connsiteX3" fmla="*/ 501273 w 857077"/>
              <a:gd name="connsiteY3" fmla="*/ 888642 h 965915"/>
              <a:gd name="connsiteX4" fmla="*/ 24755 w 857077"/>
              <a:gd name="connsiteY4" fmla="*/ 540913 h 965915"/>
              <a:gd name="connsiteX5" fmla="*/ 63391 w 857077"/>
              <a:gd name="connsiteY5" fmla="*/ 965915 h 965915"/>
              <a:gd name="connsiteX6" fmla="*/ 63391 w 857077"/>
              <a:gd name="connsiteY6" fmla="*/ 965915 h 965915"/>
              <a:gd name="connsiteX7" fmla="*/ 63391 w 857077"/>
              <a:gd name="connsiteY7" fmla="*/ 965915 h 96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077" h="965915">
                <a:moveTo>
                  <a:pt x="230817" y="0"/>
                </a:moveTo>
                <a:cubicBezTo>
                  <a:pt x="140664" y="204988"/>
                  <a:pt x="50512" y="409977"/>
                  <a:pt x="153543" y="450760"/>
                </a:cubicBezTo>
                <a:cubicBezTo>
                  <a:pt x="256574" y="491543"/>
                  <a:pt x="791047" y="171718"/>
                  <a:pt x="849002" y="244698"/>
                </a:cubicBezTo>
                <a:cubicBezTo>
                  <a:pt x="906957" y="317678"/>
                  <a:pt x="638648" y="839273"/>
                  <a:pt x="501273" y="888642"/>
                </a:cubicBezTo>
                <a:cubicBezTo>
                  <a:pt x="363898" y="938011"/>
                  <a:pt x="97735" y="528034"/>
                  <a:pt x="24755" y="540913"/>
                </a:cubicBezTo>
                <a:cubicBezTo>
                  <a:pt x="-48225" y="553792"/>
                  <a:pt x="63391" y="965915"/>
                  <a:pt x="63391" y="965915"/>
                </a:cubicBezTo>
                <a:lnTo>
                  <a:pt x="63391" y="965915"/>
                </a:lnTo>
                <a:lnTo>
                  <a:pt x="63391" y="9659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827288" y="2663209"/>
            <a:ext cx="1788060" cy="18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068051" y="1387623"/>
            <a:ext cx="521997" cy="766443"/>
          </a:xfrm>
          <a:custGeom>
            <a:avLst/>
            <a:gdLst>
              <a:gd name="connsiteX0" fmla="*/ 185043 w 521997"/>
              <a:gd name="connsiteY0" fmla="*/ 0 h 766443"/>
              <a:gd name="connsiteX1" fmla="*/ 519894 w 521997"/>
              <a:gd name="connsiteY1" fmla="*/ 360608 h 766443"/>
              <a:gd name="connsiteX2" fmla="*/ 43376 w 521997"/>
              <a:gd name="connsiteY2" fmla="*/ 244698 h 766443"/>
              <a:gd name="connsiteX3" fmla="*/ 17618 w 521997"/>
              <a:gd name="connsiteY3" fmla="*/ 759853 h 766443"/>
              <a:gd name="connsiteX4" fmla="*/ 4739 w 521997"/>
              <a:gd name="connsiteY4" fmla="*/ 489397 h 7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7" h="766443">
                <a:moveTo>
                  <a:pt x="185043" y="0"/>
                </a:moveTo>
                <a:cubicBezTo>
                  <a:pt x="364274" y="159912"/>
                  <a:pt x="543505" y="319825"/>
                  <a:pt x="519894" y="360608"/>
                </a:cubicBezTo>
                <a:cubicBezTo>
                  <a:pt x="496283" y="401391"/>
                  <a:pt x="127089" y="178157"/>
                  <a:pt x="43376" y="244698"/>
                </a:cubicBezTo>
                <a:cubicBezTo>
                  <a:pt x="-40337" y="311239"/>
                  <a:pt x="24058" y="719070"/>
                  <a:pt x="17618" y="759853"/>
                </a:cubicBezTo>
                <a:cubicBezTo>
                  <a:pt x="11178" y="800636"/>
                  <a:pt x="7958" y="645016"/>
                  <a:pt x="4739" y="48939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005828" y="3339439"/>
            <a:ext cx="830690" cy="225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7828745" y="2678136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628041" y="2428825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297931" y="1504512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917815" y="515152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679583" y="1955283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486775" y="-74547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88652" y="1602414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005814" y="1516562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316533" y="51515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56099" y="2360220"/>
            <a:ext cx="709097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684712" y="1560718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761569" y="1799896"/>
            <a:ext cx="88864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500056" y="2884869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91127" y="1943148"/>
            <a:ext cx="901901" cy="49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3, 4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501699" y="1446411"/>
            <a:ext cx="901901" cy="49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32327" y="2417688"/>
            <a:ext cx="901901" cy="491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6, 7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29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датом скупу линија  уочи дужи. Уочене дужи прецртај.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18724"/>
              </p:ext>
            </p:extLst>
          </p:nvPr>
        </p:nvGraphicFramePr>
        <p:xfrm>
          <a:off x="3309869" y="1107584"/>
          <a:ext cx="4610637" cy="42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637">
                  <a:extLst>
                    <a:ext uri="{9D8B030D-6E8A-4147-A177-3AD203B41FA5}">
                      <a16:colId xmlns:a16="http://schemas.microsoft.com/office/drawing/2014/main" val="1739321267"/>
                    </a:ext>
                  </a:extLst>
                </a:gridCol>
              </a:tblGrid>
              <a:tr h="424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0837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442434" y="2524259"/>
            <a:ext cx="1030310" cy="33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2393151" y="2962141"/>
            <a:ext cx="1931831" cy="94015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2270" y="3548129"/>
            <a:ext cx="648586" cy="1171977"/>
          </a:xfrm>
          <a:custGeom>
            <a:avLst/>
            <a:gdLst>
              <a:gd name="connsiteX0" fmla="*/ 296214 w 648586"/>
              <a:gd name="connsiteY0" fmla="*/ 0 h 1171977"/>
              <a:gd name="connsiteX1" fmla="*/ 218941 w 648586"/>
              <a:gd name="connsiteY1" fmla="*/ 734095 h 1171977"/>
              <a:gd name="connsiteX2" fmla="*/ 631065 w 648586"/>
              <a:gd name="connsiteY2" fmla="*/ 115909 h 1171977"/>
              <a:gd name="connsiteX3" fmla="*/ 515155 w 648586"/>
              <a:gd name="connsiteY3" fmla="*/ 734095 h 1171977"/>
              <a:gd name="connsiteX4" fmla="*/ 0 w 648586"/>
              <a:gd name="connsiteY4" fmla="*/ 1171977 h 1171977"/>
              <a:gd name="connsiteX5" fmla="*/ 0 w 648586"/>
              <a:gd name="connsiteY5" fmla="*/ 1171977 h 1171977"/>
              <a:gd name="connsiteX6" fmla="*/ 51516 w 648586"/>
              <a:gd name="connsiteY6" fmla="*/ 1133340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586" h="1171977">
                <a:moveTo>
                  <a:pt x="296214" y="0"/>
                </a:moveTo>
                <a:cubicBezTo>
                  <a:pt x="229673" y="357388"/>
                  <a:pt x="163133" y="714777"/>
                  <a:pt x="218941" y="734095"/>
                </a:cubicBezTo>
                <a:cubicBezTo>
                  <a:pt x="274749" y="753413"/>
                  <a:pt x="581696" y="115909"/>
                  <a:pt x="631065" y="115909"/>
                </a:cubicBezTo>
                <a:cubicBezTo>
                  <a:pt x="680434" y="115909"/>
                  <a:pt x="620333" y="558084"/>
                  <a:pt x="515155" y="734095"/>
                </a:cubicBezTo>
                <a:cubicBezTo>
                  <a:pt x="409978" y="910106"/>
                  <a:pt x="0" y="1171977"/>
                  <a:pt x="0" y="1171977"/>
                </a:cubicBezTo>
                <a:lnTo>
                  <a:pt x="0" y="1171977"/>
                </a:lnTo>
                <a:lnTo>
                  <a:pt x="51516" y="11333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847008" y="2665927"/>
            <a:ext cx="1223493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47741" y="3799268"/>
            <a:ext cx="425003" cy="991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71268" y="2524259"/>
            <a:ext cx="38636" cy="137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59876" y="4095482"/>
            <a:ext cx="1429555" cy="77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11025" y="1326321"/>
            <a:ext cx="80905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5164428" y="1177950"/>
            <a:ext cx="682580" cy="296743"/>
          </a:xfrm>
          <a:custGeom>
            <a:avLst/>
            <a:gdLst>
              <a:gd name="connsiteX0" fmla="*/ 0 w 682580"/>
              <a:gd name="connsiteY0" fmla="*/ 296743 h 296743"/>
              <a:gd name="connsiteX1" fmla="*/ 425002 w 682580"/>
              <a:gd name="connsiteY1" fmla="*/ 90681 h 296743"/>
              <a:gd name="connsiteX2" fmla="*/ 154546 w 682580"/>
              <a:gd name="connsiteY2" fmla="*/ 142197 h 296743"/>
              <a:gd name="connsiteX3" fmla="*/ 231819 w 682580"/>
              <a:gd name="connsiteY3" fmla="*/ 529 h 296743"/>
              <a:gd name="connsiteX4" fmla="*/ 669701 w 682580"/>
              <a:gd name="connsiteY4" fmla="*/ 90681 h 296743"/>
              <a:gd name="connsiteX5" fmla="*/ 669701 w 682580"/>
              <a:gd name="connsiteY5" fmla="*/ 90681 h 296743"/>
              <a:gd name="connsiteX6" fmla="*/ 682580 w 682580"/>
              <a:gd name="connsiteY6" fmla="*/ 103560 h 29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80" h="296743">
                <a:moveTo>
                  <a:pt x="0" y="296743"/>
                </a:moveTo>
                <a:cubicBezTo>
                  <a:pt x="199622" y="206591"/>
                  <a:pt x="399244" y="116439"/>
                  <a:pt x="425002" y="90681"/>
                </a:cubicBezTo>
                <a:cubicBezTo>
                  <a:pt x="450760" y="64923"/>
                  <a:pt x="186743" y="157222"/>
                  <a:pt x="154546" y="142197"/>
                </a:cubicBezTo>
                <a:cubicBezTo>
                  <a:pt x="122349" y="127172"/>
                  <a:pt x="145960" y="9115"/>
                  <a:pt x="231819" y="529"/>
                </a:cubicBezTo>
                <a:cubicBezTo>
                  <a:pt x="317678" y="-8057"/>
                  <a:pt x="669701" y="90681"/>
                  <a:pt x="669701" y="90681"/>
                </a:cubicBezTo>
                <a:lnTo>
                  <a:pt x="669701" y="90681"/>
                </a:lnTo>
                <a:lnTo>
                  <a:pt x="682580" y="1035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591361" y="1197254"/>
            <a:ext cx="641622" cy="21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876541" y="1107584"/>
            <a:ext cx="141667" cy="367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406612" y="452718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5133" y="452717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173443" y="296214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12080" y="1680692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009599" y="327767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71912" y="3213279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75382" y="1983345"/>
            <a:ext cx="7904224" cy="3322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260242" y="1635617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2434" y="2389031"/>
            <a:ext cx="817808" cy="573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97371" y="2704563"/>
            <a:ext cx="928915" cy="843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02027" y="3799268"/>
            <a:ext cx="562401" cy="598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1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Обиљежи крајње тачке дужи и одреди њихов број на цртежима.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3193111">
            <a:off x="903807" y="3094717"/>
            <a:ext cx="3261543" cy="198713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1768" y="2280156"/>
            <a:ext cx="3709116" cy="2420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5791" y="3206840"/>
            <a:ext cx="1481070" cy="5666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97452" y="4371623"/>
            <a:ext cx="2525594" cy="4790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920363" y="2265641"/>
            <a:ext cx="2502683" cy="20914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97452" y="2280155"/>
            <a:ext cx="22911" cy="25705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499674" y="4700194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70955" y="4150413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73733" y="1681488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79973" y="2031620"/>
            <a:ext cx="875222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79973" y="2611110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70161" y="3224967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91768" y="4700194"/>
            <a:ext cx="37091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900884" y="2280155"/>
            <a:ext cx="0" cy="24200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91768" y="2265641"/>
            <a:ext cx="3709116" cy="14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191768" y="2265642"/>
            <a:ext cx="0" cy="2434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6945247" y="4657797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0654254" y="4700193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930732" y="1710516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654253" y="1696002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405204" y="5228789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164312" y="5226320"/>
            <a:ext cx="82001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926267" y="5197292"/>
            <a:ext cx="827314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768094" y="5182777"/>
            <a:ext cx="798287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305791" y="3773510"/>
            <a:ext cx="148107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8033795" y="3738151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594034" y="3726604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9506950" y="2669842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059161" y="2669165"/>
            <a:ext cx="493259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9782607" y="3253995"/>
            <a:ext cx="1" cy="5016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05790" y="3210453"/>
            <a:ext cx="149133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05791" y="3224967"/>
            <a:ext cx="0" cy="54854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7405203" y="5883042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191041" y="5873285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8969809" y="5873284"/>
            <a:ext cx="94779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9782607" y="5873283"/>
            <a:ext cx="875221" cy="700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4" y="798190"/>
            <a:ext cx="8318674" cy="604393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је дуж најдужа, а која најкраћа?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74254" y="2807594"/>
            <a:ext cx="3940935" cy="38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95466" y="4492584"/>
            <a:ext cx="2240927" cy="386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47020" y="3129566"/>
            <a:ext cx="12879" cy="2266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 noGrp="1"/>
          </p:cNvSpPr>
          <p:nvPr>
            <p:ph idx="1"/>
          </p:nvPr>
        </p:nvSpPr>
        <p:spPr>
          <a:xfrm>
            <a:off x="5394112" y="1893657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53177" y="1955442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27516" y="3603938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87391" y="3642579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53334" y="2215166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380726" y="4494727"/>
            <a:ext cx="442153" cy="723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R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00270" y="3874397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6797" y="3822881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97358" y="2215166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53134" y="2099255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80081" y="2826912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755221" y="4970173"/>
            <a:ext cx="592428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72744" y="2807594"/>
            <a:ext cx="168713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91680" y="4608488"/>
            <a:ext cx="168713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738066" y="3886198"/>
            <a:ext cx="1687132" cy="708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45906" y="297460"/>
            <a:ext cx="8318674" cy="674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 дужи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AB, MN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70207" y="5709495"/>
            <a:ext cx="4438822" cy="604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Најдужа дуж је дуж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924584" y="5722053"/>
            <a:ext cx="4988673" cy="604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најкраћа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 је дуж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1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Нацртана је права </a:t>
            </a:r>
            <a:r>
              <a:rPr lang="sr-Latn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њој су истакнуте три тачке</a:t>
            </a:r>
            <a:r>
              <a:rPr lang="sr-Cyrl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А,В</a:t>
            </a:r>
            <a:r>
              <a:rPr lang="sr-Latn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698467"/>
          </a:xfrm>
        </p:spPr>
        <p:txBody>
          <a:bodyPr/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43955" y="2163651"/>
            <a:ext cx="6168980" cy="11462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0308" y="3774832"/>
            <a:ext cx="678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>
                <a:latin typeface="Times New Roman" pitchFamily="18" charset="0"/>
                <a:cs typeface="Times New Roman" pitchFamily="18" charset="0"/>
              </a:rPr>
              <a:t>Колико дужи одређују ове три тачке?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0713" y="376532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rgbClr val="FF0000"/>
                </a:solidFill>
              </a:rPr>
              <a:t>3</a:t>
            </a:r>
            <a:endParaRPr lang="sr-Cyrl-C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08" y="4536831"/>
            <a:ext cx="93584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>
                <a:latin typeface="Times New Roman" pitchFamily="18" charset="0"/>
                <a:cs typeface="Times New Roman" pitchFamily="18" charset="0"/>
              </a:rPr>
              <a:t>Које су то дужи?</a:t>
            </a:r>
          </a:p>
          <a:p>
            <a:r>
              <a:rPr lang="sr-Cyrl-CS" sz="3200" dirty="0">
                <a:latin typeface="Times New Roman" pitchFamily="18" charset="0"/>
                <a:cs typeface="Times New Roman" pitchFamily="18" charset="0"/>
              </a:rPr>
              <a:t>Запиши их коришћењем њихових граничних тачака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sr-Cyrl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4862" y="5873262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Latn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Cyrl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2919" y="2179183"/>
            <a:ext cx="40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7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7568" y="2058138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6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9743" y="1647967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6000" dirty="0" smtClean="0"/>
              <a:t>.</a:t>
            </a:r>
            <a:endParaRPr lang="sr-Latn-BA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30059" y="2408349"/>
            <a:ext cx="43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sr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1810" y="2147135"/>
            <a:ext cx="48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1106" y="1747165"/>
            <a:ext cx="31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sr-Latn-BA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6850" y="5895036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Latn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Cyrl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Cyrl-C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883" y="5887775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sr-Cyrl-C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3512" y="2612264"/>
            <a:ext cx="43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26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512" y="414081"/>
            <a:ext cx="6985612" cy="731313"/>
          </a:xfrm>
        </p:spPr>
        <p:txBody>
          <a:bodyPr/>
          <a:lstStyle/>
          <a:p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651" y="2027788"/>
            <a:ext cx="9495991" cy="84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3200" dirty="0">
                <a:latin typeface="Times New Roman" pitchFamily="18" charset="0"/>
                <a:cs typeface="Times New Roman" pitchFamily="18" charset="0"/>
              </a:rPr>
              <a:t>Урадити 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3. и 4. задатак у Радном листу </a:t>
            </a:r>
            <a:r>
              <a:rPr lang="sr-Cyrl-CS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15. страни!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6553" y="490187"/>
            <a:ext cx="782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Поновићемо линије које смо до сада учили;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553" y="1405274"/>
            <a:ext cx="879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крив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 линиј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могу бити отворене и затворене</a:t>
            </a:r>
          </a:p>
          <a:p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 (цртају се слободном руком)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3177" y="3962400"/>
            <a:ext cx="770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-праве линије (цртају се помоћу лењира)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65" y="5472251"/>
            <a:ext cx="78152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1036553" y="2958861"/>
            <a:ext cx="2084294" cy="368071"/>
          </a:xfrm>
          <a:custGeom>
            <a:avLst/>
            <a:gdLst>
              <a:gd name="connsiteX0" fmla="*/ 0 w 2084294"/>
              <a:gd name="connsiteY0" fmla="*/ 309643 h 368071"/>
              <a:gd name="connsiteX1" fmla="*/ 403412 w 2084294"/>
              <a:gd name="connsiteY1" fmla="*/ 361 h 368071"/>
              <a:gd name="connsiteX2" fmla="*/ 1116106 w 2084294"/>
              <a:gd name="connsiteY2" fmla="*/ 363432 h 368071"/>
              <a:gd name="connsiteX3" fmla="*/ 2084294 w 2084294"/>
              <a:gd name="connsiteY3" fmla="*/ 215514 h 368071"/>
              <a:gd name="connsiteX4" fmla="*/ 2084294 w 2084294"/>
              <a:gd name="connsiteY4" fmla="*/ 215514 h 368071"/>
              <a:gd name="connsiteX5" fmla="*/ 2084294 w 2084294"/>
              <a:gd name="connsiteY5" fmla="*/ 215514 h 3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4294" h="368071">
                <a:moveTo>
                  <a:pt x="0" y="309643"/>
                </a:moveTo>
                <a:cubicBezTo>
                  <a:pt x="108697" y="150519"/>
                  <a:pt x="217394" y="-8604"/>
                  <a:pt x="403412" y="361"/>
                </a:cubicBezTo>
                <a:cubicBezTo>
                  <a:pt x="589430" y="9326"/>
                  <a:pt x="835959" y="327573"/>
                  <a:pt x="1116106" y="363432"/>
                </a:cubicBezTo>
                <a:cubicBezTo>
                  <a:pt x="1396253" y="399291"/>
                  <a:pt x="2084294" y="215514"/>
                  <a:pt x="2084294" y="215514"/>
                </a:cubicBezTo>
                <a:lnTo>
                  <a:pt x="2084294" y="215514"/>
                </a:lnTo>
                <a:lnTo>
                  <a:pt x="2084294" y="215514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92564" y="2764636"/>
            <a:ext cx="1062318" cy="662240"/>
          </a:xfrm>
          <a:custGeom>
            <a:avLst/>
            <a:gdLst>
              <a:gd name="connsiteX0" fmla="*/ 0 w 1062318"/>
              <a:gd name="connsiteY0" fmla="*/ 473312 h 662240"/>
              <a:gd name="connsiteX1" fmla="*/ 484094 w 1062318"/>
              <a:gd name="connsiteY1" fmla="*/ 2665 h 662240"/>
              <a:gd name="connsiteX2" fmla="*/ 551330 w 1062318"/>
              <a:gd name="connsiteY2" fmla="*/ 661570 h 662240"/>
              <a:gd name="connsiteX3" fmla="*/ 1048871 w 1062318"/>
              <a:gd name="connsiteY3" fmla="*/ 137135 h 662240"/>
              <a:gd name="connsiteX4" fmla="*/ 1048871 w 1062318"/>
              <a:gd name="connsiteY4" fmla="*/ 137135 h 662240"/>
              <a:gd name="connsiteX5" fmla="*/ 1048871 w 1062318"/>
              <a:gd name="connsiteY5" fmla="*/ 137135 h 662240"/>
              <a:gd name="connsiteX6" fmla="*/ 1062318 w 1062318"/>
              <a:gd name="connsiteY6" fmla="*/ 137135 h 662240"/>
              <a:gd name="connsiteX7" fmla="*/ 1062318 w 1062318"/>
              <a:gd name="connsiteY7" fmla="*/ 137135 h 662240"/>
              <a:gd name="connsiteX8" fmla="*/ 1062318 w 1062318"/>
              <a:gd name="connsiteY8" fmla="*/ 137135 h 66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18" h="662240">
                <a:moveTo>
                  <a:pt x="0" y="473312"/>
                </a:moveTo>
                <a:cubicBezTo>
                  <a:pt x="196103" y="222300"/>
                  <a:pt x="392206" y="-28711"/>
                  <a:pt x="484094" y="2665"/>
                </a:cubicBezTo>
                <a:cubicBezTo>
                  <a:pt x="575982" y="34041"/>
                  <a:pt x="457201" y="639158"/>
                  <a:pt x="551330" y="661570"/>
                </a:cubicBezTo>
                <a:cubicBezTo>
                  <a:pt x="645459" y="683982"/>
                  <a:pt x="1048871" y="137135"/>
                  <a:pt x="1048871" y="137135"/>
                </a:cubicBezTo>
                <a:lnTo>
                  <a:pt x="1048871" y="137135"/>
                </a:lnTo>
                <a:lnTo>
                  <a:pt x="1048871" y="137135"/>
                </a:lnTo>
                <a:lnTo>
                  <a:pt x="1062318" y="137135"/>
                </a:lnTo>
                <a:lnTo>
                  <a:pt x="1062318" y="137135"/>
                </a:lnTo>
                <a:lnTo>
                  <a:pt x="1062318" y="13713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415350" y="2375840"/>
            <a:ext cx="1442446" cy="1345919"/>
          </a:xfrm>
          <a:custGeom>
            <a:avLst/>
            <a:gdLst>
              <a:gd name="connsiteX0" fmla="*/ 232101 w 1442446"/>
              <a:gd name="connsiteY0" fmla="*/ 739641 h 1345919"/>
              <a:gd name="connsiteX1" fmla="*/ 57289 w 1442446"/>
              <a:gd name="connsiteY1" fmla="*/ 1344758 h 1345919"/>
              <a:gd name="connsiteX2" fmla="*/ 1267524 w 1442446"/>
              <a:gd name="connsiteY2" fmla="*/ 874111 h 1345919"/>
              <a:gd name="connsiteX3" fmla="*/ 1401995 w 1442446"/>
              <a:gd name="connsiteY3" fmla="*/ 228652 h 1345919"/>
              <a:gd name="connsiteX4" fmla="*/ 944795 w 1442446"/>
              <a:gd name="connsiteY4" fmla="*/ 672405 h 1345919"/>
              <a:gd name="connsiteX5" fmla="*/ 554830 w 1442446"/>
              <a:gd name="connsiteY5" fmla="*/ 52 h 1345919"/>
              <a:gd name="connsiteX6" fmla="*/ 232101 w 1442446"/>
              <a:gd name="connsiteY6" fmla="*/ 739641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446" h="1345919">
                <a:moveTo>
                  <a:pt x="232101" y="739641"/>
                </a:moveTo>
                <a:cubicBezTo>
                  <a:pt x="149178" y="963759"/>
                  <a:pt x="-115282" y="1322346"/>
                  <a:pt x="57289" y="1344758"/>
                </a:cubicBezTo>
                <a:cubicBezTo>
                  <a:pt x="229860" y="1367170"/>
                  <a:pt x="1043406" y="1060129"/>
                  <a:pt x="1267524" y="874111"/>
                </a:cubicBezTo>
                <a:cubicBezTo>
                  <a:pt x="1491642" y="688093"/>
                  <a:pt x="1455783" y="262270"/>
                  <a:pt x="1401995" y="228652"/>
                </a:cubicBezTo>
                <a:cubicBezTo>
                  <a:pt x="1348207" y="195034"/>
                  <a:pt x="1085989" y="710505"/>
                  <a:pt x="944795" y="672405"/>
                </a:cubicBezTo>
                <a:cubicBezTo>
                  <a:pt x="803601" y="634305"/>
                  <a:pt x="673612" y="-6672"/>
                  <a:pt x="554830" y="52"/>
                </a:cubicBezTo>
                <a:cubicBezTo>
                  <a:pt x="436048" y="6776"/>
                  <a:pt x="315024" y="515523"/>
                  <a:pt x="232101" y="739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8964158">
            <a:off x="8418069" y="2326380"/>
            <a:ext cx="2154936" cy="1383272"/>
          </a:xfrm>
          <a:custGeom>
            <a:avLst/>
            <a:gdLst>
              <a:gd name="connsiteX0" fmla="*/ 727484 w 2154936"/>
              <a:gd name="connsiteY0" fmla="*/ 1065635 h 1383272"/>
              <a:gd name="connsiteX1" fmla="*/ 243389 w 2154936"/>
              <a:gd name="connsiteY1" fmla="*/ 1374917 h 1383272"/>
              <a:gd name="connsiteX2" fmla="*/ 14789 w 2154936"/>
              <a:gd name="connsiteY2" fmla="*/ 689117 h 1383272"/>
              <a:gd name="connsiteX3" fmla="*/ 646801 w 2154936"/>
              <a:gd name="connsiteY3" fmla="*/ 379835 h 1383272"/>
              <a:gd name="connsiteX4" fmla="*/ 1292260 w 2154936"/>
              <a:gd name="connsiteY4" fmla="*/ 3317 h 1383272"/>
              <a:gd name="connsiteX5" fmla="*/ 1077107 w 2154936"/>
              <a:gd name="connsiteY5" fmla="*/ 608435 h 1383272"/>
              <a:gd name="connsiteX6" fmla="*/ 2152872 w 2154936"/>
              <a:gd name="connsiteY6" fmla="*/ 635329 h 1383272"/>
              <a:gd name="connsiteX7" fmla="*/ 1332601 w 2154936"/>
              <a:gd name="connsiteY7" fmla="*/ 998400 h 1383272"/>
              <a:gd name="connsiteX8" fmla="*/ 727484 w 2154936"/>
              <a:gd name="connsiteY8" fmla="*/ 1065635 h 138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936" h="1383272">
                <a:moveTo>
                  <a:pt x="727484" y="1065635"/>
                </a:moveTo>
                <a:cubicBezTo>
                  <a:pt x="545949" y="1128388"/>
                  <a:pt x="362171" y="1437670"/>
                  <a:pt x="243389" y="1374917"/>
                </a:cubicBezTo>
                <a:cubicBezTo>
                  <a:pt x="124606" y="1312164"/>
                  <a:pt x="-52446" y="854964"/>
                  <a:pt x="14789" y="689117"/>
                </a:cubicBezTo>
                <a:cubicBezTo>
                  <a:pt x="82024" y="523270"/>
                  <a:pt x="433889" y="494135"/>
                  <a:pt x="646801" y="379835"/>
                </a:cubicBezTo>
                <a:cubicBezTo>
                  <a:pt x="859713" y="265535"/>
                  <a:pt x="1220542" y="-34783"/>
                  <a:pt x="1292260" y="3317"/>
                </a:cubicBezTo>
                <a:cubicBezTo>
                  <a:pt x="1363978" y="41417"/>
                  <a:pt x="933672" y="503100"/>
                  <a:pt x="1077107" y="608435"/>
                </a:cubicBezTo>
                <a:cubicBezTo>
                  <a:pt x="1220542" y="713770"/>
                  <a:pt x="2110290" y="570335"/>
                  <a:pt x="2152872" y="635329"/>
                </a:cubicBezTo>
                <a:cubicBezTo>
                  <a:pt x="2195454" y="700323"/>
                  <a:pt x="1567925" y="933406"/>
                  <a:pt x="1332601" y="998400"/>
                </a:cubicBezTo>
                <a:cubicBezTo>
                  <a:pt x="1097277" y="1063394"/>
                  <a:pt x="909019" y="1002882"/>
                  <a:pt x="727484" y="10656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306671" y="5419165"/>
            <a:ext cx="39265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0918" y="4867835"/>
            <a:ext cx="1421358" cy="14657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5" y="1495739"/>
            <a:ext cx="9404723" cy="1601415"/>
          </a:xfrm>
        </p:spPr>
        <p:txBody>
          <a:bodyPr/>
          <a:lstStyle/>
          <a:p>
            <a:pPr algn="just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слободном руком (без лењира) црта линија она је увијек помало крива, а уз помоћ лењира она је права.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1344" y="3636064"/>
            <a:ext cx="9391844" cy="1601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се на тој уз помоћ лењира нацртаној линији не означе крајеви, то значи да се она може продужавати бесконачно с обје стране..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5129" y="3661750"/>
            <a:ext cx="9404723" cy="1601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5751" y="4790941"/>
            <a:ext cx="644904" cy="708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04575" y="5145110"/>
            <a:ext cx="644904" cy="708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03064" y="4082603"/>
            <a:ext cx="644904" cy="708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3792" y="376260"/>
            <a:ext cx="9857651" cy="582843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Посматрајмо ову  линију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559305" y="759854"/>
            <a:ext cx="4942232" cy="7462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3782" y="1785827"/>
            <a:ext cx="73057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ли ова линија означен свој почетак?</a:t>
            </a:r>
            <a:b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782" y="2265619"/>
            <a:ext cx="12702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/>
              <a:t> </a:t>
            </a:r>
            <a:r>
              <a:rPr lang="sr-Cyrl-C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Нема.</a:t>
            </a:r>
            <a:r>
              <a:rPr lang="sr-Cyrl-CS" dirty="0">
                <a:solidFill>
                  <a:srgbClr val="FF0000"/>
                </a:solidFill>
              </a:rPr>
              <a:t/>
            </a:r>
            <a:br>
              <a:rPr lang="sr-Cyrl-CS" dirty="0">
                <a:solidFill>
                  <a:srgbClr val="FF0000"/>
                </a:solidFill>
              </a:rPr>
            </a:b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3" y="2816733"/>
            <a:ext cx="5905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/>
              <a:t>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ли ова линија означен крај?</a:t>
            </a:r>
            <a:b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43" y="3258882"/>
            <a:ext cx="12702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/>
              <a:t> </a:t>
            </a:r>
            <a:r>
              <a:rPr lang="sr-Cyrl-C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Нема.</a:t>
            </a:r>
            <a:r>
              <a:rPr lang="sr-Cyrl-CS" dirty="0">
                <a:solidFill>
                  <a:srgbClr val="FF0000"/>
                </a:solidFill>
              </a:rPr>
              <a:t/>
            </a:r>
            <a:br>
              <a:rPr lang="sr-Cyrl-CS" dirty="0">
                <a:solidFill>
                  <a:srgbClr val="FF0000"/>
                </a:solidFill>
              </a:rPr>
            </a:br>
            <a:r>
              <a:rPr lang="sr-Cyrl-CS" dirty="0"/>
              <a:t>              </a:t>
            </a:r>
            <a:endParaRPr lang="sr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824243" y="3953971"/>
            <a:ext cx="8479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закључити, линија која нема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  </a:t>
            </a:r>
            <a:endParaRPr lang="sr-Latn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почетак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крај зове се права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линија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линију краће ћемо звати ПРАВА.</a:t>
            </a:r>
            <a:b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C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50" y="1785827"/>
            <a:ext cx="1408113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098" y="335491"/>
            <a:ext cx="9619333" cy="1170981"/>
          </a:xfrm>
        </p:spPr>
        <p:txBody>
          <a:bodyPr/>
          <a:lstStyle/>
          <a:p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Праве се обиљежавају малим писаним  словима  латинице.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1363" y="1899452"/>
            <a:ext cx="5060174" cy="653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8642" y="1356006"/>
            <a:ext cx="31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sr-Latn-BA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2613" y="2311656"/>
            <a:ext cx="147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sr-Latn-BA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sr-Latn-BA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45960" y="3921282"/>
            <a:ext cx="4115392" cy="101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1062" y="4065573"/>
            <a:ext cx="46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0320" y="3984934"/>
            <a:ext cx="173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рава  </a:t>
            </a:r>
            <a:r>
              <a:rPr lang="sr-Cyrl-R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sr-Latn-BA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7766881" y="2432108"/>
            <a:ext cx="2891612" cy="1801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66881" y="3846630"/>
            <a:ext cx="157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рава  </a:t>
            </a:r>
            <a:r>
              <a:rPr lang="sr-Latn-R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sr-Latn-BA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0476" y="2040891"/>
            <a:ext cx="46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sr-Latn-BA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2098" y="3585020"/>
            <a:ext cx="10739795" cy="1046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046519"/>
          </a:xfrm>
        </p:spPr>
        <p:txBody>
          <a:bodyPr/>
          <a:lstStyle/>
          <a:p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 двије тачке могуће је нацртати само једну праву, док је кроз једну тачку могуће нацртати неограничен број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правих.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3312" y="1622549"/>
            <a:ext cx="4936880" cy="734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4559" y="2385557"/>
            <a:ext cx="45717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48082" y="2408254"/>
            <a:ext cx="45717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46360" y="3363121"/>
            <a:ext cx="3850783" cy="128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101896" y="2562562"/>
            <a:ext cx="455032" cy="1046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101896" y="2357040"/>
            <a:ext cx="455032" cy="2395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82625" y="2562562"/>
            <a:ext cx="1700012" cy="19708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791718" y="2962141"/>
            <a:ext cx="1236372" cy="10174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66715" y="3363121"/>
            <a:ext cx="2684119" cy="445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01896" y="2562562"/>
            <a:ext cx="455032" cy="2189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41078" cy="2020026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на један крај праве линије ставимо тачку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добијемо полуправу.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ПОЛУПРАВА је права линија ограничена само са једне стране.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96992" y="2704563"/>
            <a:ext cx="4340180" cy="1056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113" y="3013655"/>
            <a:ext cx="377758" cy="1017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6000" dirty="0" smtClean="0"/>
              <a:t>.</a:t>
            </a:r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84877"/>
            <a:ext cx="10455478" cy="2020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Почетну тачку означавамо са великим штампаним словом, а праву линију  малим писаним словом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48293" y="2695975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8215" y="3204691"/>
            <a:ext cx="377758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4728" y="3435437"/>
            <a:ext cx="3988169" cy="10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полуправа</a:t>
            </a:r>
            <a:r>
              <a:rPr lang="sr-Cyrl-RS" sz="3200" i="1" dirty="0" smtClean="0">
                <a:solidFill>
                  <a:schemeClr val="bg1"/>
                </a:solidFill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365161" y="1146220"/>
            <a:ext cx="5383369" cy="1622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6237" y="3528811"/>
            <a:ext cx="5061397" cy="746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 flipH="1">
            <a:off x="1468192" y="1957589"/>
            <a:ext cx="412124" cy="48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flipH="1">
            <a:off x="8098665" y="4389550"/>
            <a:ext cx="412124" cy="48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flipH="1">
            <a:off x="6645498" y="386367"/>
            <a:ext cx="476519" cy="97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flipH="1">
            <a:off x="6883757" y="775842"/>
            <a:ext cx="682581" cy="179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flipH="1">
            <a:off x="3567448" y="2791446"/>
            <a:ext cx="476519" cy="97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flipH="1">
            <a:off x="3226157" y="3138043"/>
            <a:ext cx="682581" cy="179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flipH="1">
            <a:off x="3966692" y="1836536"/>
            <a:ext cx="2884868" cy="620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полуправа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 flipH="1">
            <a:off x="3940935" y="4271715"/>
            <a:ext cx="2884868" cy="620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полуправа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58" y="667555"/>
            <a:ext cx="9404723" cy="989717"/>
          </a:xfrm>
        </p:spPr>
        <p:txBody>
          <a:bodyPr/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једне тачке се може повући неограничен број полуправих.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7474" y="3138342"/>
            <a:ext cx="772713" cy="732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36394" y="1996225"/>
            <a:ext cx="12879" cy="2060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9273" y="1493949"/>
            <a:ext cx="1184857" cy="2562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49273" y="1493949"/>
            <a:ext cx="2511381" cy="2562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4873" y="2305318"/>
            <a:ext cx="901521" cy="17515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36394" y="2562896"/>
            <a:ext cx="4005330" cy="14939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49273" y="1777285"/>
            <a:ext cx="3271234" cy="2279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391725" y="4128657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64436" y="2320153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230730" y="1878073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241701" y="1297940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75448" y="1483027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360247" y="1466045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521243" y="2287657"/>
            <a:ext cx="412105" cy="9897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989453" y="2494400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Cyrl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89471" y="2889255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976574" y="3284110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963695" y="3684401"/>
            <a:ext cx="2839830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989470" y="4056845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89470" y="4457136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олуправа А</a:t>
            </a:r>
            <a:r>
              <a:rPr lang="sr-Latn-R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002348" y="4748962"/>
            <a:ext cx="2614411" cy="583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833</TotalTime>
  <Words>531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Ion</vt:lpstr>
      <vt:lpstr>МАТЕМАТИКА 3</vt:lpstr>
      <vt:lpstr>PowerPoint Presentation</vt:lpstr>
      <vt:lpstr>Када се слободном руком (без лењира) црта линија она је увијек помало крива, а уз помоћ лењира она је права.</vt:lpstr>
      <vt:lpstr>              Посматрајмо ову  линију                             </vt:lpstr>
      <vt:lpstr>Праве се обиљежавају малим писаним  словима  латинице.</vt:lpstr>
      <vt:lpstr>Kроз двије тачке могуће је нацртати само једну праву, док је кроз једну тачку могуће нацртати неограничен број правих.  </vt:lpstr>
      <vt:lpstr>Ако на један крај праве линије ставимо тачку добијемо полуправу. ПОЛУПРАВА је права линија ограничена само са једне стране.</vt:lpstr>
      <vt:lpstr>PowerPoint Presentation</vt:lpstr>
      <vt:lpstr>Из једне тачке се може повући неограничен број полуправих.</vt:lpstr>
      <vt:lpstr>Шта ћемо добити када  на крају  полуправе ставимо тачку?   </vt:lpstr>
      <vt:lpstr>дуж AB    </vt:lpstr>
      <vt:lpstr>Шта је на сликама?</vt:lpstr>
      <vt:lpstr>Којим бројевима су означене:     праве:_______________ полуправе:___________ дужи: _______________</vt:lpstr>
      <vt:lpstr>У датом скупу линија  уочи дужи. Уочене дужи прецртај. </vt:lpstr>
      <vt:lpstr>Обиљежи крајње тачке дужи и одреди њихов број на цртежима.</vt:lpstr>
      <vt:lpstr>Која је дуж најдужа, а која најкраћа?</vt:lpstr>
      <vt:lpstr>Нацртана је права p. На њој су истакнуте три тачке: А,В,C</vt:lpstr>
      <vt:lpstr>ЗАДАТАК ЗА САМОСТАЛАН РАД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3</dc:title>
  <dc:creator>pc</dc:creator>
  <cp:lastModifiedBy>pc</cp:lastModifiedBy>
  <cp:revision>37</cp:revision>
  <dcterms:created xsi:type="dcterms:W3CDTF">2020-11-11T20:49:50Z</dcterms:created>
  <dcterms:modified xsi:type="dcterms:W3CDTF">2020-11-18T19:36:15Z</dcterms:modified>
</cp:coreProperties>
</file>