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" initials="E" lastIdx="1" clrIdx="0">
    <p:extLst>
      <p:ext uri="{19B8F6BF-5375-455C-9EA6-DF929625EA0E}">
        <p15:presenceInfo xmlns:p15="http://schemas.microsoft.com/office/powerpoint/2012/main" userId="4e2a44ae12b34b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8T23:06:18.342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10-Nov-20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10-Nov-20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10-Nov-20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sr-Cyrl-BA" dirty="0">
                <a:latin typeface="Palatino Linotype" panose="02040502050505030304" pitchFamily="18" charset="0"/>
              </a:rPr>
              <a:t>Сакрални предмети и богослужбене књиге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>
                <a:latin typeface="Palatino Linotype" panose="02040502050505030304" pitchFamily="18" charset="0"/>
              </a:rPr>
              <a:t>Час систематизације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" y="76200"/>
            <a:ext cx="11763375" cy="1096962"/>
          </a:xfrm>
        </p:spPr>
        <p:txBody>
          <a:bodyPr>
            <a:normAutofit/>
          </a:bodyPr>
          <a:lstStyle/>
          <a:p>
            <a:r>
              <a:rPr lang="sr-Cyrl-BA" dirty="0" smtClean="0">
                <a:latin typeface="Palatino Linotype" panose="02040502050505030304" pitchFamily="18" charset="0"/>
              </a:rPr>
              <a:t>У књизи </a:t>
            </a:r>
            <a:r>
              <a:rPr lang="sr-Cyrl-BA" b="1" i="1" dirty="0" smtClean="0">
                <a:latin typeface="Palatino Linotype" panose="02040502050505030304" pitchFamily="18" charset="0"/>
              </a:rPr>
              <a:t>Апостола </a:t>
            </a:r>
            <a:r>
              <a:rPr lang="sr-Cyrl-BA" dirty="0" smtClean="0">
                <a:latin typeface="Palatino Linotype" panose="02040502050505030304" pitchFamily="18" charset="0"/>
              </a:rPr>
              <a:t>налазе се одјељци из Дјела светих апостола и посланица светих апостола Павла, Петра, Јакова и Јована.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4" y="1323975"/>
            <a:ext cx="12212734" cy="5534025"/>
          </a:xfrm>
        </p:spPr>
      </p:pic>
    </p:spTree>
    <p:extLst>
      <p:ext uri="{BB962C8B-B14F-4D97-AF65-F5344CB8AC3E}">
        <p14:creationId xmlns:p14="http://schemas.microsoft.com/office/powerpoint/2010/main" val="70324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297" y="156754"/>
            <a:ext cx="11800114" cy="655755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Старозавјетни одломци налазе се у књизи </a:t>
            </a: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Паримејник.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Псалми се налазе у књизи </a:t>
            </a: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Псалтир. </a:t>
            </a:r>
            <a:endParaRPr lang="sr-Cyrl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 </a:t>
            </a: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Октоиху 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се налазе пјесме у част Христовог васкрсења.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 Великом посту се умјесто Октоиха користи </a:t>
            </a: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Посни триод.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Од Васкрса до Педесетнице користи се </a:t>
            </a: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Цвјетни триод.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Минеј 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је књига у којој су записане службе за све свете који се празнују у току године. То су најобимније богослужбене књиге.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Србљак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је богослужбена књига у којој се налазе службе Србима светитељима.</a:t>
            </a:r>
          </a:p>
        </p:txBody>
      </p:sp>
    </p:spTree>
    <p:extLst>
      <p:ext uri="{BB962C8B-B14F-4D97-AF65-F5344CB8AC3E}">
        <p14:creationId xmlns:p14="http://schemas.microsoft.com/office/powerpoint/2010/main" val="222260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72" y="0"/>
            <a:ext cx="7280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0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У </a:t>
            </a:r>
            <a:r>
              <a:rPr lang="sr-Cyrl-BA" sz="32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Часослову </a:t>
            </a: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су сабране молитве и псалми који се свакодневно читају на богослужењима.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У нашем народу, </a:t>
            </a:r>
            <a:r>
              <a:rPr lang="sr-Cyrl-BA" sz="32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Часослови </a:t>
            </a: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су били први буквари из којих су дјеца некада учила читање.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Књига из које свештеници читају молитве назива се </a:t>
            </a:r>
            <a:r>
              <a:rPr lang="sr-Cyrl-BA" sz="32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Служебник.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У </a:t>
            </a:r>
            <a:r>
              <a:rPr lang="sr-Cyrl-BA" sz="3200" b="1" i="1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Требнику </a:t>
            </a:r>
            <a:r>
              <a:rPr lang="sr-Cyrl-BA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се налазе молитве за разне потребе вјерника.</a:t>
            </a:r>
            <a:endParaRPr lang="en-US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42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latin typeface="Palatino Linotype" panose="02040502050505030304" pitchFamily="18" charset="0"/>
              </a:rPr>
              <a:t>Свете иконе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199"/>
            <a:ext cx="6677025" cy="50768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Ријеч </a:t>
            </a:r>
            <a:r>
              <a:rPr lang="sr-Cyrl-BA" sz="2800" b="1" i="1" dirty="0" smtClean="0">
                <a:latin typeface="Palatino Linotype" panose="02040502050505030304" pitchFamily="18" charset="0"/>
              </a:rPr>
              <a:t>икона </a:t>
            </a:r>
            <a:r>
              <a:rPr lang="sr-Cyrl-BA" sz="2800" dirty="0" smtClean="0">
                <a:latin typeface="Palatino Linotype" panose="02040502050505030304" pitchFamily="18" charset="0"/>
              </a:rPr>
              <a:t>значи лик, слика или образ.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Иконе показују да је Бог присутан у свијету.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Оне свједоче нашу вјеру да је Христос Бог који је постао човјек и због тога његов лик може да се представи на икони.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Ми не обожавамо иконе, него кроз њих поштујемо Христа, Богородицу и свете Божије угоднике.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25" y="1362073"/>
            <a:ext cx="4410075" cy="549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633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0" y="2296000"/>
            <a:ext cx="4086771" cy="327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latin typeface="Palatino Linotype" panose="02040502050505030304" pitchFamily="18" charset="0"/>
              </a:rPr>
              <a:t>Ранохришћански симболи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83" y="2296000"/>
            <a:ext cx="4830858" cy="3272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741" y="2296000"/>
            <a:ext cx="3355657" cy="32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09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 smtClean="0">
                <a:latin typeface="Palatino Linotype" panose="02040502050505030304" pitchFamily="18" charset="0"/>
              </a:rPr>
              <a:t>Свете сасуде 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469" y="1643743"/>
            <a:ext cx="5817325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800" dirty="0">
                <a:latin typeface="Palatino Linotype" panose="02040502050505030304" pitchFamily="18" charset="0"/>
              </a:rPr>
              <a:t>Сасуде су предмети </a:t>
            </a:r>
            <a:r>
              <a:rPr lang="sr-Cyrl-RS" sz="2800" dirty="0" smtClean="0">
                <a:latin typeface="Palatino Linotype" panose="02040502050505030304" pitchFamily="18" charset="0"/>
              </a:rPr>
              <a:t>који се користе на богослужењу.</a:t>
            </a:r>
            <a:endParaRPr lang="sr-Latn-BA" sz="28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Свети престо је најважнији дио цркве.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То је сто у облику коцке, направљен од камена или дрвета.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На њему се приноси хљеб и вино који на литургији постају Христово тијело и крв. </a:t>
            </a:r>
            <a:endParaRPr lang="sr-Cyrl-RS" sz="28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4" y="1429294"/>
            <a:ext cx="5819414" cy="500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811" y="200025"/>
            <a:ext cx="6104164" cy="655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На часном престолу налази се антиминс.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Антиминс је четвороугаоно платно на коме је представљено Христово полагање у гроб.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Антиминс садржи мошти светитеља и потпис епископа који га је осветио.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Он представља дозволу свештеницима и народу да могу да служе литургију у том храму. </a:t>
            </a:r>
            <a:endParaRPr lang="en-US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200025"/>
            <a:ext cx="5534025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1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Дарохранилица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3484517" cy="4572000"/>
          </a:xfrm>
        </p:spPr>
        <p:txBody>
          <a:bodyPr>
            <a:normAutofit/>
          </a:bodyPr>
          <a:lstStyle/>
          <a:p>
            <a:endParaRPr lang="sr-Cyrl-BA" sz="2800" dirty="0" smtClean="0">
              <a:latin typeface="Palatino Linotype" panose="02040502050505030304" pitchFamily="18" charset="0"/>
            </a:endParaRPr>
          </a:p>
          <a:p>
            <a:endParaRPr lang="sr-Cyrl-BA" sz="2800" dirty="0">
              <a:latin typeface="Palatino Linotype" panose="02040502050505030304" pitchFamily="18" charset="0"/>
            </a:endParaRPr>
          </a:p>
          <a:p>
            <a:endParaRPr lang="sr-Cyrl-BA" sz="2800" dirty="0" smtClean="0">
              <a:latin typeface="Palatino Linotype" panose="02040502050505030304" pitchFamily="18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sr-Cyrl-BA" sz="3200" dirty="0" smtClean="0">
                <a:latin typeface="Palatino Linotype" panose="02040502050505030304" pitchFamily="18" charset="0"/>
              </a:rPr>
              <a:t>У дарохранилици чува се причешће за болеснике. </a:t>
            </a:r>
            <a:endParaRPr lang="en-US" sz="3200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68" y="1371600"/>
            <a:ext cx="3928332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sz="3600" dirty="0" smtClean="0">
                <a:latin typeface="Palatino Linotype" panose="02040502050505030304" pitchFamily="18" charset="0"/>
              </a:rPr>
              <a:t>Свете сасуде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0" y="1381126"/>
            <a:ext cx="7756530" cy="5476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8858" y="1466850"/>
            <a:ext cx="4095750" cy="5305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Путир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Дискос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Звјездица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Копље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Кашичица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94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7351" cy="685800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>
            <a:off x="7883611" y="3188042"/>
            <a:ext cx="2125362" cy="161873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  <a:effectLst>
            <a:glow rad="228600">
              <a:schemeClr val="bg1"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922475" y="4695567"/>
            <a:ext cx="1532237" cy="65490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Путир</a:t>
            </a:r>
            <a:endParaRPr lang="en-US" sz="2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33135" y="3929449"/>
            <a:ext cx="1519881" cy="124803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  <a:effectLst>
            <a:glow rad="228600">
              <a:schemeClr val="bg1"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75486" y="5301048"/>
            <a:ext cx="1717589" cy="5313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Дискос</a:t>
            </a:r>
            <a:endParaRPr lang="en-US" sz="2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52270" y="6116595"/>
            <a:ext cx="1037968" cy="3707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  <a:effectLst>
            <a:glow rad="228600">
              <a:schemeClr val="bg1"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390238" y="5832389"/>
            <a:ext cx="1532237" cy="65490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Копље</a:t>
            </a:r>
            <a:endParaRPr lang="en-US" sz="2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25994" y="1301577"/>
            <a:ext cx="249195" cy="372144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  <a:effectLst>
            <a:glow rad="228600">
              <a:schemeClr val="bg1"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56438" y="4985950"/>
            <a:ext cx="2448697" cy="65490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b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Покривачи</a:t>
            </a:r>
            <a:endParaRPr lang="en-US" sz="28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5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latin typeface="Palatino Linotype" panose="02040502050505030304" pitchFamily="18" charset="0"/>
              </a:rPr>
              <a:t>Богослужбене одежде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703"/>
            <a:ext cx="3839020" cy="553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20" y="1323703"/>
            <a:ext cx="4157353" cy="5541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25" y="1323702"/>
            <a:ext cx="4199275" cy="55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91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1" y="0"/>
            <a:ext cx="9646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40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600" dirty="0" smtClean="0">
                <a:latin typeface="Palatino Linotype" panose="02040502050505030304" pitchFamily="18" charset="0"/>
              </a:rPr>
              <a:t>Богослужбене књиге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657350"/>
            <a:ext cx="6019800" cy="50863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Књиге које се користе на богослужењу називају се богослужбене књиге.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Најважнија богослужбена књига је </a:t>
            </a:r>
            <a:r>
              <a:rPr lang="sr-Cyrl-BA" sz="2800" b="1" i="1" dirty="0" smtClean="0">
                <a:latin typeface="Palatino Linotype" panose="02040502050505030304" pitchFamily="18" charset="0"/>
              </a:rPr>
              <a:t>Јеванђеље</a:t>
            </a:r>
            <a:r>
              <a:rPr lang="sr-Cyrl-BA" sz="2800" dirty="0" smtClean="0">
                <a:latin typeface="Palatino Linotype" panose="0204050205050503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b="1" i="1" dirty="0" smtClean="0">
                <a:latin typeface="Palatino Linotype" panose="02040502050505030304" pitchFamily="18" charset="0"/>
              </a:rPr>
              <a:t>Јеванђеље </a:t>
            </a:r>
            <a:r>
              <a:rPr lang="sr-Cyrl-BA" sz="2800" dirty="0" smtClean="0">
                <a:latin typeface="Palatino Linotype" panose="02040502050505030304" pitchFamily="18" charset="0"/>
              </a:rPr>
              <a:t>значи „радосна вијест“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Писци јеванђеља били су Христови апостоли, Матеј, Марко, Лука и Јован.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У јеванђељима је описан Христов живот, дјела, смрт и васкрсење. 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333499"/>
            <a:ext cx="5372100" cy="5524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357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terms/"/>
    <ds:schemaRef ds:uri="4873beb7-5857-4685-be1f-d57550cc96cc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283</TotalTime>
  <Words>424</Words>
  <Application>Microsoft Office PowerPoint</Application>
  <PresentationFormat>Widescreen</PresentationFormat>
  <Paragraphs>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Euphemia</vt:lpstr>
      <vt:lpstr>Palatino Linotype</vt:lpstr>
      <vt:lpstr>Plantagenet Cherokee</vt:lpstr>
      <vt:lpstr>Wingdings</vt:lpstr>
      <vt:lpstr>Academic Literature 16x9</vt:lpstr>
      <vt:lpstr>Сакрални предмети и богослужбене књиге</vt:lpstr>
      <vt:lpstr>Свете сасуде </vt:lpstr>
      <vt:lpstr>PowerPoint Presentation</vt:lpstr>
      <vt:lpstr>Дарохранилица</vt:lpstr>
      <vt:lpstr>Свете сасуде</vt:lpstr>
      <vt:lpstr>PowerPoint Presentation</vt:lpstr>
      <vt:lpstr>Богослужбене одежде</vt:lpstr>
      <vt:lpstr>PowerPoint Presentation</vt:lpstr>
      <vt:lpstr>Богослужбене књиге</vt:lpstr>
      <vt:lpstr>У књизи Апостола налазе се одјељци из Дјела светих апостола и посланица светих апостола Павла, Петра, Јакова и Јована.</vt:lpstr>
      <vt:lpstr>PowerPoint Presentation</vt:lpstr>
      <vt:lpstr>PowerPoint Presentation</vt:lpstr>
      <vt:lpstr>PowerPoint Presentation</vt:lpstr>
      <vt:lpstr>Свете иконе</vt:lpstr>
      <vt:lpstr>Ранохришћански симболи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Сакрални предмети и богослужбене књиге</dc:title>
  <dc:creator>EC</dc:creator>
  <cp:lastModifiedBy>EC</cp:lastModifiedBy>
  <cp:revision>26</cp:revision>
  <dcterms:created xsi:type="dcterms:W3CDTF">2020-11-08T20:57:34Z</dcterms:created>
  <dcterms:modified xsi:type="dcterms:W3CDTF">2020-11-10T22:17:37Z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