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674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5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06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3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110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44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83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07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7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829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987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0BC124C-9345-40D8-BEFD-BED3FB370E13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065B323-CFF6-4448-9978-794574004D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1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A8A0-72A3-45B4-A767-D7387CF45B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R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possessivi</a:t>
            </a:r>
            <a:endParaRPr lang="it-IT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DF546-239D-4CEC-BFBB-A6D17BA10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Prisvojne </a:t>
            </a:r>
            <a:r>
              <a:rPr lang="sr-Latn-R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zamjenice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2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A029-8607-46F9-B0D5-D7E8A522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07430"/>
            <a:ext cx="10571998" cy="2044222"/>
          </a:xfrm>
        </p:spPr>
        <p:txBody>
          <a:bodyPr>
            <a:normAutofit/>
          </a:bodyPr>
          <a:lstStyle/>
          <a:p>
            <a: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Prisvojne </a:t>
            </a:r>
            <a:r>
              <a:rPr lang="sr-Latn-R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pridjevske</a:t>
            </a:r>
            <a: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zamjenice</a:t>
            </a:r>
            <a: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italijanskom jeziku razlikuju oblike za jedninu i množinu muškog i ženskog roda.</a:t>
            </a:r>
            <a:b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Slažu se sa imenicom uz koju stoje u rodu i broju.</a:t>
            </a:r>
            <a:b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Latn-RS" sz="2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Oblici prisvojnih </a:t>
            </a:r>
            <a:r>
              <a:rPr lang="sr-Latn-RS" sz="2800" b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zamjenica</a:t>
            </a:r>
            <a:r>
              <a:rPr lang="sr-Latn-R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jedninu su:</a:t>
            </a:r>
            <a:endParaRPr lang="it-IT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ECA454-3D93-459A-9044-C131B7F7B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362206"/>
              </p:ext>
            </p:extLst>
          </p:nvPr>
        </p:nvGraphicFramePr>
        <p:xfrm>
          <a:off x="1437722" y="2451652"/>
          <a:ext cx="9604374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2005904871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127676521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90625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err="1"/>
                        <a:t>maschile</a:t>
                      </a:r>
                      <a:r>
                        <a:rPr lang="sr-Latn-RS" dirty="0"/>
                        <a:t> - </a:t>
                      </a:r>
                      <a:r>
                        <a:rPr lang="sr-Latn-RS" i="1" dirty="0" err="1"/>
                        <a:t>singolare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err="1"/>
                        <a:t>femminile</a:t>
                      </a:r>
                      <a:r>
                        <a:rPr lang="sr-Latn-RS" dirty="0"/>
                        <a:t> - </a:t>
                      </a:r>
                      <a:r>
                        <a:rPr lang="sr-Latn-RS" i="1" dirty="0" err="1"/>
                        <a:t>singolare</a:t>
                      </a:r>
                      <a:endParaRPr lang="it-IT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931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I persona </a:t>
                      </a:r>
                      <a:r>
                        <a:rPr lang="sr-Latn-RS" dirty="0" err="1"/>
                        <a:t>sing</a:t>
                      </a:r>
                      <a:r>
                        <a:rPr lang="sr-Latn-RS" dirty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MIO</a:t>
                      </a:r>
                      <a:endParaRPr lang="it-IT" sz="24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</a:t>
                      </a:r>
                      <a:endParaRPr lang="it-I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46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II persona </a:t>
                      </a:r>
                      <a:r>
                        <a:rPr lang="sr-Latn-RS" dirty="0" err="1"/>
                        <a:t>sing</a:t>
                      </a:r>
                      <a:r>
                        <a:rPr lang="sr-Latn-RS" dirty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TUO</a:t>
                      </a:r>
                      <a:endParaRPr lang="it-IT" sz="24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TUA</a:t>
                      </a:r>
                      <a:endParaRPr lang="it-I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55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III persona </a:t>
                      </a:r>
                      <a:r>
                        <a:rPr lang="sr-Latn-RS" dirty="0" err="1"/>
                        <a:t>sing</a:t>
                      </a:r>
                      <a:r>
                        <a:rPr lang="sr-Latn-RS" dirty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SUO</a:t>
                      </a:r>
                      <a:endParaRPr lang="it-IT" sz="24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SUA</a:t>
                      </a:r>
                      <a:endParaRPr lang="it-I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487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I persona </a:t>
                      </a:r>
                      <a:r>
                        <a:rPr lang="sr-Latn-RS" dirty="0" err="1"/>
                        <a:t>plur</a:t>
                      </a:r>
                      <a:r>
                        <a:rPr lang="sr-Latn-RS" dirty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NOSTRO</a:t>
                      </a:r>
                      <a:endParaRPr lang="it-IT" sz="24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NOSTRA</a:t>
                      </a:r>
                      <a:endParaRPr lang="it-I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472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/>
                        <a:t>II persona </a:t>
                      </a:r>
                      <a:r>
                        <a:rPr lang="sr-Latn-RS" dirty="0" err="1"/>
                        <a:t>plur</a:t>
                      </a:r>
                      <a:r>
                        <a:rPr lang="sr-Latn-RS" dirty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VOSTRO</a:t>
                      </a:r>
                      <a:endParaRPr lang="it-IT" sz="24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VOSTRA</a:t>
                      </a:r>
                      <a:endParaRPr lang="it-I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194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/>
                        <a:t>III persona </a:t>
                      </a:r>
                      <a:r>
                        <a:rPr lang="sr-Latn-RS" dirty="0" err="1"/>
                        <a:t>plur</a:t>
                      </a:r>
                      <a:r>
                        <a:rPr lang="sr-Latn-RS" dirty="0"/>
                        <a:t>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LORO</a:t>
                      </a:r>
                      <a:endParaRPr lang="it-IT" sz="24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LORO</a:t>
                      </a:r>
                      <a:endParaRPr lang="it-IT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3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51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5325E-2876-46F6-8D6D-B039AA42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35" y="357809"/>
            <a:ext cx="10538019" cy="887895"/>
          </a:xfrm>
        </p:spPr>
        <p:txBody>
          <a:bodyPr>
            <a:normAutofit/>
          </a:bodyPr>
          <a:lstStyle/>
          <a:p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Napomene:</a:t>
            </a:r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7F1F1-81FF-4860-ADC5-8AADAC77C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391478"/>
            <a:ext cx="10538020" cy="4074867"/>
          </a:xfrm>
        </p:spPr>
        <p:txBody>
          <a:bodyPr/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 italijanskom jeziku prisvojni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pridjevi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prisvojne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zamjenice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imaju iste oblike. Razlikujemo ih tako što se pridjev upotrebljava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imenicu, a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zamjenica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UMJESTO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imenice.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dirty="0"/>
              <a:t>       </a:t>
            </a:r>
            <a:r>
              <a:rPr lang="sr-Latn-RS" sz="2000" dirty="0"/>
              <a:t>La </a:t>
            </a:r>
            <a:r>
              <a:rPr lang="sr-Latn-RS" sz="2000" b="1" dirty="0" err="1"/>
              <a:t>mia</a:t>
            </a:r>
            <a:r>
              <a:rPr lang="sr-Latn-RS" sz="2000" b="1" dirty="0"/>
              <a:t> </a:t>
            </a:r>
            <a:r>
              <a:rPr lang="sr-Latn-RS" sz="2000" b="1" dirty="0" err="1"/>
              <a:t>casa</a:t>
            </a:r>
            <a:r>
              <a:rPr lang="sr-Latn-RS" sz="2000" b="1" dirty="0"/>
              <a:t> </a:t>
            </a:r>
            <a:r>
              <a:rPr lang="sr-Latn-RS" sz="2000" dirty="0"/>
              <a:t>ha tre </a:t>
            </a:r>
            <a:r>
              <a:rPr lang="sr-Latn-RS" sz="2000" dirty="0" err="1"/>
              <a:t>piani</a:t>
            </a:r>
            <a:r>
              <a:rPr lang="sr-Latn-RS" sz="2000" dirty="0"/>
              <a:t>.               La </a:t>
            </a:r>
            <a:r>
              <a:rPr lang="sr-Latn-RS" sz="2000" dirty="0" err="1"/>
              <a:t>casa</a:t>
            </a:r>
            <a:r>
              <a:rPr lang="sr-Latn-RS" sz="2000" dirty="0"/>
              <a:t> di Mario ha </a:t>
            </a:r>
            <a:r>
              <a:rPr lang="sr-Latn-RS" sz="2000" dirty="0" err="1"/>
              <a:t>sette</a:t>
            </a:r>
            <a:r>
              <a:rPr lang="sr-Latn-RS" sz="2000" dirty="0"/>
              <a:t> </a:t>
            </a:r>
            <a:r>
              <a:rPr lang="sr-Latn-RS" sz="2000" dirty="0" err="1"/>
              <a:t>piani</a:t>
            </a:r>
            <a:r>
              <a:rPr lang="sr-Latn-RS" sz="2000" dirty="0"/>
              <a:t>, la </a:t>
            </a:r>
            <a:r>
              <a:rPr lang="sr-Latn-RS" sz="2000" b="1" dirty="0" err="1"/>
              <a:t>mia</a:t>
            </a:r>
            <a:r>
              <a:rPr lang="sr-Latn-RS" sz="2000" dirty="0"/>
              <a:t> tre.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u="sng" dirty="0" err="1"/>
              <a:t>aggettivo</a:t>
            </a:r>
            <a:r>
              <a:rPr lang="sr-Latn-RS" dirty="0"/>
              <a:t> </a:t>
            </a:r>
            <a:r>
              <a:rPr lang="sr-Latn-RS" dirty="0" err="1"/>
              <a:t>possessivo</a:t>
            </a:r>
            <a:r>
              <a:rPr lang="sr-Latn-RS" dirty="0"/>
              <a:t>					 	     </a:t>
            </a:r>
            <a:r>
              <a:rPr lang="sr-Latn-RS" u="sng" dirty="0" err="1"/>
              <a:t>pronome</a:t>
            </a:r>
            <a:r>
              <a:rPr lang="sr-Latn-RS" u="sng" dirty="0"/>
              <a:t> </a:t>
            </a:r>
            <a:r>
              <a:rPr lang="sr-Latn-RS" dirty="0" err="1"/>
              <a:t>possessivo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    (prisvojni pridjev)						     (prisvojna </a:t>
            </a:r>
            <a:r>
              <a:rPr lang="sr-Latn-RS" dirty="0" err="1"/>
              <a:t>zamjenica</a:t>
            </a:r>
            <a:r>
              <a:rPr lang="sr-Latn-RS" dirty="0"/>
              <a:t>)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B903522-99C0-499C-86CE-ED441527C780}"/>
              </a:ext>
            </a:extLst>
          </p:cNvPr>
          <p:cNvSpPr/>
          <p:nvPr/>
        </p:nvSpPr>
        <p:spPr>
          <a:xfrm>
            <a:off x="1583633" y="3428911"/>
            <a:ext cx="225287" cy="632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EE59548-C466-470E-A4A7-FA292BAE37DD}"/>
              </a:ext>
            </a:extLst>
          </p:cNvPr>
          <p:cNvSpPr/>
          <p:nvPr/>
        </p:nvSpPr>
        <p:spPr>
          <a:xfrm>
            <a:off x="9435547" y="3447132"/>
            <a:ext cx="278296" cy="593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66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388F8-085D-4060-8E44-25EA95153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808383"/>
            <a:ext cx="10237304" cy="5226657"/>
          </a:xfrm>
        </p:spPr>
        <p:txBody>
          <a:bodyPr/>
          <a:lstStyle/>
          <a:p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Prisvojne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pridjevske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zamjenice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obično upotrebljavaju ispred imenice, ali se u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rijetkim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slučajevima mogu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upotijebiti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iza:</a:t>
            </a:r>
          </a:p>
          <a:p>
            <a:endParaRPr lang="sr-Latn-RS" dirty="0"/>
          </a:p>
          <a:p>
            <a:pPr marL="274320" lvl="1" indent="0">
              <a:buNone/>
            </a:pPr>
            <a:r>
              <a:rPr lang="sr-Latn-RS" sz="2000" dirty="0"/>
              <a:t>	- </a:t>
            </a:r>
            <a:r>
              <a:rPr lang="sr-Latn-RS" sz="2000" dirty="0" err="1"/>
              <a:t>Vieni</a:t>
            </a:r>
            <a:r>
              <a:rPr lang="sr-Latn-RS" sz="2000" dirty="0"/>
              <a:t> a </a:t>
            </a:r>
            <a:r>
              <a:rPr lang="sr-Latn-RS" sz="2000" b="1" dirty="0" err="1"/>
              <a:t>casa</a:t>
            </a:r>
            <a:r>
              <a:rPr lang="sr-Latn-RS" sz="2000" b="1" dirty="0"/>
              <a:t> </a:t>
            </a:r>
            <a:r>
              <a:rPr lang="sr-Latn-RS" sz="2000" b="1" dirty="0" err="1"/>
              <a:t>mia</a:t>
            </a:r>
            <a:r>
              <a:rPr lang="sr-Latn-RS" sz="2000" b="1" dirty="0"/>
              <a:t> </a:t>
            </a:r>
            <a:r>
              <a:rPr lang="sr-Latn-RS" sz="2000" dirty="0" err="1"/>
              <a:t>stasera</a:t>
            </a:r>
            <a:r>
              <a:rPr lang="sr-Latn-RS" sz="2000" dirty="0"/>
              <a:t>?</a:t>
            </a:r>
          </a:p>
          <a:p>
            <a:pPr marL="274320" lvl="1" indent="0">
              <a:buNone/>
            </a:pPr>
            <a:endParaRPr lang="sr-Latn-RS" sz="2000" dirty="0"/>
          </a:p>
          <a:p>
            <a:pPr marL="274320" lvl="1" indent="0">
              <a:buNone/>
            </a:pPr>
            <a:r>
              <a:rPr lang="sr-Latn-RS" sz="2000" dirty="0"/>
              <a:t>	- </a:t>
            </a:r>
            <a:r>
              <a:rPr lang="sr-Latn-RS" sz="2000" b="1" dirty="0" err="1"/>
              <a:t>Mamma</a:t>
            </a:r>
            <a:r>
              <a:rPr lang="sr-Latn-RS" sz="2000" b="1" dirty="0"/>
              <a:t> </a:t>
            </a:r>
            <a:r>
              <a:rPr lang="sr-Latn-RS" sz="2000" b="1" dirty="0" err="1"/>
              <a:t>mia</a:t>
            </a:r>
            <a:r>
              <a:rPr lang="sr-Latn-RS" sz="2000" dirty="0"/>
              <a:t>!</a:t>
            </a:r>
          </a:p>
          <a:p>
            <a:pPr lvl="1"/>
            <a:endParaRPr lang="sr-Latn-RS" dirty="0"/>
          </a:p>
          <a:p>
            <a:pPr lvl="1"/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prisvojne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pridjevske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zamjenice</a:t>
            </a:r>
            <a:r>
              <a:rPr 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obično se upotrebljava određeni član!</a:t>
            </a:r>
            <a:endParaRPr lang="sr-Latn-RS" dirty="0"/>
          </a:p>
          <a:p>
            <a:pPr marL="274320" lvl="1" indent="0" algn="ctr">
              <a:buNone/>
            </a:pPr>
            <a:r>
              <a:rPr lang="sr-Latn-RS" dirty="0"/>
              <a:t>	</a:t>
            </a:r>
            <a:r>
              <a:rPr lang="sr-Latn-RS" sz="2400" b="1" u="sng" dirty="0" err="1">
                <a:solidFill>
                  <a:srgbClr val="00B050"/>
                </a:solidFill>
              </a:rPr>
              <a:t>l’articolo</a:t>
            </a:r>
            <a:r>
              <a:rPr lang="sr-Latn-RS" sz="2400" b="1" u="sng" dirty="0">
                <a:solidFill>
                  <a:srgbClr val="00B050"/>
                </a:solidFill>
              </a:rPr>
              <a:t> </a:t>
            </a:r>
            <a:r>
              <a:rPr lang="sr-Latn-RS" sz="2400" b="1" u="sng" dirty="0" err="1">
                <a:solidFill>
                  <a:srgbClr val="00B050"/>
                </a:solidFill>
              </a:rPr>
              <a:t>determinativo</a:t>
            </a:r>
            <a:r>
              <a:rPr lang="sr-Latn-RS" sz="2400" b="1" u="sng" dirty="0">
                <a:solidFill>
                  <a:srgbClr val="00B050"/>
                </a:solidFill>
              </a:rPr>
              <a:t> + </a:t>
            </a:r>
            <a:r>
              <a:rPr lang="sr-Latn-RS" sz="2400" b="1" u="sng" dirty="0" err="1">
                <a:solidFill>
                  <a:srgbClr val="00B050"/>
                </a:solidFill>
              </a:rPr>
              <a:t>l’aggettivo</a:t>
            </a:r>
            <a:r>
              <a:rPr lang="sr-Latn-RS" sz="2400" b="1" u="sng" dirty="0">
                <a:solidFill>
                  <a:srgbClr val="00B050"/>
                </a:solidFill>
              </a:rPr>
              <a:t> </a:t>
            </a:r>
            <a:r>
              <a:rPr lang="sr-Latn-RS" sz="2400" b="1" u="sng" dirty="0" err="1">
                <a:solidFill>
                  <a:srgbClr val="00B050"/>
                </a:solidFill>
              </a:rPr>
              <a:t>possessivo</a:t>
            </a:r>
            <a:r>
              <a:rPr lang="sr-Latn-RS" sz="2400" b="1" u="sng" dirty="0">
                <a:solidFill>
                  <a:srgbClr val="00B050"/>
                </a:solidFill>
              </a:rPr>
              <a:t> + </a:t>
            </a:r>
            <a:r>
              <a:rPr lang="sr-Latn-RS" sz="2400" b="1" u="sng" dirty="0" err="1">
                <a:solidFill>
                  <a:srgbClr val="00B050"/>
                </a:solidFill>
              </a:rPr>
              <a:t>nome</a:t>
            </a:r>
            <a:endParaRPr lang="sr-Latn-RS" sz="2400" b="1" u="sng" dirty="0">
              <a:solidFill>
                <a:srgbClr val="00B050"/>
              </a:solidFill>
            </a:endParaRPr>
          </a:p>
          <a:p>
            <a:pPr marL="274320" lvl="1" indent="0" algn="ctr">
              <a:buNone/>
            </a:pPr>
            <a:r>
              <a:rPr lang="sr-Latn-RS" sz="2000" b="1" dirty="0"/>
              <a:t>La </a:t>
            </a:r>
            <a:r>
              <a:rPr lang="sr-Latn-RS" sz="2000" b="1" dirty="0" err="1"/>
              <a:t>mia</a:t>
            </a:r>
            <a:r>
              <a:rPr lang="sr-Latn-RS" sz="2000" b="1" dirty="0"/>
              <a:t> </a:t>
            </a:r>
            <a:r>
              <a:rPr lang="sr-Latn-RS" sz="2000" b="1" dirty="0" err="1"/>
              <a:t>amica</a:t>
            </a:r>
            <a:r>
              <a:rPr lang="sr-Latn-RS" sz="2000" b="1" dirty="0"/>
              <a:t> </a:t>
            </a:r>
            <a:r>
              <a:rPr lang="sr-Latn-RS" sz="2000" dirty="0"/>
              <a:t>si </a:t>
            </a:r>
            <a:r>
              <a:rPr lang="sr-Latn-RS" sz="2000" dirty="0" err="1"/>
              <a:t>chiama</a:t>
            </a:r>
            <a:r>
              <a:rPr lang="sr-Latn-RS" sz="2000" dirty="0"/>
              <a:t> </a:t>
            </a:r>
            <a:r>
              <a:rPr lang="sr-Latn-RS" sz="2000" dirty="0" err="1"/>
              <a:t>Diana</a:t>
            </a:r>
            <a:r>
              <a:rPr lang="sr-Latn-R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566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9326-CF63-451A-A7CA-29301B19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570519"/>
          </a:xfrm>
        </p:spPr>
        <p:txBody>
          <a:bodyPr>
            <a:normAutofit/>
          </a:bodyPr>
          <a:lstStyle/>
          <a:p>
            <a:pPr algn="ctr"/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neki od oblika prisvojnih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pridjevskih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zamjenica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jednini </a:t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stoji uz imenicu kojom se označava član porodice, </a:t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 se ispred svega </a:t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KORISTI određeni član!!!</a:t>
            </a:r>
            <a:endParaRPr lang="it-IT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D7966-E91B-46E8-8A3C-565AE06FF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2372139"/>
            <a:ext cx="10409583" cy="3662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Articolo</a:t>
            </a:r>
            <a:r>
              <a:rPr lang="sr-Latn-R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Latn-R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aggetivo</a:t>
            </a:r>
            <a:r>
              <a:rPr lang="sr-Latn-R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possessivo</a:t>
            </a:r>
            <a:r>
              <a:rPr lang="sr-Latn-R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Latn-R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</a:t>
            </a:r>
            <a:r>
              <a:rPr lang="sr-Latn-R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sr-Latn-R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parentela</a:t>
            </a:r>
            <a:endParaRPr lang="sr-Latn-R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Latn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madre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bella.		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Mio padre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buono.</a:t>
            </a:r>
          </a:p>
          <a:p>
            <a:pPr marL="0" indent="0">
              <a:buNone/>
            </a:pPr>
            <a:r>
              <a:rPr lang="it-IT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Però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(La mia mamma è bella.</a:t>
            </a:r>
            <a:r>
              <a:rPr 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mio papà è buono.)</a:t>
            </a:r>
          </a:p>
          <a:p>
            <a:pPr marL="0" indent="0" algn="ctr">
              <a:buNone/>
            </a:pP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Mio fratello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piccolo. 			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 sorella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simpatica.</a:t>
            </a:r>
          </a:p>
          <a:p>
            <a:pPr marL="0" indent="0" algn="ctr">
              <a:buNone/>
            </a:pP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Mio zio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chiama Enrico.				 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 zia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chiama Paola.</a:t>
            </a:r>
          </a:p>
          <a:p>
            <a:pPr marL="0" indent="0" algn="ctr">
              <a:buNone/>
            </a:pP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Mio nonno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vecchio.					</a:t>
            </a: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Mia nonna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gentile.</a:t>
            </a:r>
          </a:p>
          <a:p>
            <a:pPr marL="0" indent="0" algn="ctr">
              <a:buNone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017645BA-4706-43B6-8C4C-F1D8093765F0}"/>
              </a:ext>
            </a:extLst>
          </p:cNvPr>
          <p:cNvSpPr/>
          <p:nvPr/>
        </p:nvSpPr>
        <p:spPr>
          <a:xfrm>
            <a:off x="2027582" y="2213112"/>
            <a:ext cx="1364974" cy="927651"/>
          </a:xfrm>
          <a:prstGeom prst="mathMultiply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8DA1DD-4B61-407C-8AF9-21BFCFE77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863" y="4382078"/>
            <a:ext cx="2438798" cy="16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5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47B4-F6C5-41B7-9DAF-4DFF7B5D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21163"/>
          </a:xfrm>
        </p:spPr>
        <p:txBody>
          <a:bodyPr>
            <a:normAutofit/>
          </a:bodyPr>
          <a:lstStyle/>
          <a:p>
            <a:pPr algn="ctr"/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sr-Latn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parentela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AB9551-BDFC-43BC-AAC1-46AE05A2F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660" y="1457739"/>
            <a:ext cx="6166679" cy="462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9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FA2B-B013-48DC-A255-0EA6609B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5145"/>
          </a:xfrm>
        </p:spPr>
        <p:txBody>
          <a:bodyPr>
            <a:normAutofit/>
          </a:bodyPr>
          <a:lstStyle/>
          <a:p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Zadaća: 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5AD1-2A2D-4E45-9821-BCD450FC4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63757"/>
            <a:ext cx="10058400" cy="4471283"/>
          </a:xfrm>
        </p:spPr>
        <p:txBody>
          <a:bodyPr/>
          <a:lstStyle/>
          <a:p>
            <a:pPr marL="0" indent="0">
              <a:buNone/>
            </a:pPr>
            <a:r>
              <a:rPr lang="sr-Latn-RS" sz="2400" b="1" u="sng" dirty="0"/>
              <a:t>Uraditi zadatke 2 i 3 koji se nalaze na strani 54 u udžbeniku!</a:t>
            </a:r>
          </a:p>
          <a:p>
            <a:pPr marL="0" indent="0">
              <a:buNone/>
            </a:pPr>
            <a:endParaRPr lang="sr-Latn-RS" b="1" u="sng" dirty="0"/>
          </a:p>
          <a:p>
            <a:r>
              <a:rPr lang="sr-Latn-RS" i="1" dirty="0"/>
              <a:t>U drugom zadatku potrebno je dodati odgovarajući oblik prisvojne </a:t>
            </a:r>
            <a:r>
              <a:rPr lang="sr-Latn-RS" i="1" dirty="0" err="1"/>
              <a:t>zamjenice</a:t>
            </a:r>
            <a:r>
              <a:rPr lang="sr-Latn-RS" i="1" dirty="0"/>
              <a:t> na osnovu ponuđene imenice u rečenici.</a:t>
            </a:r>
          </a:p>
          <a:p>
            <a:pPr marL="0" indent="0">
              <a:buNone/>
            </a:pPr>
            <a:r>
              <a:rPr lang="sr-Latn-RS" b="1" i="1" dirty="0">
                <a:solidFill>
                  <a:schemeClr val="accent1">
                    <a:lumMod val="75000"/>
                  </a:schemeClr>
                </a:solidFill>
              </a:rPr>
              <a:t>Npr.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r-Latn-RS" b="1" i="1" dirty="0" err="1">
                <a:solidFill>
                  <a:schemeClr val="accent1">
                    <a:lumMod val="75000"/>
                  </a:schemeClr>
                </a:solidFill>
              </a:rPr>
              <a:t>Carlo</a:t>
            </a:r>
            <a:r>
              <a:rPr lang="sr-Latn-RS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è tuo questo libro?   – Sì,  è   </a:t>
            </a:r>
            <a:r>
              <a:rPr lang="it-IT" b="1" i="1" u="sng" dirty="0">
                <a:solidFill>
                  <a:schemeClr val="accent1">
                    <a:lumMod val="75000"/>
                  </a:schemeClr>
                </a:solidFill>
              </a:rPr>
              <a:t>MIO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 .</a:t>
            </a:r>
            <a:endParaRPr lang="sr-Latn-RS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i="1" dirty="0"/>
          </a:p>
          <a:p>
            <a:r>
              <a:rPr lang="sr-Latn-RS" i="1" dirty="0"/>
              <a:t>U trećem zadatku </a:t>
            </a:r>
            <a:r>
              <a:rPr lang="it-IT" i="1" dirty="0" err="1"/>
              <a:t>potrebno</a:t>
            </a:r>
            <a:r>
              <a:rPr lang="it-IT" i="1" dirty="0"/>
              <a:t> je da od </a:t>
            </a:r>
            <a:r>
              <a:rPr lang="it-IT" i="1" dirty="0" err="1"/>
              <a:t>ponu</a:t>
            </a:r>
            <a:r>
              <a:rPr lang="sr-Latn-RS" i="1" dirty="0"/>
              <a:t>đ</a:t>
            </a:r>
            <a:r>
              <a:rPr lang="it-IT" i="1" dirty="0" err="1"/>
              <a:t>enih</a:t>
            </a:r>
            <a:r>
              <a:rPr lang="it-IT" i="1" dirty="0"/>
              <a:t> </a:t>
            </a:r>
            <a:r>
              <a:rPr lang="it-IT" i="1" dirty="0" err="1"/>
              <a:t>rije</a:t>
            </a:r>
            <a:r>
              <a:rPr lang="sr-Latn-RS" i="1" dirty="0"/>
              <a:t>č</a:t>
            </a:r>
            <a:r>
              <a:rPr lang="it-IT" i="1" dirty="0"/>
              <a:t>i </a:t>
            </a:r>
            <a:r>
              <a:rPr lang="it-IT" i="1" dirty="0" err="1"/>
              <a:t>sastavite</a:t>
            </a:r>
            <a:r>
              <a:rPr lang="it-IT" i="1" dirty="0"/>
              <a:t> re</a:t>
            </a:r>
            <a:r>
              <a:rPr lang="sr-Latn-RS" i="1" dirty="0"/>
              <a:t>č</a:t>
            </a:r>
            <a:r>
              <a:rPr lang="it-IT" i="1" dirty="0" err="1"/>
              <a:t>enicu</a:t>
            </a:r>
            <a:r>
              <a:rPr lang="it-IT" i="1" dirty="0"/>
              <a:t> </a:t>
            </a:r>
            <a:r>
              <a:rPr lang="it-IT" i="1" dirty="0" err="1"/>
              <a:t>stavljaju</a:t>
            </a:r>
            <a:r>
              <a:rPr lang="sr-Latn-RS" i="1" dirty="0"/>
              <a:t>ć</a:t>
            </a:r>
            <a:r>
              <a:rPr lang="it-IT" i="1" dirty="0"/>
              <a:t>i </a:t>
            </a:r>
            <a:r>
              <a:rPr lang="it-IT" i="1" dirty="0" err="1"/>
              <a:t>ponu</a:t>
            </a:r>
            <a:r>
              <a:rPr lang="sr-Latn-RS" i="1" dirty="0"/>
              <a:t>đ</a:t>
            </a:r>
            <a:r>
              <a:rPr lang="it-IT" i="1" dirty="0" err="1"/>
              <a:t>enu</a:t>
            </a:r>
            <a:r>
              <a:rPr lang="it-IT" i="1" dirty="0"/>
              <a:t> li</a:t>
            </a:r>
            <a:r>
              <a:rPr lang="sr-Latn-RS" i="1" dirty="0" err="1"/>
              <a:t>čnu</a:t>
            </a:r>
            <a:r>
              <a:rPr lang="sr-Latn-RS" i="1" dirty="0"/>
              <a:t> </a:t>
            </a:r>
            <a:r>
              <a:rPr lang="sr-Latn-RS" i="1" dirty="0" err="1"/>
              <a:t>zamjenicu</a:t>
            </a:r>
            <a:r>
              <a:rPr lang="sr-Latn-RS" i="1" dirty="0"/>
              <a:t> iz zagrade u odgovarajući oblik prisvojne </a:t>
            </a:r>
            <a:r>
              <a:rPr lang="sr-Latn-RS" i="1" dirty="0" err="1"/>
              <a:t>zamjenice</a:t>
            </a:r>
            <a:r>
              <a:rPr lang="sr-Latn-RS" i="1" dirty="0"/>
              <a:t>.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0420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135</TotalTime>
  <Words>421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Times New Roman</vt:lpstr>
      <vt:lpstr>Savon</vt:lpstr>
      <vt:lpstr>I possessivi</vt:lpstr>
      <vt:lpstr>- Prisvojne pridjevske zamjenice u italijanskom jeziku razlikuju oblike za jedninu i množinu muškog i ženskog roda. - Slažu se sa imenicom uz koju stoje u rodu i broju.  Oblici prisvojnih zamjenica za jedninu su:</vt:lpstr>
      <vt:lpstr>Napomene:</vt:lpstr>
      <vt:lpstr>PowerPoint Presentation</vt:lpstr>
      <vt:lpstr>Ukoliko neki od oblika prisvojnih pridjevskih zamjenica u jednini  stoji uz imenicu kojom se označava član porodice,  onda se ispred svega  NE KORISTI određeni član!!!</vt:lpstr>
      <vt:lpstr>I nomi di parentela:</vt:lpstr>
      <vt:lpstr>Zadaća: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possessivi</dc:title>
  <dc:creator>Slavica Kovačević kalaba</dc:creator>
  <cp:lastModifiedBy>Slavica Kovačević kalaba</cp:lastModifiedBy>
  <cp:revision>10</cp:revision>
  <dcterms:created xsi:type="dcterms:W3CDTF">2020-11-04T16:37:12Z</dcterms:created>
  <dcterms:modified xsi:type="dcterms:W3CDTF">2020-11-04T18:52:42Z</dcterms:modified>
</cp:coreProperties>
</file>