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7989-B133-49A4-BF49-C0C93E8E3D97}" type="datetimeFigureOut">
              <a:rPr lang="bs-Latn-BA" smtClean="0"/>
              <a:pPr/>
              <a:t>9.11.2020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4F0D-C49F-4F4C-9DCE-79158A5B56AF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7989-B133-49A4-BF49-C0C93E8E3D97}" type="datetimeFigureOut">
              <a:rPr lang="bs-Latn-BA" smtClean="0"/>
              <a:pPr/>
              <a:t>9.11.2020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4F0D-C49F-4F4C-9DCE-79158A5B56AF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7989-B133-49A4-BF49-C0C93E8E3D97}" type="datetimeFigureOut">
              <a:rPr lang="bs-Latn-BA" smtClean="0"/>
              <a:pPr/>
              <a:t>9.11.2020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4F0D-C49F-4F4C-9DCE-79158A5B56AF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7989-B133-49A4-BF49-C0C93E8E3D97}" type="datetimeFigureOut">
              <a:rPr lang="bs-Latn-BA" smtClean="0"/>
              <a:pPr/>
              <a:t>9.11.2020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4F0D-C49F-4F4C-9DCE-79158A5B56AF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7989-B133-49A4-BF49-C0C93E8E3D97}" type="datetimeFigureOut">
              <a:rPr lang="bs-Latn-BA" smtClean="0"/>
              <a:pPr/>
              <a:t>9.11.2020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4F0D-C49F-4F4C-9DCE-79158A5B56AF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7989-B133-49A4-BF49-C0C93E8E3D97}" type="datetimeFigureOut">
              <a:rPr lang="bs-Latn-BA" smtClean="0"/>
              <a:pPr/>
              <a:t>9.11.2020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4F0D-C49F-4F4C-9DCE-79158A5B56AF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7989-B133-49A4-BF49-C0C93E8E3D97}" type="datetimeFigureOut">
              <a:rPr lang="bs-Latn-BA" smtClean="0"/>
              <a:pPr/>
              <a:t>9.11.2020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4F0D-C49F-4F4C-9DCE-79158A5B56AF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7989-B133-49A4-BF49-C0C93E8E3D97}" type="datetimeFigureOut">
              <a:rPr lang="bs-Latn-BA" smtClean="0"/>
              <a:pPr/>
              <a:t>9.11.2020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4F0D-C49F-4F4C-9DCE-79158A5B56AF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7989-B133-49A4-BF49-C0C93E8E3D97}" type="datetimeFigureOut">
              <a:rPr lang="bs-Latn-BA" smtClean="0"/>
              <a:pPr/>
              <a:t>9.11.2020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4F0D-C49F-4F4C-9DCE-79158A5B56AF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7989-B133-49A4-BF49-C0C93E8E3D97}" type="datetimeFigureOut">
              <a:rPr lang="bs-Latn-BA" smtClean="0"/>
              <a:pPr/>
              <a:t>9.11.2020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4F0D-C49F-4F4C-9DCE-79158A5B56AF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7989-B133-49A4-BF49-C0C93E8E3D97}" type="datetimeFigureOut">
              <a:rPr lang="bs-Latn-BA" smtClean="0"/>
              <a:pPr/>
              <a:t>9.11.2020</a:t>
            </a:fld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34F0D-C49F-4F4C-9DCE-79158A5B56AF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9834F0D-C49F-4F4C-9DCE-79158A5B56AF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F027989-B133-49A4-BF49-C0C93E8E3D97}" type="datetimeFigureOut">
              <a:rPr lang="bs-Latn-BA" smtClean="0"/>
              <a:pPr/>
              <a:t>9.11.2020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ЕЛЕМЕНТИ КОТИРАЊА</a:t>
            </a:r>
            <a:endParaRPr lang="bs-Latn-BA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paralelno kotiranje | Техника и технологиј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520168">
            <a:off x="511949" y="3569507"/>
            <a:ext cx="3108278" cy="18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отирање - Техника и технологиј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46043">
            <a:off x="5444516" y="2730970"/>
            <a:ext cx="3289112" cy="179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Врсте котирања | Гоцин блог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8871" y="4139933"/>
            <a:ext cx="2664296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0876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20000" cy="998984"/>
          </a:xfrm>
        </p:spPr>
        <p:txBody>
          <a:bodyPr/>
          <a:lstStyle/>
          <a:p>
            <a:pPr algn="ctr"/>
            <a:r>
              <a:rPr lang="sr-Cyrl-RS" b="1" dirty="0" smtClean="0"/>
              <a:t>КОТНИ БРОЈ</a:t>
            </a:r>
            <a:endParaRPr lang="bs-Latn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3822" y="5013176"/>
            <a:ext cx="7931224" cy="1296144"/>
          </a:xfrm>
        </p:spPr>
        <p:txBody>
          <a:bodyPr>
            <a:normAutofit fontScale="85000" lnSpcReduction="20000"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Котни број означава дужину линије коју котирамо. У машинству све мјере су у милиметрима а у грађевинарству у центиметрима. Поред котног броја никад се не</a:t>
            </a:r>
            <a:r>
              <a:rPr lang="bs-Latn-BA" b="1" dirty="0" smtClean="0">
                <a:solidFill>
                  <a:srgbClr val="FF0000"/>
                </a:solidFill>
              </a:rPr>
              <a:t> </a:t>
            </a:r>
            <a:r>
              <a:rPr lang="sr-Cyrl-RS" b="1" dirty="0" smtClean="0">
                <a:solidFill>
                  <a:srgbClr val="FF0000"/>
                </a:solidFill>
              </a:rPr>
              <a:t>уписују ознаке (</a:t>
            </a:r>
            <a:r>
              <a:rPr lang="bs-Latn-BA" b="1" dirty="0" smtClean="0">
                <a:solidFill>
                  <a:srgbClr val="FF0000"/>
                </a:solidFill>
              </a:rPr>
              <a:t>mm ili cm).</a:t>
            </a:r>
            <a:endParaRPr lang="bs-Latn-BA" b="1" dirty="0">
              <a:solidFill>
                <a:srgbClr val="FF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86947"/>
            <a:ext cx="3543300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3696" y="1467884"/>
            <a:ext cx="3714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5684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864096"/>
          </a:xfrm>
        </p:spPr>
        <p:txBody>
          <a:bodyPr/>
          <a:lstStyle/>
          <a:p>
            <a:pPr algn="ctr"/>
            <a:r>
              <a:rPr lang="sr-Cyrl-RS" b="1" dirty="0" smtClean="0"/>
              <a:t>КОТНИ БРОЈ</a:t>
            </a:r>
            <a:endParaRPr lang="bs-Latn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3933056"/>
            <a:ext cx="6192688" cy="2677268"/>
          </a:xfrm>
        </p:spPr>
        <p:txBody>
          <a:bodyPr>
            <a:normAutofit fontScale="92500"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Котни број се по правилу увијек уписује изнад котне линије и на њеној средини. Ако котна линија стоји вертикално, котни број се уписује са лијеве стране на начин да је доњи дио броја окренут према котној линији. </a:t>
            </a:r>
            <a:endParaRPr lang="bs-Latn-BA" b="1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80728"/>
            <a:ext cx="3888432" cy="2772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77072"/>
            <a:ext cx="192405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8680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pPr algn="ctr"/>
            <a:r>
              <a:rPr lang="sr-Cyrl-RS" dirty="0" smtClean="0">
                <a:solidFill>
                  <a:srgbClr val="C00000"/>
                </a:solidFill>
              </a:rPr>
              <a:t>ПРАВИЛО ЗА КОТИРАЊЕ</a:t>
            </a:r>
            <a:endParaRPr lang="bs-Latn-B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376" y="5301208"/>
            <a:ext cx="7715200" cy="108012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r-Cyrl-RS" b="1" dirty="0" smtClean="0">
                <a:solidFill>
                  <a:srgbClr val="FF0000"/>
                </a:solidFill>
              </a:rPr>
              <a:t>Ако имамо више линија исте дужине, котирамо их само једном. </a:t>
            </a:r>
            <a:endParaRPr lang="bs-Latn-BA" b="1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40768"/>
            <a:ext cx="5472608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40769"/>
            <a:ext cx="5328592" cy="337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6941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4000" b="1" dirty="0" smtClean="0"/>
              <a:t>ЗАДАТАК ЗА САМОСТАЛАН РАД</a:t>
            </a:r>
            <a:endParaRPr lang="bs-Latn-B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536192"/>
            <a:ext cx="8208912" cy="4590288"/>
          </a:xfrm>
        </p:spPr>
        <p:txBody>
          <a:bodyPr/>
          <a:lstStyle/>
          <a:p>
            <a:r>
              <a:rPr lang="sr-Cyrl-RS" dirty="0" smtClean="0"/>
              <a:t>Нацртати и котирати:</a:t>
            </a:r>
          </a:p>
          <a:p>
            <a:pPr>
              <a:buFont typeface="Wingdings" pitchFamily="2" charset="2"/>
              <a:buChar char="v"/>
            </a:pPr>
            <a:r>
              <a:rPr lang="sr-Cyrl-RS" dirty="0"/>
              <a:t> </a:t>
            </a:r>
            <a:r>
              <a:rPr lang="sr-Cyrl-RS" dirty="0" smtClean="0"/>
              <a:t>Квадрат странице 5 </a:t>
            </a:r>
            <a:r>
              <a:rPr lang="en-GB" dirty="0" smtClean="0"/>
              <a:t>cm (a</a:t>
            </a:r>
            <a:r>
              <a:rPr lang="en-US" dirty="0" smtClean="0"/>
              <a:t>=5cm)</a:t>
            </a:r>
            <a:endParaRPr lang="en-GB" dirty="0" smtClean="0"/>
          </a:p>
          <a:p>
            <a:pPr>
              <a:buFont typeface="Wingdings" pitchFamily="2" charset="2"/>
              <a:buChar char="v"/>
            </a:pPr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sr-Cyrl-RS" dirty="0" smtClean="0"/>
              <a:t>Правоугаоник  страница 3</a:t>
            </a:r>
            <a:r>
              <a:rPr lang="en-GB" dirty="0" smtClean="0"/>
              <a:t>cm</a:t>
            </a:r>
            <a:r>
              <a:rPr lang="sr-Cyrl-RS" dirty="0" smtClean="0"/>
              <a:t> и 7</a:t>
            </a:r>
            <a:r>
              <a:rPr lang="en-GB" dirty="0" smtClean="0"/>
              <a:t>cm </a:t>
            </a:r>
          </a:p>
          <a:p>
            <a:pPr marL="114300" indent="0">
              <a:buNone/>
            </a:pPr>
            <a:r>
              <a:rPr lang="en-GB" dirty="0" smtClean="0"/>
              <a:t>(a=3cm , b=7cm)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16037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/>
              <a:t>ШТА ЈЕ  КОТИРАЊЕ?</a:t>
            </a:r>
            <a:endParaRPr lang="bs-Latn-BA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691680" y="1785392"/>
            <a:ext cx="4752528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5504581"/>
            <a:ext cx="7992888" cy="1008113"/>
          </a:xfrm>
        </p:spPr>
        <p:txBody>
          <a:bodyPr/>
          <a:lstStyle/>
          <a:p>
            <a:r>
              <a:rPr lang="sr-Cyrl-R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ПОСТУПАК ОЗНАЧАВАЊА МЈЕРА НА ЦРТЕЖУ НАЗИВА СЕ 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КОТИРАЊЕ</a:t>
            </a:r>
            <a:r>
              <a:rPr lang="sr-Cyrl-R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bs-Latn-BA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redno kotiranje | Техника и технологиј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800"/>
            <a:ext cx="554461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40169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26170"/>
          </a:xfrm>
        </p:spPr>
        <p:txBody>
          <a:bodyPr>
            <a:normAutofit/>
          </a:bodyPr>
          <a:lstStyle/>
          <a:p>
            <a:r>
              <a:rPr lang="sr-Cyrl-RS" sz="3600" b="1" dirty="0" smtClean="0"/>
              <a:t>КОТИРАЊЕ ЦРТЕЖА ИЗВОДИ СЕ ПОМОЋУ ЕЛЕМЕНАТА КОТИРАЊА</a:t>
            </a:r>
            <a:endParaRPr lang="bs-Latn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4008" y="2564904"/>
            <a:ext cx="3657600" cy="16173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sr-Cyrl-RS" b="1" dirty="0" smtClean="0">
                <a:solidFill>
                  <a:srgbClr val="0070C0"/>
                </a:solidFill>
              </a:rPr>
              <a:t>ЕЛЕМЕНТИ КОТИРАЊА ЦРТАЈУ СЕ ПУНОМ ТАНКОМ ЛИНИЈОМ.</a:t>
            </a:r>
            <a:endParaRPr lang="bs-Latn-BA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23528" y="2564904"/>
            <a:ext cx="3816424" cy="172819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sr-Cyrl-RS" b="1" cap="all" dirty="0" smtClean="0">
                <a:solidFill>
                  <a:srgbClr val="0070C0"/>
                </a:solidFill>
              </a:rPr>
              <a:t>Видљиве ивице предмета цртају се пуним дебелим линијама.</a:t>
            </a:r>
            <a:endParaRPr lang="bs-Latn-BA" b="1" cap="all" dirty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5157192"/>
            <a:ext cx="3209925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157192"/>
            <a:ext cx="3305175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700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chemeClr val="accent2">
                    <a:lumMod val="50000"/>
                  </a:schemeClr>
                </a:solidFill>
              </a:rPr>
              <a:t>ЕЛЕМЕНТИ КОТИРАЊА СУ:</a:t>
            </a:r>
            <a:endParaRPr lang="bs-Latn-BA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5472608" cy="21088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rgbClr val="FF0000"/>
                </a:solidFill>
              </a:rPr>
              <a:t>ПОМОЋНА КОТНА ЛИНИЈА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rgbClr val="FF0000"/>
                </a:solidFill>
              </a:rPr>
              <a:t>КОТНА ЛИНИЈА 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rgbClr val="FF0000"/>
                </a:solidFill>
              </a:rPr>
              <a:t>КОТНИ ЗАВРШЕТАК (СТРЕЛИЦА) 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rgbClr val="FF0000"/>
                </a:solidFill>
              </a:rPr>
              <a:t>КОТНИ БРОЈ</a:t>
            </a:r>
            <a:endParaRPr lang="bs-Latn-BA" dirty="0">
              <a:solidFill>
                <a:srgbClr val="FF0000"/>
              </a:solidFill>
            </a:endParaRPr>
          </a:p>
        </p:txBody>
      </p:sp>
      <p:pic>
        <p:nvPicPr>
          <p:cNvPr id="3074" name="Picture 2" descr="Котирање, основна начела, елементи котирања | Гоцин блог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429000"/>
            <a:ext cx="5832648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1511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chemeClr val="accent4">
                    <a:lumMod val="75000"/>
                  </a:schemeClr>
                </a:solidFill>
              </a:rPr>
              <a:t>ПОМОЋНА КОТНА ЛИНИЈА</a:t>
            </a:r>
            <a:endParaRPr lang="bs-Latn-BA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9020" y="2276872"/>
            <a:ext cx="3534268" cy="2391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8403" y="1484784"/>
            <a:ext cx="4448174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9625" y="5013176"/>
            <a:ext cx="770485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FF0000"/>
                </a:solidFill>
                <a:cs typeface="Arial" pitchFamily="34" charset="0"/>
              </a:rPr>
              <a:t>Помоћна котна линија повлачи се на почетку и на крају странице коју котирамо и увијек окомито на линију предмета. Њена дужина је око 12 милиметара.</a:t>
            </a:r>
            <a:endParaRPr lang="bs-Latn-BA" sz="2400" b="1" dirty="0">
              <a:solidFill>
                <a:srgbClr val="FF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164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КОТНА ЛИНИЈА</a:t>
            </a:r>
            <a:endParaRPr lang="bs-Latn-B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51520" y="4941168"/>
            <a:ext cx="7992888" cy="954585"/>
          </a:xfrm>
        </p:spPr>
        <p:txBody>
          <a:bodyPr>
            <a:noAutofit/>
          </a:bodyPr>
          <a:lstStyle/>
          <a:p>
            <a:r>
              <a:rPr lang="sr-Cyrl-RS" sz="2400" b="1" dirty="0" smtClean="0">
                <a:solidFill>
                  <a:srgbClr val="FF0000"/>
                </a:solidFill>
              </a:rPr>
              <a:t>Котна линија се повлачи између помоћних котних линија на размаку од 8 -10 милиметара од линије предмета. </a:t>
            </a:r>
            <a:endParaRPr lang="bs-Latn-BA" sz="2400" b="1" dirty="0">
              <a:solidFill>
                <a:srgbClr val="FF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3" y="1628800"/>
            <a:ext cx="3552825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3507" y="1628800"/>
            <a:ext cx="33813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5295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КОТНА ЛИНИЈА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7355160" cy="2036824"/>
          </a:xfrm>
        </p:spPr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rgbClr val="FF0000"/>
                </a:solidFill>
              </a:rPr>
              <a:t>Котна</a:t>
            </a:r>
            <a:r>
              <a:rPr lang="bs-Latn-BA" sz="2400" b="1" dirty="0" smtClean="0">
                <a:solidFill>
                  <a:srgbClr val="FF0000"/>
                </a:solidFill>
              </a:rPr>
              <a:t> </a:t>
            </a:r>
            <a:r>
              <a:rPr lang="sr-Cyrl-RS" sz="2400" b="1" dirty="0" smtClean="0">
                <a:solidFill>
                  <a:srgbClr val="FF0000"/>
                </a:solidFill>
              </a:rPr>
              <a:t>линија увијек се црта паралелно са линијом предмета</a:t>
            </a:r>
            <a:endParaRPr lang="bs-Latn-BA" sz="2400" b="1" dirty="0">
              <a:solidFill>
                <a:srgbClr val="FF000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40968"/>
            <a:ext cx="3672408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140968"/>
            <a:ext cx="3024336" cy="27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4816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rmAutofit/>
          </a:bodyPr>
          <a:lstStyle/>
          <a:p>
            <a:r>
              <a:rPr lang="sr-Cyrl-RS" sz="4000" b="1" dirty="0" smtClean="0"/>
              <a:t>КОТНИ ЗАВРШЕТАК (СТРЕЛИЦА)</a:t>
            </a:r>
            <a:endParaRPr lang="bs-Latn-B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4869160"/>
            <a:ext cx="7920880" cy="1224136"/>
          </a:xfrm>
        </p:spPr>
        <p:txBody>
          <a:bodyPr>
            <a:noAutofit/>
          </a:bodyPr>
          <a:lstStyle/>
          <a:p>
            <a:r>
              <a:rPr lang="sr-Cyrl-RS" sz="2400" b="1" dirty="0" smtClean="0">
                <a:solidFill>
                  <a:srgbClr val="FF0000"/>
                </a:solidFill>
              </a:rPr>
              <a:t>Котни завршеци цртају се на крајевима котних линија. У машинству то су стрелице и тачке а у грађевинарству су косе црте.</a:t>
            </a:r>
            <a:endParaRPr lang="bs-Latn-BA" sz="2400" b="1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2724" y="1496612"/>
            <a:ext cx="3495675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08163" y="1575449"/>
            <a:ext cx="33909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3187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064896" cy="1143000"/>
          </a:xfrm>
        </p:spPr>
        <p:txBody>
          <a:bodyPr/>
          <a:lstStyle/>
          <a:p>
            <a:r>
              <a:rPr lang="sr-Cyrl-RS" sz="4000" b="1" dirty="0"/>
              <a:t>КОТНИ ЗАВРШЕТАК (СТРЕЛИЦА)</a:t>
            </a:r>
            <a:endParaRPr lang="bs-Latn-B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797152"/>
            <a:ext cx="7427168" cy="1329328"/>
          </a:xfrm>
        </p:spPr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rgbClr val="FF0000"/>
                </a:solidFill>
              </a:rPr>
              <a:t>Котне линије морају имати јасно означене котне завршетке.</a:t>
            </a:r>
            <a:endParaRPr lang="bs-Latn-BA" sz="24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TEHNIČKO OBRAZOVANJE : 6 razred - Kotiranj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88840"/>
            <a:ext cx="4704457" cy="246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1999" y="2079392"/>
            <a:ext cx="3528393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7791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478</TotalTime>
  <Words>282</Words>
  <Application>Microsoft Office PowerPoint</Application>
  <PresentationFormat>On-screen Show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ЕЛЕМЕНТИ КОТИРАЊА</vt:lpstr>
      <vt:lpstr>ШТА ЈЕ  КОТИРАЊЕ?</vt:lpstr>
      <vt:lpstr>КОТИРАЊЕ ЦРТЕЖА ИЗВОДИ СЕ ПОМОЋУ ЕЛЕМЕНАТА КОТИРАЊА</vt:lpstr>
      <vt:lpstr>ЕЛЕМЕНТИ КОТИРАЊА СУ:</vt:lpstr>
      <vt:lpstr>ПОМОЋНА КОТНА ЛИНИЈА</vt:lpstr>
      <vt:lpstr>КОТНА ЛИНИЈА</vt:lpstr>
      <vt:lpstr>КОТНА ЛИНИЈА</vt:lpstr>
      <vt:lpstr>КОТНИ ЗАВРШЕТАК (СТРЕЛИЦА)</vt:lpstr>
      <vt:lpstr>КОТНИ ЗАВРШЕТАК (СТРЕЛИЦА)</vt:lpstr>
      <vt:lpstr>КОТНИ БРОЈ</vt:lpstr>
      <vt:lpstr>КОТНИ БРОЈ</vt:lpstr>
      <vt:lpstr>ПРАВИЛО ЗА КОТИРАЊЕ</vt:lpstr>
      <vt:lpstr>ЗАДАТАК ЗА САМОСТАЛАН РАД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ЕЛЕМЕНТИ КОТИРАЊА</dc:title>
  <dc:creator>ASUS</dc:creator>
  <cp:lastModifiedBy>Aleksandra Stankovic</cp:lastModifiedBy>
  <cp:revision>36</cp:revision>
  <dcterms:created xsi:type="dcterms:W3CDTF">2020-11-06T16:35:06Z</dcterms:created>
  <dcterms:modified xsi:type="dcterms:W3CDTF">2020-11-09T07:04:44Z</dcterms:modified>
</cp:coreProperties>
</file>