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57" r:id="rId3"/>
    <p:sldId id="258" r:id="rId4"/>
    <p:sldId id="260" r:id="rId5"/>
    <p:sldId id="265" r:id="rId6"/>
    <p:sldId id="266" r:id="rId7"/>
    <p:sldId id="261" r:id="rId8"/>
    <p:sldId id="264" r:id="rId9"/>
  </p:sldIdLst>
  <p:sldSz cx="122523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5CF18-5B51-481D-9007-58B343237BF3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5800"/>
            <a:ext cx="612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A1169-424C-4A70-9A3D-E0DB72C6E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2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A1169-424C-4A70-9A3D-E0DB72C6EC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0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925" y="2130426"/>
            <a:ext cx="104144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849" y="3886200"/>
            <a:ext cx="857662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936" y="274639"/>
            <a:ext cx="275677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16" y="274639"/>
            <a:ext cx="806611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4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49" y="4406901"/>
            <a:ext cx="104144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849" y="2906713"/>
            <a:ext cx="104144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6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16" y="1600201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265" y="1600201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2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535113"/>
            <a:ext cx="54135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" y="2174875"/>
            <a:ext cx="54135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012" y="1535113"/>
            <a:ext cx="54156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012" y="2174875"/>
            <a:ext cx="54156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3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8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7" y="273050"/>
            <a:ext cx="40309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319" y="273051"/>
            <a:ext cx="6849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17" y="1435101"/>
            <a:ext cx="40309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5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41" y="4800600"/>
            <a:ext cx="73513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1541" y="612775"/>
            <a:ext cx="73513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1541" y="5367338"/>
            <a:ext cx="73513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600201"/>
            <a:ext cx="1102709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616" y="6356351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0D59-B83B-4ECF-B3EE-42EA086C6064}" type="datetimeFigureOut">
              <a:rPr lang="en-US" smtClean="0"/>
              <a:pPr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6211" y="6356351"/>
            <a:ext cx="38799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0833" y="6356351"/>
            <a:ext cx="28588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7525-81F4-4521-8BBE-2AEE328D9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8590" t="24501" r="23558" b="16809"/>
          <a:stretch>
            <a:fillRect/>
          </a:stretch>
        </p:blipFill>
        <p:spPr bwMode="auto">
          <a:xfrm>
            <a:off x="0" y="0"/>
            <a:ext cx="12252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INDOWS 10\Desktop\mat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664847"/>
            <a:ext cx="8191501" cy="55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6362" y="152400"/>
            <a:ext cx="48006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МАТЕМАТИКА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2763" y="68580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ДА ПОНОВИМО ШТА СМО НАУЧИЛИ НА ПРОШЛОМ ЧАСУ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362" y="1905001"/>
            <a:ext cx="107442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266825" algn="l"/>
              </a:tabLst>
            </a:pPr>
            <a:r>
              <a:rPr lang="sr-Cyrl-RS" sz="24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САБИРАЊЕ И ОДУЗИМАЊЕ ТРОЦИФРЕНОГ БРОЈА И ДЕСЕТИЦА</a:t>
            </a:r>
          </a:p>
        </p:txBody>
      </p:sp>
      <p:pic>
        <p:nvPicPr>
          <p:cNvPr id="6" name="Picture 5" descr="oie_transparent (56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27" y="3733800"/>
            <a:ext cx="3662362" cy="277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87542" y="3494393"/>
            <a:ext cx="814738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266825" algn="l"/>
              </a:tabLst>
            </a:pP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720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(20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40)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(720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20)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40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700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40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660</a:t>
            </a:r>
            <a:endParaRPr lang="en-US" sz="2800" b="1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4362" y="2801572"/>
            <a:ext cx="83058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266825" algn="l"/>
              </a:tabLst>
            </a:pP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460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(40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50)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(460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40)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50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500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50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550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5562" y="2795104"/>
            <a:ext cx="19050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266825" algn="l"/>
              </a:tabLst>
            </a:pP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460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90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7962" y="3500861"/>
            <a:ext cx="18288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266825" algn="l"/>
              </a:tabLst>
            </a:pP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720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60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R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endParaRPr lang="en-US" sz="2800" b="1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11362" y="762000"/>
            <a:ext cx="8143226" cy="1712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САБИРАЊЕ</a:t>
            </a:r>
            <a:r>
              <a:rPr kumimoji="0" lang="sr-Cyrl-R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ТРОЦИФРЕНОГ И ДВОЦИФРЕНОГ БРОЈА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 descr="Math kids stock photo math children clipart id clipart - Clipartix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762" y="2819400"/>
            <a:ext cx="5943600" cy="331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8590" t="24501" r="23558" b="16809"/>
          <a:stretch>
            <a:fillRect/>
          </a:stretch>
        </p:blipFill>
        <p:spPr bwMode="auto">
          <a:xfrm>
            <a:off x="-100207" y="-119449"/>
            <a:ext cx="12240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5961" y="228601"/>
            <a:ext cx="4876801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eriod"/>
              <a:tabLst>
                <a:tab pos="638175" algn="l"/>
              </a:tabLst>
            </a:pPr>
            <a:r>
              <a:rPr lang="sr-Cyrl-BA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354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34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354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(30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4) </a:t>
            </a:r>
            <a:endParaRPr lang="sr-Cyrl-BA" sz="28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2010" y="1457980"/>
            <a:ext cx="2920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dirty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5363" y="1371600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1774" y="2769259"/>
            <a:ext cx="10451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C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oie_VrY8YyGOe8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2" y="3439236"/>
            <a:ext cx="5273675" cy="303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411162" y="2641382"/>
            <a:ext cx="2378074" cy="1557429"/>
          </a:xfrm>
          <a:prstGeom prst="wedgeEllipseCallout">
            <a:avLst>
              <a:gd name="adj1" fmla="val 89100"/>
              <a:gd name="adj2" fmla="val 6407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Први сабирак</a:t>
            </a:r>
            <a:endParaRPr lang="sr-Latn-R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препишемо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7163" y="669920"/>
            <a:ext cx="2743200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8175" algn="l"/>
              </a:tabLst>
            </a:pPr>
            <a:r>
              <a:rPr lang="sr-Cyrl-BA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(354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30)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8175" algn="l"/>
              </a:tabLst>
            </a:pPr>
            <a:r>
              <a:rPr lang="sr-Cyrl-BA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 384 + 4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8175" algn="l"/>
              </a:tabLst>
            </a:pPr>
            <a:r>
              <a:rPr lang="sr-Cyrl-BA" sz="2800" b="1" dirty="0" smtClean="0"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 388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69474" y="228601"/>
            <a:ext cx="2819402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8175" algn="l"/>
              </a:tabLst>
            </a:pPr>
            <a:r>
              <a:rPr lang="sr-Cyrl-BA" sz="2800" b="1" u="sng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354 +___  </a:t>
            </a:r>
            <a:r>
              <a:rPr lang="sr-Cyrl-BA" sz="28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 388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26362" y="207476"/>
            <a:ext cx="609600" cy="4173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4355" y="845558"/>
            <a:ext cx="3013207" cy="1083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38175" algn="l"/>
              </a:tabLst>
            </a:pPr>
            <a:r>
              <a:rPr lang="sr-Cyrl-BA" sz="28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354 + 30 = 384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38175" algn="l"/>
              </a:tabLst>
            </a:pPr>
            <a:r>
              <a:rPr lang="sr-Cyrl-BA" sz="28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384 + 4 = 388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9250363" y="1894821"/>
            <a:ext cx="2514600" cy="1956422"/>
          </a:xfrm>
          <a:prstGeom prst="wedgeEllipseCallout">
            <a:avLst>
              <a:gd name="adj1" fmla="val -105886"/>
              <a:gd name="adj2" fmla="val 7587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B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Други сабирак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растављамо на десетице и јединице.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6" y="274638"/>
            <a:ext cx="11027093" cy="4906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331" y="30087"/>
            <a:ext cx="12252325" cy="6858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CS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</a:t>
            </a:r>
          </a:p>
          <a:p>
            <a:pPr marL="0" indent="0">
              <a:buNone/>
            </a:pPr>
            <a:r>
              <a:rPr lang="sr-Cyrl-CS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CS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831" y="833455"/>
            <a:ext cx="3014086" cy="4646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162" y="685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2. б)  494 + 47</a:t>
            </a:r>
            <a:r>
              <a:rPr lang="en-U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C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endParaRPr lang="sr-Cyrl-B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16362" y="685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494</a:t>
            </a:r>
            <a:r>
              <a:rPr lang="en-U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C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 (40</a:t>
            </a:r>
            <a:r>
              <a:rPr lang="en-U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C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C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7)</a:t>
            </a:r>
            <a:r>
              <a:rPr lang="en-U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C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endParaRPr lang="sr-Cyrl-CS" sz="32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088" y="138934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>
                <a:latin typeface="Arial" pitchFamily="34" charset="0"/>
                <a:cs typeface="Arial" pitchFamily="34" charset="0"/>
              </a:rPr>
              <a:t>248 +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r-Cyrl-CS" sz="32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>
                <a:latin typeface="Arial" pitchFamily="34" charset="0"/>
                <a:cs typeface="Arial" pitchFamily="34" charset="0"/>
              </a:rPr>
              <a:t>=</a:t>
            </a:r>
            <a:endParaRPr lang="sr-Cyrl-B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92562" y="1381397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>
                <a:latin typeface="Arial" pitchFamily="34" charset="0"/>
                <a:cs typeface="Arial" pitchFamily="34" charset="0"/>
              </a:rPr>
              <a:t>248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sr-Cyrl-CS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r-Cyrl-CS" sz="32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>
                <a:latin typeface="Arial" pitchFamily="34" charset="0"/>
                <a:cs typeface="Arial" pitchFamily="34" charset="0"/>
              </a:rPr>
              <a:t>6)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 smtClean="0">
                <a:latin typeface="Arial" pitchFamily="34" charset="0"/>
                <a:cs typeface="Arial" pitchFamily="34" charset="0"/>
              </a:rPr>
              <a:t>=</a:t>
            </a:r>
            <a:endParaRPr lang="sr-Cyrl-B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01934" y="25819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в)  875 + 97</a:t>
            </a:r>
            <a:r>
              <a:rPr lang="en-US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C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endParaRPr lang="sr-Cyrl-BA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774108" y="31667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>
                <a:latin typeface="Arial" pitchFamily="34" charset="0"/>
                <a:cs typeface="Arial" pitchFamily="34" charset="0"/>
              </a:rPr>
              <a:t>57 + 629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CS" sz="3200" b="1" dirty="0" smtClean="0">
                <a:latin typeface="Arial" pitchFamily="34" charset="0"/>
                <a:cs typeface="Arial" pitchFamily="34" charset="0"/>
              </a:rPr>
              <a:t>=</a:t>
            </a:r>
            <a:endParaRPr lang="sr-Cyrl-C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7962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17358" y="2550947"/>
            <a:ext cx="111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972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4538" y="3189726"/>
            <a:ext cx="90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686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5366" y="681251"/>
            <a:ext cx="290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534 +7= 541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5492" y="1389348"/>
            <a:ext cx="3261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288 + 6 = 294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20762" y="533402"/>
            <a:ext cx="10668000" cy="57554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3. Израчунај збир:</a:t>
            </a:r>
          </a:p>
          <a:p>
            <a:endParaRPr lang="sr-Cyrl-BA" sz="2800" b="1" dirty="0" smtClean="0">
              <a:latin typeface="Arial" pitchFamily="34" charset="0"/>
              <a:cs typeface="Arial" pitchFamily="34" charset="0"/>
            </a:endParaRPr>
          </a:p>
          <a:p>
            <a:endParaRPr lang="sr-Cyrl-RS" sz="2800" b="1" dirty="0" smtClean="0">
              <a:latin typeface="Arial" pitchFamily="34" charset="0"/>
              <a:cs typeface="Arial" pitchFamily="34" charset="0"/>
            </a:endParaRPr>
          </a:p>
          <a:p>
            <a:endParaRPr lang="sr-Cyrl-RS" sz="2800" b="1" dirty="0">
              <a:latin typeface="Arial" pitchFamily="34" charset="0"/>
              <a:cs typeface="Arial" pitchFamily="34" charset="0"/>
            </a:endParaRPr>
          </a:p>
          <a:p>
            <a:endParaRPr lang="sr-Cyrl-RS" sz="2800" b="1" dirty="0">
              <a:latin typeface="Arial" pitchFamily="34" charset="0"/>
              <a:cs typeface="Arial" pitchFamily="34" charset="0"/>
            </a:endParaRPr>
          </a:p>
          <a:p>
            <a:endParaRPr lang="sr-Cyrl-RS" sz="2800" b="1" dirty="0" smtClean="0">
              <a:latin typeface="Arial" pitchFamily="34" charset="0"/>
              <a:cs typeface="Arial" pitchFamily="34" charset="0"/>
            </a:endParaRPr>
          </a:p>
          <a:p>
            <a:endParaRPr lang="sr-Cyrl-RS" sz="2800" b="1" dirty="0">
              <a:latin typeface="Arial" pitchFamily="34" charset="0"/>
              <a:cs typeface="Arial" pitchFamily="34" charset="0"/>
            </a:endParaRPr>
          </a:p>
          <a:p>
            <a:endParaRPr lang="sr-Cyrl-RS" sz="2800" b="1" dirty="0" smtClean="0">
              <a:latin typeface="Arial" pitchFamily="34" charset="0"/>
              <a:cs typeface="Arial" pitchFamily="34" charset="0"/>
            </a:endParaRPr>
          </a:p>
          <a:p>
            <a:endParaRPr lang="sr-Cyrl-RS" sz="2800" b="1" dirty="0">
              <a:latin typeface="Arial" pitchFamily="34" charset="0"/>
              <a:cs typeface="Arial" pitchFamily="34" charset="0"/>
            </a:endParaRPr>
          </a:p>
          <a:p>
            <a:endParaRPr lang="sr-Cyrl-RS" sz="2800" b="1" dirty="0" smtClean="0">
              <a:latin typeface="Arial" pitchFamily="34" charset="0"/>
              <a:cs typeface="Arial" pitchFamily="34" charset="0"/>
            </a:endParaRPr>
          </a:p>
          <a:p>
            <a:endParaRPr lang="sr-Cyrl-RS" sz="2800" b="1" dirty="0"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 descr="dj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640762" y="2133600"/>
            <a:ext cx="2736304" cy="36389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325562" y="154882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Arial" pitchFamily="34" charset="0"/>
                <a:cs typeface="Arial" pitchFamily="34" charset="0"/>
              </a:rPr>
              <a:t>б) 676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>
                <a:latin typeface="Arial" pitchFamily="34" charset="0"/>
                <a:cs typeface="Arial" pitchFamily="34" charset="0"/>
              </a:rPr>
              <a:t>86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=</a:t>
            </a:r>
            <a:endParaRPr lang="sr-Cyrl-B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858962" y="2057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Arial" pitchFamily="34" charset="0"/>
                <a:cs typeface="Arial" pitchFamily="34" charset="0"/>
              </a:rPr>
              <a:t>827+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>
                <a:latin typeface="Arial" pitchFamily="34" charset="0"/>
                <a:cs typeface="Arial" pitchFamily="34" charset="0"/>
              </a:rPr>
              <a:t>86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=</a:t>
            </a:r>
            <a:endParaRPr lang="sr-Cyrl-B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135562" y="1487772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Arial" pitchFamily="34" charset="0"/>
                <a:cs typeface="Arial" pitchFamily="34" charset="0"/>
              </a:rPr>
              <a:t>в) 346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>
                <a:latin typeface="Arial" pitchFamily="34" charset="0"/>
                <a:cs typeface="Arial" pitchFamily="34" charset="0"/>
              </a:rPr>
              <a:t>87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=</a:t>
            </a:r>
            <a:endParaRPr lang="sr-Cyrl-R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8219" y="1981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Arial" pitchFamily="34" charset="0"/>
                <a:cs typeface="Arial" pitchFamily="34" charset="0"/>
              </a:rPr>
              <a:t>817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>
                <a:latin typeface="Arial" pitchFamily="34" charset="0"/>
                <a:cs typeface="Arial" pitchFamily="34" charset="0"/>
              </a:rPr>
              <a:t>87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=</a:t>
            </a:r>
            <a:endParaRPr lang="sr-Cyrl-R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0133" y="152748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762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2742" y="203605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913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1150" y="1472625"/>
            <a:ext cx="92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433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1415" y="1981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/>
          <a:srcRect l="18590" t="24501" r="23558" b="16809"/>
          <a:stretch>
            <a:fillRect/>
          </a:stretch>
        </p:blipFill>
        <p:spPr bwMode="auto">
          <a:xfrm>
            <a:off x="0" y="-2065"/>
            <a:ext cx="12252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77962" y="381001"/>
            <a:ext cx="10972800" cy="628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6. Ријеши једначине: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а) х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483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47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х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 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483</a:t>
            </a:r>
            <a:r>
              <a:rPr lang="sr-Cyrl-R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+47</a:t>
            </a:r>
            <a:endParaRPr lang="en-US" sz="32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х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 530          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 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ПР: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530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-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483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47</a:t>
            </a:r>
            <a:endParaRPr lang="en-US" sz="32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      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б</a:t>
            </a:r>
            <a:r>
              <a:rPr lang="sr-Cyrl-BA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)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х -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53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365</a:t>
            </a:r>
            <a:endParaRPr lang="sr-Cyrl-BA" sz="32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         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х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 365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+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53</a:t>
            </a:r>
            <a:endParaRPr lang="sr-Cyrl-BA" sz="3200" b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          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х = 418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BA" sz="32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          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: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418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53</a:t>
            </a:r>
            <a:r>
              <a:rPr lang="en-US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 </a:t>
            </a:r>
            <a:r>
              <a:rPr lang="sr-Cyrl-BA" sz="32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365</a:t>
            </a:r>
            <a:endParaRPr lang="en-US" sz="2800" b="1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" r="1" b="6009"/>
          <a:stretch/>
        </p:blipFill>
        <p:spPr>
          <a:xfrm>
            <a:off x="7345362" y="581518"/>
            <a:ext cx="2529674" cy="22153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13734" y="3234867"/>
            <a:ext cx="3038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х - 496 = 69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0412" y="3787029"/>
            <a:ext cx="2637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496 + 69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0412" y="4319203"/>
            <a:ext cx="2207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 = 565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5666" y="4881416"/>
            <a:ext cx="381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ПР: 565 – 496 = 69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8590" t="24501" r="23558" b="16809"/>
          <a:stretch>
            <a:fillRect/>
          </a:stretch>
        </p:blipFill>
        <p:spPr bwMode="auto">
          <a:xfrm>
            <a:off x="0" y="0"/>
            <a:ext cx="12252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 flipH="1">
            <a:off x="3078163" y="381002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b="1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Задаци за самосталан рад: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5763" y="1524001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Урадити 4. и 5. задатак из уџбеника „Математика“ </a:t>
            </a:r>
          </a:p>
          <a:p>
            <a:pPr algn="ctr"/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на страни 42.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lika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762" y="3093661"/>
            <a:ext cx="2895600" cy="2926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460</TotalTime>
  <Words>274</Words>
  <Application>Microsoft Office PowerPoint</Application>
  <PresentationFormat>Custom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Private</cp:lastModifiedBy>
  <cp:revision>35</cp:revision>
  <dcterms:created xsi:type="dcterms:W3CDTF">2020-04-20T18:48:37Z</dcterms:created>
  <dcterms:modified xsi:type="dcterms:W3CDTF">2020-11-07T19:55:45Z</dcterms:modified>
</cp:coreProperties>
</file>