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81" r:id="rId6"/>
    <p:sldId id="263" r:id="rId7"/>
    <p:sldId id="264" r:id="rId8"/>
    <p:sldId id="268" r:id="rId9"/>
    <p:sldId id="274" r:id="rId10"/>
    <p:sldId id="265" r:id="rId11"/>
    <p:sldId id="266" r:id="rId12"/>
    <p:sldId id="267" r:id="rId13"/>
    <p:sldId id="269" r:id="rId14"/>
    <p:sldId id="272" r:id="rId15"/>
    <p:sldId id="271" r:id="rId16"/>
    <p:sldId id="280" r:id="rId17"/>
    <p:sldId id="270" r:id="rId18"/>
    <p:sldId id="276" r:id="rId19"/>
    <p:sldId id="277" r:id="rId20"/>
    <p:sldId id="278" r:id="rId21"/>
    <p:sldId id="279" r:id="rId22"/>
    <p:sldId id="273" r:id="rId23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>
      <p:cViewPr varScale="1">
        <p:scale>
          <a:sx n="73" d="100"/>
          <a:sy n="73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A253-7B58-4CF4-A2C9-C4A5D62D138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215C0-C0EA-4147-9C8C-C55D0C7D3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55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215C0-C0EA-4147-9C8C-C55D0C7D39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05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044E-E7F7-43E9-A4E1-9180F58224A9}" type="datetimeFigureOut">
              <a:rPr lang="bs-Latn-BA" smtClean="0"/>
              <a:pPr/>
              <a:t>26.5.2020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E44E-2FFB-4A50-987A-8F000A6F241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75520" y="332656"/>
            <a:ext cx="8640960" cy="41044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s-Cyrl-BA" sz="5400" b="1" dirty="0"/>
              <a:t>ИНДУСТРИЈСКЕ БИЉКЕ И ГАЈЕЊЕ УКРАСНИХ БИЉАКА</a:t>
            </a:r>
            <a:endParaRPr lang="sr-Cyrl-CS" sz="5400" b="1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1" y="4763892"/>
            <a:ext cx="2157827" cy="19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aco\Desktop\PREZENTACIJA - ANA\slike\suncokr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608" y="4664476"/>
            <a:ext cx="2592288" cy="2020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83432" y="168704"/>
            <a:ext cx="8229600" cy="720080"/>
          </a:xfrm>
        </p:spPr>
        <p:txBody>
          <a:bodyPr>
            <a:normAutofit/>
          </a:bodyPr>
          <a:lstStyle/>
          <a:p>
            <a:r>
              <a:rPr lang="bs-Cyrl-BA" sz="3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1.3. Биљке за добијање шећера</a:t>
            </a:r>
            <a:endParaRPr lang="bs-Latn-BA" sz="3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07368" y="929012"/>
            <a:ext cx="9649072" cy="5688632"/>
          </a:xfrm>
        </p:spPr>
        <p:txBody>
          <a:bodyPr>
            <a:normAutofit/>
          </a:bodyPr>
          <a:lstStyle/>
          <a:p>
            <a:r>
              <a:rPr lang="bs-Cyrl-BA" sz="2400" b="1" dirty="0"/>
              <a:t>Прерадом ових биљака добијамо шећер.</a:t>
            </a:r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У биљке за добијање шећера спадају</a:t>
            </a:r>
            <a:r>
              <a:rPr lang="en-US" sz="2400" b="1" dirty="0"/>
              <a:t>:</a:t>
            </a:r>
            <a:r>
              <a:rPr lang="bs-Cyrl-BA" sz="2400" b="1" dirty="0"/>
              <a:t> </a:t>
            </a:r>
            <a:r>
              <a:rPr lang="bs-Cyrl-BA" sz="2400" b="1" dirty="0">
                <a:solidFill>
                  <a:schemeClr val="accent6">
                    <a:lumMod val="75000"/>
                  </a:schemeClr>
                </a:solidFill>
              </a:rPr>
              <a:t>шећерна </a:t>
            </a:r>
            <a:r>
              <a:rPr lang="bs-Cyrl-BA" sz="2400" b="1" dirty="0" smtClean="0">
                <a:solidFill>
                  <a:schemeClr val="accent6">
                    <a:lumMod val="75000"/>
                  </a:schemeClr>
                </a:solidFill>
              </a:rPr>
              <a:t>репа и шећерна </a:t>
            </a:r>
            <a:r>
              <a:rPr lang="bs-Cyrl-BA" sz="2400" b="1" dirty="0">
                <a:solidFill>
                  <a:schemeClr val="accent6">
                    <a:lumMod val="75000"/>
                  </a:schemeClr>
                </a:solidFill>
              </a:rPr>
              <a:t>трска.</a:t>
            </a:r>
          </a:p>
          <a:p>
            <a:endParaRPr lang="bs-Cyrl-BA" sz="2400" b="1" dirty="0"/>
          </a:p>
          <a:p>
            <a:pPr>
              <a:buNone/>
            </a:pPr>
            <a:endParaRPr lang="bs-Cyrl-BA" sz="2400" b="1" dirty="0"/>
          </a:p>
          <a:p>
            <a:pPr lvl="1">
              <a:buNone/>
            </a:pPr>
            <a:endParaRPr lang="bs-Cyrl-BA" sz="2400" b="1" dirty="0"/>
          </a:p>
          <a:p>
            <a:pPr lvl="1">
              <a:buNone/>
            </a:pPr>
            <a:endParaRPr lang="bs-Cyrl-BA" sz="2400" b="1" dirty="0"/>
          </a:p>
          <a:p>
            <a:pPr lvl="1">
              <a:buFont typeface="Wingdings" pitchFamily="2" charset="2"/>
              <a:buChar char="v"/>
            </a:pPr>
            <a:endParaRPr lang="bs-Cyrl-BA" sz="2400" b="1" dirty="0"/>
          </a:p>
          <a:p>
            <a:pPr lvl="1">
              <a:buNone/>
            </a:pPr>
            <a:endParaRPr lang="bs-Cyrl-BA" sz="2400" b="1" dirty="0"/>
          </a:p>
          <a:p>
            <a:pPr lvl="1">
              <a:buNone/>
            </a:pPr>
            <a:endParaRPr lang="bs-Cyrl-BA" sz="2400" b="1" dirty="0"/>
          </a:p>
          <a:p>
            <a:pPr lvl="1">
              <a:buNone/>
            </a:pPr>
            <a:endParaRPr lang="bs-Cyrl-BA" sz="2400" b="1" dirty="0"/>
          </a:p>
          <a:p>
            <a:pPr lvl="1">
              <a:buNone/>
            </a:pPr>
            <a:endParaRPr lang="bs-Cyrl-BA" sz="2400" b="1" dirty="0"/>
          </a:p>
          <a:p>
            <a:endParaRPr lang="bs-Latn-BA" b="1" dirty="0"/>
          </a:p>
        </p:txBody>
      </p:sp>
      <p:pic>
        <p:nvPicPr>
          <p:cNvPr id="4" name="Picture 5" descr="C:\Users\aco\Desktop\PREZENTACIJA - ANA\slike\secerna r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91" y="2780928"/>
            <a:ext cx="2700300" cy="3600400"/>
          </a:xfrm>
          <a:prstGeom prst="rect">
            <a:avLst/>
          </a:prstGeom>
          <a:noFill/>
        </p:spPr>
      </p:pic>
      <p:pic>
        <p:nvPicPr>
          <p:cNvPr id="5" name="Picture 2" descr="C:\Users\aco\Desktop\PREZENTACIJA - ANA\slike\secerna tr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2744924"/>
            <a:ext cx="3024336" cy="302433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279576" y="5589240"/>
            <a:ext cx="2520280" cy="792088"/>
            <a:chOff x="507399" y="2323851"/>
            <a:chExt cx="2154606" cy="517787"/>
          </a:xfrm>
        </p:grpSpPr>
        <p:sp>
          <p:nvSpPr>
            <p:cNvPr id="7" name="Rectangle 6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/>
                <a:t>Шећерна репа</a:t>
              </a:r>
              <a:endParaRPr lang="sr-Cyrl-CS" sz="2600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77372" y="5661248"/>
            <a:ext cx="2520280" cy="792088"/>
          </a:xfrm>
          <a:prstGeom prst="rect">
            <a:avLst/>
          </a:prstGeom>
          <a:solidFill>
            <a:srgbClr val="92D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bs-Cyrl-BA" sz="2600" b="1" dirty="0"/>
              <a:t>Шећерна трска</a:t>
            </a:r>
            <a:endParaRPr lang="sr-Cyrl-CS" sz="2600" b="1" dirty="0"/>
          </a:p>
        </p:txBody>
      </p:sp>
      <p:sp>
        <p:nvSpPr>
          <p:cNvPr id="2" name="AutoShape 2" descr="Šećer - kako, zašto i zašto ne? - Top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8209" y="2139608"/>
            <a:ext cx="3962215" cy="2641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3832" y="415205"/>
            <a:ext cx="7128792" cy="48139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s-Cyrl-BA" sz="2400" b="1" dirty="0" smtClean="0"/>
              <a:t>Наша најпознатија биљка за добијање шећера</a:t>
            </a:r>
          </a:p>
          <a:p>
            <a:r>
              <a:rPr lang="bs-Cyrl-BA" sz="2400" b="1" dirty="0" smtClean="0"/>
              <a:t>Шећер се добија прерадом корјена шећерне репе на сљедећи начин</a:t>
            </a:r>
            <a:r>
              <a:rPr lang="en-US" sz="2400" b="1" dirty="0" smtClean="0"/>
              <a:t>:</a:t>
            </a:r>
          </a:p>
          <a:p>
            <a:pPr lvl="1"/>
            <a:r>
              <a:rPr lang="bs-Cyrl-BA" sz="2200" b="1" dirty="0" smtClean="0"/>
              <a:t>репа се вади из земље </a:t>
            </a:r>
          </a:p>
          <a:p>
            <a:pPr lvl="1"/>
            <a:r>
              <a:rPr lang="bs-Cyrl-BA" sz="2200" b="1" dirty="0" smtClean="0"/>
              <a:t>пере се у великим бетонским базенима</a:t>
            </a:r>
          </a:p>
          <a:p>
            <a:pPr lvl="1"/>
            <a:r>
              <a:rPr lang="bs-Cyrl-BA" sz="2200" b="1" dirty="0" smtClean="0"/>
              <a:t>реже на резанце</a:t>
            </a:r>
          </a:p>
          <a:p>
            <a:pPr lvl="1"/>
            <a:r>
              <a:rPr lang="bs-Cyrl-BA" sz="2200" b="1" dirty="0" smtClean="0"/>
              <a:t>потапа у врућу воду</a:t>
            </a:r>
          </a:p>
          <a:p>
            <a:pPr lvl="1"/>
            <a:r>
              <a:rPr lang="bs-Cyrl-BA" sz="2200" b="1" dirty="0" smtClean="0"/>
              <a:t>прочишћава се сок</a:t>
            </a:r>
          </a:p>
          <a:p>
            <a:pPr lvl="1"/>
            <a:r>
              <a:rPr lang="bs-Cyrl-BA" sz="2200" b="1" dirty="0" smtClean="0"/>
              <a:t>упарава</a:t>
            </a:r>
          </a:p>
          <a:p>
            <a:pPr lvl="1"/>
            <a:r>
              <a:rPr lang="bs-Cyrl-BA" sz="2200" b="1" dirty="0" smtClean="0"/>
              <a:t>кристализација (одвајање сирупа од кристала шећера)</a:t>
            </a:r>
          </a:p>
          <a:p>
            <a:pPr>
              <a:buNone/>
            </a:pPr>
            <a:endParaRPr lang="bs-Cyrl-BA" sz="2400" b="1" dirty="0"/>
          </a:p>
          <a:p>
            <a:endParaRPr lang="bs-Latn-B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6586" y="225368"/>
            <a:ext cx="3639175" cy="584775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latin typeface="Arial Black" panose="020B0A04020102020204" pitchFamily="34" charset="0"/>
              </a:rPr>
              <a:t>Шећерна </a:t>
            </a:r>
            <a:r>
              <a:rPr lang="bs-Cyrl-BA" sz="3200" dirty="0">
                <a:latin typeface="Arial Black" panose="020B0A04020102020204" pitchFamily="34" charset="0"/>
              </a:rPr>
              <a:t>репа</a:t>
            </a:r>
            <a:endParaRPr lang="bs-Latn-BA" sz="3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aco\Desktop\PREZENTACIJA - ANA\slike\Secerna rep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196752"/>
            <a:ext cx="4320480" cy="374441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963" y="5085184"/>
            <a:ext cx="4332893" cy="1448993"/>
          </a:xfrm>
          <a:prstGeom prst="rect">
            <a:avLst/>
          </a:prstGeom>
        </p:spPr>
      </p:pic>
      <p:pic>
        <p:nvPicPr>
          <p:cNvPr id="8" name="Picture 2" descr="C:\Users\aco\Desktop\PREZENTACIJA - ANA\slike\SEC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6" y="4424430"/>
            <a:ext cx="3653347" cy="23889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7356">
            <a:off x="10832316" y="2376859"/>
            <a:ext cx="1065572" cy="189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840" y="553037"/>
            <a:ext cx="3610744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s-Cyrl-BA" sz="2400" b="1" dirty="0"/>
              <a:t>В</a:t>
            </a:r>
            <a:r>
              <a:rPr lang="bs-Cyrl-BA" sz="2400" b="1" dirty="0" smtClean="0"/>
              <a:t>ишегодишња </a:t>
            </a:r>
            <a:r>
              <a:rPr lang="bs-Cyrl-BA" sz="2400" b="1" dirty="0"/>
              <a:t>биљка</a:t>
            </a:r>
          </a:p>
          <a:p>
            <a:endParaRPr lang="bs-Cyrl-BA" sz="2400" b="1" dirty="0"/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У</a:t>
            </a:r>
            <a:r>
              <a:rPr lang="bs-Cyrl-BA" sz="2400" b="1" dirty="0" smtClean="0"/>
              <a:t>згаја </a:t>
            </a:r>
            <a:r>
              <a:rPr lang="bs-Cyrl-BA" sz="2400" b="1" dirty="0"/>
              <a:t>се у тропским крајевима</a:t>
            </a:r>
          </a:p>
          <a:p>
            <a:pPr>
              <a:buNone/>
            </a:pPr>
            <a:endParaRPr lang="bs-Cyrl-BA" sz="2400" b="1" dirty="0"/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 smtClean="0"/>
              <a:t>Дебела </a:t>
            </a:r>
            <a:r>
              <a:rPr lang="bs-Cyrl-BA" sz="2400" b="1" dirty="0"/>
              <a:t>влакнаста стабљика богата шећером</a:t>
            </a:r>
          </a:p>
          <a:p>
            <a:endParaRPr lang="bs-Cyrl-BA" sz="2400" b="1" dirty="0"/>
          </a:p>
          <a:p>
            <a:pPr>
              <a:buNone/>
            </a:pPr>
            <a:endParaRPr lang="bs-Cyrl-BA" sz="2400" b="1" dirty="0"/>
          </a:p>
          <a:p>
            <a:pPr>
              <a:buNone/>
            </a:pPr>
            <a:endParaRPr lang="bs-Cyrl-BA" sz="2400" b="1" dirty="0"/>
          </a:p>
          <a:p>
            <a:endParaRPr lang="bs-Latn-B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3352" y="260649"/>
            <a:ext cx="3888432" cy="584775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latin typeface="Arial Black" panose="020B0A04020102020204" pitchFamily="34" charset="0"/>
              </a:rPr>
              <a:t>Шећерна трска</a:t>
            </a:r>
            <a:endParaRPr lang="bs-Latn-BA" sz="32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aco\Desktop\PREZENTACIJA - ANA\slike\secerna trs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340768"/>
            <a:ext cx="388843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445641" y="4863232"/>
            <a:ext cx="1938651" cy="172262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Šećerna trska: Uzgoj i upora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51" y="2996954"/>
            <a:ext cx="4360267" cy="290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84234" y="553037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-99392"/>
            <a:ext cx="10513168" cy="1143000"/>
          </a:xfrm>
        </p:spPr>
        <p:txBody>
          <a:bodyPr>
            <a:noAutofit/>
          </a:bodyPr>
          <a:lstStyle/>
          <a:p>
            <a:r>
              <a:rPr lang="bs-Cyrl-BA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2. ГАЈЕЊЕ УКРАСНИХ БИЉАКА</a:t>
            </a:r>
            <a:endParaRPr lang="bs-Latn-BA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384" y="1043610"/>
            <a:ext cx="9865096" cy="2304255"/>
          </a:xfrm>
        </p:spPr>
        <p:txBody>
          <a:bodyPr>
            <a:normAutofit/>
          </a:bodyPr>
          <a:lstStyle/>
          <a:p>
            <a:r>
              <a:rPr lang="bs-Cyrl-BA" sz="2400" b="1" dirty="0" smtClean="0"/>
              <a:t>Украсне биљке људи </a:t>
            </a:r>
            <a:r>
              <a:rPr lang="bs-Cyrl-BA" sz="2400" b="1" dirty="0"/>
              <a:t>гаје ради лијепог </a:t>
            </a:r>
            <a:r>
              <a:rPr lang="bs-Cyrl-BA" sz="2400" b="1" dirty="0" smtClean="0"/>
              <a:t>изгледа </a:t>
            </a:r>
            <a:r>
              <a:rPr lang="bs-Cyrl-BA" sz="2400" b="1" dirty="0"/>
              <a:t>и украшавања околине.</a:t>
            </a:r>
          </a:p>
          <a:p>
            <a:r>
              <a:rPr lang="bs-Cyrl-BA" sz="2400" b="1" dirty="0"/>
              <a:t>Гаје се у кући (собне биљке), </a:t>
            </a:r>
            <a:r>
              <a:rPr lang="bs-Cyrl-BA" sz="2400" b="1" dirty="0" smtClean="0"/>
              <a:t>баштама и парковима</a:t>
            </a:r>
            <a:r>
              <a:rPr lang="bs-Cyrl-BA" sz="2400" b="1" dirty="0"/>
              <a:t>. </a:t>
            </a:r>
          </a:p>
          <a:p>
            <a:r>
              <a:rPr lang="bs-Cyrl-BA" sz="2400" b="1" dirty="0"/>
              <a:t>Њихов значај је у томе што</a:t>
            </a:r>
            <a:r>
              <a:rPr lang="en-US" sz="2400" b="1" dirty="0"/>
              <a:t> </a:t>
            </a:r>
            <a:r>
              <a:rPr lang="bs-Cyrl-BA" sz="2400" b="1" dirty="0"/>
              <a:t>прочишћавају ваздух (посебно оне са широким листовима) и </a:t>
            </a:r>
            <a:r>
              <a:rPr lang="bs-Cyrl-BA" sz="2400" b="1" dirty="0" smtClean="0"/>
              <a:t>чине животни </a:t>
            </a:r>
            <a:r>
              <a:rPr lang="bs-Cyrl-BA" sz="2400" b="1" dirty="0"/>
              <a:t>простор </a:t>
            </a:r>
            <a:r>
              <a:rPr lang="bs-Cyrl-BA" sz="2400" b="1" dirty="0" smtClean="0"/>
              <a:t>угоднијим и љепшим.</a:t>
            </a:r>
            <a:endParaRPr lang="bs-Cyrl-BA" sz="2400" b="1" dirty="0"/>
          </a:p>
          <a:p>
            <a:endParaRPr lang="bs-Latn-BA" b="1" dirty="0" smtClean="0"/>
          </a:p>
          <a:p>
            <a:endParaRPr lang="en-US" b="1" dirty="0" smtClean="0"/>
          </a:p>
          <a:p>
            <a:pPr lvl="1">
              <a:buNone/>
            </a:pPr>
            <a:endParaRPr lang="bs-Latn-BA" b="1" dirty="0"/>
          </a:p>
        </p:txBody>
      </p:sp>
      <p:pic>
        <p:nvPicPr>
          <p:cNvPr id="2" name="Picture 4" descr="C:\Users\aco\Desktop\PREZENTACIJA - ANA\slike\ukras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24" y="3186542"/>
            <a:ext cx="3812176" cy="2856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C:\Users\aco\Desktop\PREZENTACIJA - ANA\slike\ukrasn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189" y="3179600"/>
            <a:ext cx="2863625" cy="286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6200" y="3237233"/>
            <a:ext cx="4133899" cy="2748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o\Desktop\PREZENTACIJA - ANA\slike\orhid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33" y="1175843"/>
            <a:ext cx="2484276" cy="2484276"/>
          </a:xfrm>
          <a:prstGeom prst="rect">
            <a:avLst/>
          </a:prstGeom>
          <a:noFill/>
        </p:spPr>
      </p:pic>
      <p:pic>
        <p:nvPicPr>
          <p:cNvPr id="5123" name="Picture 3" descr="C:\Users\aco\Desktop\PREZENTACIJA - ANA\slike\filadend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05" y="4047479"/>
            <a:ext cx="2435399" cy="2435399"/>
          </a:xfrm>
          <a:prstGeom prst="rect">
            <a:avLst/>
          </a:prstGeom>
          <a:noFill/>
        </p:spPr>
      </p:pic>
      <p:pic>
        <p:nvPicPr>
          <p:cNvPr id="5124" name="Picture 4" descr="C:\Users\aco\Desktop\PREZENTACIJA - ANA\slike\drac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178" y="2695257"/>
            <a:ext cx="2401839" cy="2865829"/>
          </a:xfrm>
          <a:prstGeom prst="rect">
            <a:avLst/>
          </a:prstGeom>
          <a:noFill/>
        </p:spPr>
      </p:pic>
      <p:pic>
        <p:nvPicPr>
          <p:cNvPr id="5125" name="Picture 5" descr="C:\Users\aco\Desktop\PREZENTACIJA - ANA\slike\bons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8282" y="239740"/>
            <a:ext cx="2988239" cy="2506473"/>
          </a:xfrm>
          <a:prstGeom prst="rect">
            <a:avLst/>
          </a:prstGeom>
          <a:noFill/>
        </p:spPr>
      </p:pic>
      <p:pic>
        <p:nvPicPr>
          <p:cNvPr id="5127" name="Picture 7" descr="C:\Users\aco\Desktop\PREZENTACIJA - ANA\slike\kakt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04418" y="3145573"/>
            <a:ext cx="2520175" cy="2887399"/>
          </a:xfrm>
          <a:prstGeom prst="rect">
            <a:avLst/>
          </a:prstGeom>
          <a:noFill/>
        </p:spPr>
      </p:pic>
      <p:pic>
        <p:nvPicPr>
          <p:cNvPr id="5128" name="Picture 8" descr="C:\Users\aco\Desktop\PREZENTACIJA - ANA\slike\fik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791" y="857548"/>
            <a:ext cx="2952328" cy="295232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87293" y="3580016"/>
            <a:ext cx="1616848" cy="447142"/>
            <a:chOff x="462962" y="2305762"/>
            <a:chExt cx="2199043" cy="535876"/>
          </a:xfrm>
          <a:solidFill>
            <a:srgbClr val="FFC000"/>
          </a:solidFill>
        </p:grpSpPr>
        <p:sp>
          <p:nvSpPr>
            <p:cNvPr id="14" name="Rectangle 13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62962" y="2305762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C00000"/>
                  </a:solidFill>
                </a:rPr>
                <a:t>Орхидеја</a:t>
              </a:r>
              <a:endParaRPr lang="sr-Cyrl-CS" sz="2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83127" y="3392996"/>
            <a:ext cx="1584176" cy="432048"/>
            <a:chOff x="507399" y="2323851"/>
            <a:chExt cx="2154606" cy="517787"/>
          </a:xfrm>
          <a:solidFill>
            <a:srgbClr val="FFC000"/>
          </a:solidFill>
        </p:grpSpPr>
        <p:sp>
          <p:nvSpPr>
            <p:cNvPr id="17" name="Rectangle 16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C00000"/>
                  </a:solidFill>
                </a:rPr>
                <a:t>Фикус </a:t>
              </a:r>
              <a:endParaRPr lang="sr-Cyrl-CS" sz="2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72769" y="2371952"/>
            <a:ext cx="1652523" cy="439267"/>
            <a:chOff x="507399" y="2323851"/>
            <a:chExt cx="2247563" cy="526439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600356" y="2332503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C00000"/>
                  </a:solidFill>
                </a:rPr>
                <a:t>Бонсаи </a:t>
              </a:r>
              <a:endParaRPr lang="sr-Cyrl-CS" sz="2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64857" y="5935276"/>
            <a:ext cx="1584176" cy="432048"/>
            <a:chOff x="507399" y="2323851"/>
            <a:chExt cx="2154606" cy="517787"/>
          </a:xfrm>
          <a:solidFill>
            <a:srgbClr val="FFC000"/>
          </a:solidFill>
        </p:grpSpPr>
        <p:sp>
          <p:nvSpPr>
            <p:cNvPr id="24" name="Rectangle 23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C00000"/>
                  </a:solidFill>
                </a:rPr>
                <a:t>Кактус </a:t>
              </a:r>
              <a:endParaRPr lang="sr-Cyrl-CS" sz="2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51179" y="6151302"/>
            <a:ext cx="2232248" cy="432049"/>
            <a:chOff x="507399" y="2323851"/>
            <a:chExt cx="2154606" cy="517788"/>
          </a:xfrm>
          <a:solidFill>
            <a:srgbClr val="FFC000"/>
          </a:solidFill>
        </p:grpSpPr>
        <p:sp>
          <p:nvSpPr>
            <p:cNvPr id="27" name="Rectangle 26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507399" y="2323852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C00000"/>
                  </a:solidFill>
                </a:rPr>
                <a:t>Филадендрон   </a:t>
              </a:r>
              <a:endParaRPr lang="sr-Cyrl-CS" sz="2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75520" y="5385892"/>
            <a:ext cx="1656184" cy="432048"/>
            <a:chOff x="507399" y="2323851"/>
            <a:chExt cx="2252543" cy="517787"/>
          </a:xfrm>
          <a:solidFill>
            <a:srgbClr val="FFC000"/>
          </a:solidFill>
        </p:grpSpPr>
        <p:sp>
          <p:nvSpPr>
            <p:cNvPr id="30" name="Rectangle 29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605336" y="2323851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C00000"/>
                  </a:solidFill>
                </a:rPr>
                <a:t>Драцена </a:t>
              </a:r>
              <a:endParaRPr lang="sr-Cyrl-CS" sz="2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7368" y="188641"/>
            <a:ext cx="69127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>
                <a:latin typeface="Arial Black" panose="020B0A04020102020204" pitchFamily="34" charset="0"/>
              </a:rPr>
              <a:t>Украсне биљке у кући</a:t>
            </a:r>
            <a:endParaRPr lang="bs-Latn-BA" sz="32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314" y="1554156"/>
            <a:ext cx="1866125" cy="14929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237588" y="2972413"/>
            <a:ext cx="1660851" cy="522515"/>
            <a:chOff x="3195328" y="1344678"/>
            <a:chExt cx="1660851" cy="522515"/>
          </a:xfrm>
        </p:grpSpPr>
        <p:sp>
          <p:nvSpPr>
            <p:cNvPr id="31" name="Rectangular Callout 30"/>
            <p:cNvSpPr/>
            <p:nvPr/>
          </p:nvSpPr>
          <p:spPr>
            <a:xfrm>
              <a:off x="3195328" y="1344678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ular Callout 5"/>
            <p:cNvSpPr/>
            <p:nvPr/>
          </p:nvSpPr>
          <p:spPr>
            <a:xfrm>
              <a:off x="3195328" y="1344678"/>
              <a:ext cx="1660851" cy="522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dirty="0"/>
                <a:t>тулипан</a:t>
              </a:r>
              <a:r>
                <a:rPr lang="sr-Latn-BA" sz="2400" dirty="0"/>
                <a:t> </a:t>
              </a:r>
              <a:endParaRPr lang="sr-Cyrl-CS" sz="2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021964" y="1628800"/>
            <a:ext cx="1866125" cy="14929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5189916" y="2972413"/>
            <a:ext cx="1660851" cy="522515"/>
            <a:chOff x="5248066" y="1344678"/>
            <a:chExt cx="1660851" cy="522515"/>
          </a:xfrm>
        </p:grpSpPr>
        <p:sp>
          <p:nvSpPr>
            <p:cNvPr id="29" name="Rectangular Callout 28"/>
            <p:cNvSpPr/>
            <p:nvPr/>
          </p:nvSpPr>
          <p:spPr>
            <a:xfrm>
              <a:off x="5248066" y="1344678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ular Callout 8"/>
            <p:cNvSpPr/>
            <p:nvPr/>
          </p:nvSpPr>
          <p:spPr>
            <a:xfrm>
              <a:off x="5248066" y="1344678"/>
              <a:ext cx="1660851" cy="522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dirty="0"/>
                <a:t>ружа</a:t>
              </a:r>
              <a:r>
                <a:rPr lang="sr-Latn-BA" sz="2400" dirty="0"/>
                <a:t> </a:t>
              </a:r>
              <a:endParaRPr lang="sr-Cyrl-C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902284" y="1662273"/>
            <a:ext cx="1866125" cy="14929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8070236" y="3005886"/>
            <a:ext cx="1660851" cy="522515"/>
            <a:chOff x="1142590" y="3397416"/>
            <a:chExt cx="1660851" cy="522515"/>
          </a:xfrm>
        </p:grpSpPr>
        <p:sp>
          <p:nvSpPr>
            <p:cNvPr id="27" name="Rectangular Callout 26"/>
            <p:cNvSpPr/>
            <p:nvPr/>
          </p:nvSpPr>
          <p:spPr>
            <a:xfrm>
              <a:off x="1142590" y="3397416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ular Callout 11"/>
            <p:cNvSpPr/>
            <p:nvPr/>
          </p:nvSpPr>
          <p:spPr>
            <a:xfrm>
              <a:off x="1142590" y="3397416"/>
              <a:ext cx="1660851" cy="522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dirty="0"/>
                <a:t>кадифа</a:t>
              </a:r>
              <a:r>
                <a:rPr lang="sr-Latn-BA" sz="2400" dirty="0"/>
                <a:t> </a:t>
              </a:r>
              <a:endParaRPr lang="sr-Cyrl-CS" sz="2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21964" y="4587211"/>
            <a:ext cx="1866125" cy="14929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5189916" y="5930824"/>
            <a:ext cx="1660851" cy="522515"/>
            <a:chOff x="5248066" y="3397416"/>
            <a:chExt cx="1660851" cy="522515"/>
          </a:xfrm>
        </p:grpSpPr>
        <p:sp>
          <p:nvSpPr>
            <p:cNvPr id="23" name="Rectangular Callout 22"/>
            <p:cNvSpPr/>
            <p:nvPr/>
          </p:nvSpPr>
          <p:spPr>
            <a:xfrm>
              <a:off x="5248066" y="3397416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ular Callout 17"/>
            <p:cNvSpPr/>
            <p:nvPr/>
          </p:nvSpPr>
          <p:spPr>
            <a:xfrm>
              <a:off x="5248066" y="3397416"/>
              <a:ext cx="1660851" cy="522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dirty="0"/>
                <a:t>невен</a:t>
              </a:r>
              <a:r>
                <a:rPr lang="sr-Latn-BA" sz="2400" dirty="0"/>
                <a:t> </a:t>
              </a:r>
              <a:endParaRPr lang="sr-Cyrl-CS" sz="2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19538" y="4548675"/>
            <a:ext cx="1866125" cy="14929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2087489" y="5892288"/>
            <a:ext cx="1660851" cy="522515"/>
            <a:chOff x="2168959" y="5450154"/>
            <a:chExt cx="1660851" cy="522515"/>
          </a:xfrm>
        </p:grpSpPr>
        <p:sp>
          <p:nvSpPr>
            <p:cNvPr id="21" name="Rectangular Callout 20"/>
            <p:cNvSpPr/>
            <p:nvPr/>
          </p:nvSpPr>
          <p:spPr>
            <a:xfrm>
              <a:off x="2168959" y="5450154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ular Callout 20"/>
            <p:cNvSpPr/>
            <p:nvPr/>
          </p:nvSpPr>
          <p:spPr>
            <a:xfrm>
              <a:off x="2168959" y="5450154"/>
              <a:ext cx="1660851" cy="522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dirty="0"/>
                <a:t>зумбул</a:t>
              </a:r>
              <a:r>
                <a:rPr lang="sr-Latn-BA" sz="2400" dirty="0"/>
                <a:t> </a:t>
              </a:r>
              <a:endParaRPr lang="sr-Cyrl-C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046300" y="4548675"/>
            <a:ext cx="1866125" cy="14929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/>
          <p:cNvSpPr txBox="1"/>
          <p:nvPr/>
        </p:nvSpPr>
        <p:spPr>
          <a:xfrm>
            <a:off x="361629" y="372220"/>
            <a:ext cx="648913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>
                <a:latin typeface="Arial Black" panose="020B0A04020102020204" pitchFamily="34" charset="0"/>
              </a:rPr>
              <a:t>Украсне биљке у дворишту</a:t>
            </a:r>
            <a:endParaRPr lang="bs-Latn-BA" sz="3200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77" y="2262675"/>
            <a:ext cx="8115300" cy="45720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2147996" y="1662273"/>
            <a:ext cx="1866125" cy="14929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0" name="Group 79"/>
          <p:cNvGrpSpPr/>
          <p:nvPr/>
        </p:nvGrpSpPr>
        <p:grpSpPr>
          <a:xfrm>
            <a:off x="2353271" y="3080530"/>
            <a:ext cx="1660851" cy="522515"/>
            <a:chOff x="3195328" y="1344678"/>
            <a:chExt cx="1660851" cy="522515"/>
          </a:xfrm>
          <a:solidFill>
            <a:srgbClr val="FFC000"/>
          </a:solidFill>
        </p:grpSpPr>
        <p:sp>
          <p:nvSpPr>
            <p:cNvPr id="81" name="Rectangular Callout 80"/>
            <p:cNvSpPr/>
            <p:nvPr/>
          </p:nvSpPr>
          <p:spPr>
            <a:xfrm>
              <a:off x="3195328" y="1344678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ectangular Callout 5"/>
            <p:cNvSpPr/>
            <p:nvPr/>
          </p:nvSpPr>
          <p:spPr>
            <a:xfrm>
              <a:off x="3195328" y="1344678"/>
              <a:ext cx="1660851" cy="522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b="1" dirty="0">
                  <a:solidFill>
                    <a:srgbClr val="FF0000"/>
                  </a:solidFill>
                </a:rPr>
                <a:t>тулипан</a:t>
              </a:r>
              <a:r>
                <a:rPr lang="sr-Latn-BA" sz="2400" b="1" dirty="0">
                  <a:solidFill>
                    <a:srgbClr val="FF0000"/>
                  </a:solidFill>
                </a:rPr>
                <a:t> </a:t>
              </a:r>
              <a:endParaRPr lang="sr-Cyrl-C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5137648" y="1736917"/>
            <a:ext cx="1866125" cy="14929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4" name="Group 83"/>
          <p:cNvGrpSpPr/>
          <p:nvPr/>
        </p:nvGrpSpPr>
        <p:grpSpPr>
          <a:xfrm>
            <a:off x="5305599" y="3080530"/>
            <a:ext cx="1660851" cy="522515"/>
            <a:chOff x="5248066" y="1344678"/>
            <a:chExt cx="1660851" cy="522515"/>
          </a:xfrm>
          <a:solidFill>
            <a:srgbClr val="FFC000"/>
          </a:solidFill>
        </p:grpSpPr>
        <p:sp>
          <p:nvSpPr>
            <p:cNvPr id="85" name="Rectangular Callout 84"/>
            <p:cNvSpPr/>
            <p:nvPr/>
          </p:nvSpPr>
          <p:spPr>
            <a:xfrm>
              <a:off x="5248066" y="1344678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ctangular Callout 8"/>
            <p:cNvSpPr/>
            <p:nvPr/>
          </p:nvSpPr>
          <p:spPr>
            <a:xfrm>
              <a:off x="5248066" y="1344678"/>
              <a:ext cx="1660851" cy="522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b="1" dirty="0">
                  <a:solidFill>
                    <a:srgbClr val="FF0000"/>
                  </a:solidFill>
                </a:rPr>
                <a:t>ружа</a:t>
              </a:r>
              <a:r>
                <a:rPr lang="sr-Latn-BA" sz="2400" b="1" dirty="0">
                  <a:solidFill>
                    <a:srgbClr val="FF0000"/>
                  </a:solidFill>
                </a:rPr>
                <a:t> </a:t>
              </a:r>
              <a:endParaRPr lang="sr-Cyrl-C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8017968" y="1770390"/>
            <a:ext cx="1866125" cy="14929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8" name="Group 87"/>
          <p:cNvGrpSpPr/>
          <p:nvPr/>
        </p:nvGrpSpPr>
        <p:grpSpPr>
          <a:xfrm>
            <a:off x="8185919" y="3114003"/>
            <a:ext cx="1660851" cy="522515"/>
            <a:chOff x="1142590" y="3397416"/>
            <a:chExt cx="1660851" cy="522515"/>
          </a:xfrm>
        </p:grpSpPr>
        <p:sp>
          <p:nvSpPr>
            <p:cNvPr id="89" name="Rectangular Callout 88"/>
            <p:cNvSpPr/>
            <p:nvPr/>
          </p:nvSpPr>
          <p:spPr>
            <a:xfrm>
              <a:off x="1142590" y="3397416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ectangular Callout 11"/>
            <p:cNvSpPr/>
            <p:nvPr/>
          </p:nvSpPr>
          <p:spPr>
            <a:xfrm>
              <a:off x="1142590" y="3397416"/>
              <a:ext cx="1660851" cy="522515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b="1" dirty="0">
                  <a:solidFill>
                    <a:srgbClr val="FF0000"/>
                  </a:solidFill>
                </a:rPr>
                <a:t>кадифа</a:t>
              </a:r>
              <a:r>
                <a:rPr lang="sr-Latn-BA" sz="2400" b="1" dirty="0">
                  <a:solidFill>
                    <a:srgbClr val="FF0000"/>
                  </a:solidFill>
                </a:rPr>
                <a:t> </a:t>
              </a:r>
              <a:endParaRPr lang="sr-Cyrl-C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5137648" y="4695328"/>
            <a:ext cx="1866125" cy="14929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5" name="Rectangle 94"/>
          <p:cNvSpPr/>
          <p:nvPr/>
        </p:nvSpPr>
        <p:spPr>
          <a:xfrm>
            <a:off x="2035220" y="4656792"/>
            <a:ext cx="1866125" cy="14929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Rectangle 98"/>
          <p:cNvSpPr/>
          <p:nvPr/>
        </p:nvSpPr>
        <p:spPr>
          <a:xfrm>
            <a:off x="8245960" y="4650508"/>
            <a:ext cx="1866125" cy="14929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0" name="Group 99"/>
          <p:cNvGrpSpPr/>
          <p:nvPr/>
        </p:nvGrpSpPr>
        <p:grpSpPr>
          <a:xfrm>
            <a:off x="8329935" y="6000405"/>
            <a:ext cx="1660851" cy="522515"/>
            <a:chOff x="4221697" y="5450154"/>
            <a:chExt cx="1660851" cy="522515"/>
          </a:xfrm>
          <a:solidFill>
            <a:srgbClr val="FFC000"/>
          </a:solidFill>
        </p:grpSpPr>
        <p:sp>
          <p:nvSpPr>
            <p:cNvPr id="101" name="Rectangular Callout 100"/>
            <p:cNvSpPr/>
            <p:nvPr/>
          </p:nvSpPr>
          <p:spPr>
            <a:xfrm>
              <a:off x="4221697" y="5450154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Rectangular Callout 23"/>
            <p:cNvSpPr/>
            <p:nvPr/>
          </p:nvSpPr>
          <p:spPr>
            <a:xfrm>
              <a:off x="4221697" y="5450154"/>
              <a:ext cx="1660851" cy="522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b="1" dirty="0">
                  <a:solidFill>
                    <a:srgbClr val="FF0000"/>
                  </a:solidFill>
                </a:rPr>
                <a:t>каранфил</a:t>
              </a:r>
              <a:r>
                <a:rPr lang="sr-Latn-BA" sz="2400" b="1" dirty="0">
                  <a:solidFill>
                    <a:srgbClr val="FF0000"/>
                  </a:solidFill>
                </a:rPr>
                <a:t> </a:t>
              </a:r>
              <a:endParaRPr lang="sr-Cyrl-C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290048" y="4847728"/>
            <a:ext cx="1866125" cy="14929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4" name="Group 103"/>
          <p:cNvGrpSpPr/>
          <p:nvPr/>
        </p:nvGrpSpPr>
        <p:grpSpPr>
          <a:xfrm>
            <a:off x="5363335" y="5941916"/>
            <a:ext cx="1660851" cy="522515"/>
            <a:chOff x="5248066" y="3397416"/>
            <a:chExt cx="1660851" cy="522515"/>
          </a:xfrm>
          <a:solidFill>
            <a:srgbClr val="FFC000"/>
          </a:solidFill>
        </p:grpSpPr>
        <p:sp>
          <p:nvSpPr>
            <p:cNvPr id="105" name="Rectangular Callout 104"/>
            <p:cNvSpPr/>
            <p:nvPr/>
          </p:nvSpPr>
          <p:spPr>
            <a:xfrm>
              <a:off x="5248066" y="3397416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Rectangular Callout 17"/>
            <p:cNvSpPr/>
            <p:nvPr/>
          </p:nvSpPr>
          <p:spPr>
            <a:xfrm>
              <a:off x="5248066" y="3397416"/>
              <a:ext cx="1660851" cy="522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b="1" dirty="0">
                  <a:solidFill>
                    <a:srgbClr val="FF0000"/>
                  </a:solidFill>
                </a:rPr>
                <a:t>невен</a:t>
              </a:r>
              <a:r>
                <a:rPr lang="sr-Latn-BA" sz="2400" b="1" dirty="0">
                  <a:solidFill>
                    <a:srgbClr val="FF0000"/>
                  </a:solidFill>
                </a:rPr>
                <a:t> </a:t>
              </a:r>
              <a:endParaRPr lang="sr-Cyrl-C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2187620" y="4809192"/>
            <a:ext cx="1866125" cy="14929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8" name="Group 107"/>
          <p:cNvGrpSpPr/>
          <p:nvPr/>
        </p:nvGrpSpPr>
        <p:grpSpPr>
          <a:xfrm>
            <a:off x="2222811" y="5962952"/>
            <a:ext cx="1660851" cy="522515"/>
            <a:chOff x="2168959" y="5450154"/>
            <a:chExt cx="1660851" cy="522515"/>
          </a:xfrm>
        </p:grpSpPr>
        <p:sp>
          <p:nvSpPr>
            <p:cNvPr id="109" name="Rectangular Callout 108"/>
            <p:cNvSpPr/>
            <p:nvPr/>
          </p:nvSpPr>
          <p:spPr>
            <a:xfrm>
              <a:off x="2168959" y="5450154"/>
              <a:ext cx="1660851" cy="522515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Rectangular Callout 20"/>
            <p:cNvSpPr/>
            <p:nvPr/>
          </p:nvSpPr>
          <p:spPr>
            <a:xfrm>
              <a:off x="2168959" y="5450154"/>
              <a:ext cx="1660851" cy="522515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Cyrl-BA" sz="2400" b="1" dirty="0">
                  <a:solidFill>
                    <a:srgbClr val="FF0000"/>
                  </a:solidFill>
                </a:rPr>
                <a:t>зумбул</a:t>
              </a:r>
              <a:r>
                <a:rPr lang="sr-Latn-BA" sz="2400" b="1" dirty="0">
                  <a:solidFill>
                    <a:srgbClr val="FF0000"/>
                  </a:solidFill>
                </a:rPr>
                <a:t> </a:t>
              </a:r>
              <a:endParaRPr lang="sr-Cyrl-C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o\Desktop\PREZENTACIJA - ANA\slike\plantaza tulip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462704"/>
            <a:ext cx="6873291" cy="62066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0267" y="476672"/>
            <a:ext cx="3998381" cy="41764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62291" y="4844618"/>
            <a:ext cx="4682381" cy="1296144"/>
          </a:xfrm>
          <a:prstGeom prst="roundRect">
            <a:avLst/>
          </a:prstGeom>
          <a:solidFill>
            <a:srgbClr val="FFFF00">
              <a:alpha val="97647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Cyrl-BA" sz="2400" dirty="0" smtClean="0">
              <a:solidFill>
                <a:schemeClr val="tx1"/>
              </a:solidFill>
            </a:endParaRPr>
          </a:p>
          <a:p>
            <a:r>
              <a:rPr lang="bs-Cyrl-BA" sz="2400" b="1" i="1" dirty="0" smtClean="0">
                <a:solidFill>
                  <a:schemeClr val="tx1"/>
                </a:solidFill>
              </a:rPr>
              <a:t>Највећи извозник тулипана је Холандија гдје се налазе и највеће плантаже овог цвијећа</a:t>
            </a:r>
          </a:p>
          <a:p>
            <a:pPr algn="ctr"/>
            <a:endParaRPr lang="bs-Latn-BA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552" y="188640"/>
            <a:ext cx="388843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/>
              <a:t>Плантажа </a:t>
            </a:r>
            <a:r>
              <a:rPr lang="bs-Cyrl-BA" sz="3200" b="1" dirty="0" smtClean="0"/>
              <a:t>тулипана</a:t>
            </a:r>
            <a:endParaRPr lang="bs-Latn-BA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ark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288688" cy="6794849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k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51" y="0"/>
            <a:ext cx="12144672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k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45" y="0"/>
            <a:ext cx="12336451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1504" y="49187"/>
            <a:ext cx="8229600" cy="1143000"/>
          </a:xfrm>
        </p:spPr>
        <p:txBody>
          <a:bodyPr>
            <a:normAutofit/>
          </a:bodyPr>
          <a:lstStyle/>
          <a:p>
            <a:r>
              <a:rPr lang="bs-Cyrl-BA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1. ИНДУСТРИЈСКЕ БИЉКЕ</a:t>
            </a:r>
            <a:endParaRPr lang="bs-Latn-BA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1268760"/>
            <a:ext cx="11017224" cy="2592288"/>
          </a:xfrm>
        </p:spPr>
        <p:txBody>
          <a:bodyPr/>
          <a:lstStyle/>
          <a:p>
            <a:r>
              <a:rPr lang="bs-Cyrl-BA" sz="2400" b="1" dirty="0"/>
              <a:t>Индустријске биљке су биљке које се прерађују у фабрикама и од њих добијамо разне производе.</a:t>
            </a:r>
          </a:p>
          <a:p>
            <a:r>
              <a:rPr lang="bs-Cyrl-BA" sz="2400" b="1" dirty="0"/>
              <a:t>Према намјени дијелимо их на</a:t>
            </a:r>
            <a:r>
              <a:rPr lang="en-US" sz="2400" b="1" dirty="0"/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bs-Cyrl-BA" b="1" dirty="0" smtClean="0">
                <a:solidFill>
                  <a:schemeClr val="accent6">
                    <a:lumMod val="75000"/>
                  </a:schemeClr>
                </a:solidFill>
              </a:rPr>
              <a:t>биљке уљарице</a:t>
            </a:r>
          </a:p>
          <a:p>
            <a:pPr lvl="2">
              <a:buFont typeface="Wingdings" pitchFamily="2" charset="2"/>
              <a:buChar char="Ø"/>
            </a:pPr>
            <a:r>
              <a:rPr lang="bs-Cyrl-BA" b="1" dirty="0" smtClean="0">
                <a:solidFill>
                  <a:schemeClr val="accent6">
                    <a:lumMod val="75000"/>
                  </a:schemeClr>
                </a:solidFill>
              </a:rPr>
              <a:t>текстилне биљке</a:t>
            </a:r>
          </a:p>
          <a:p>
            <a:pPr lvl="2">
              <a:buFont typeface="Wingdings" pitchFamily="2" charset="2"/>
              <a:buChar char="Ø"/>
            </a:pPr>
            <a:r>
              <a:rPr lang="bs-Cyrl-BA" b="1" dirty="0" smtClean="0">
                <a:solidFill>
                  <a:schemeClr val="accent6">
                    <a:lumMod val="75000"/>
                  </a:schemeClr>
                </a:solidFill>
              </a:rPr>
              <a:t>биљке за добијање шећера</a:t>
            </a:r>
            <a:endParaRPr lang="bs-Latn-B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/>
          </a:p>
          <a:p>
            <a:pPr lvl="1">
              <a:buFont typeface="Wingdings" pitchFamily="2" charset="2"/>
              <a:buChar char="Ø"/>
            </a:pPr>
            <a:endParaRPr lang="bs-Latn-BA" b="1" dirty="0"/>
          </a:p>
        </p:txBody>
      </p:sp>
      <p:pic>
        <p:nvPicPr>
          <p:cNvPr id="6" name="Picture 3" descr="C:\Users\aco\Desktop\PREZENTACIJA - ANA\slike\suncok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4077072"/>
            <a:ext cx="3168352" cy="2469818"/>
          </a:xfrm>
          <a:prstGeom prst="rect">
            <a:avLst/>
          </a:prstGeom>
          <a:noFill/>
        </p:spPr>
      </p:pic>
      <p:pic>
        <p:nvPicPr>
          <p:cNvPr id="2053" name="Picture 5" descr="C:\Users\aco\Desktop\PREZENTACIJA - ANA\slike\secerna r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3989074"/>
            <a:ext cx="2232248" cy="2575681"/>
          </a:xfrm>
          <a:prstGeom prst="rect">
            <a:avLst/>
          </a:prstGeom>
          <a:noFill/>
        </p:spPr>
      </p:pic>
      <p:pic>
        <p:nvPicPr>
          <p:cNvPr id="2054" name="Picture 6" descr="C:\Users\aco\Desktop\PREZENTACIJA - ANA\slike\PAMUK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801" y="3984584"/>
            <a:ext cx="3538707" cy="2562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k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o\Desktop\PREZENTACIJA - ANA\slike\sadn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3501010"/>
            <a:ext cx="5417885" cy="3119427"/>
          </a:xfrm>
          <a:prstGeom prst="rect">
            <a:avLst/>
          </a:prstGeom>
          <a:noFill/>
        </p:spPr>
      </p:pic>
      <p:pic>
        <p:nvPicPr>
          <p:cNvPr id="3" name="Picture 2" descr="http://t0.gstatic.com/images?q=tbn:ANd9GcRcpELxrPQRKVwnXbgcF3D8H8TT5i5gd5JuCqRq6XUcWmbfAiyb1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8" y="604021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bube.debals.free.fr/slike/presadivanje/dodavanje_zemlj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1196754"/>
            <a:ext cx="2886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t1.gstatic.com/images?q=tbn:ANd9GcT3784s7VgJam2XVASyj76_A_3kQ1K85rUwY88Csju26C7xXjy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980728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36262" y="1230454"/>
            <a:ext cx="2743439" cy="2054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287" y="2492897"/>
            <a:ext cx="3744416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Изабери саксију одговарајуће величине</a:t>
            </a:r>
          </a:p>
          <a:p>
            <a:r>
              <a:rPr lang="sr-Cyrl-BA" b="1" dirty="0" smtClean="0"/>
              <a:t>На дно саксије стави мало пијеска</a:t>
            </a:r>
          </a:p>
          <a:p>
            <a:r>
              <a:rPr lang="sr-Cyrl-BA" b="1" dirty="0" smtClean="0"/>
              <a:t>Затим наспи хумусно земљиште</a:t>
            </a:r>
          </a:p>
          <a:p>
            <a:r>
              <a:rPr lang="sr-Cyrl-BA" b="1" dirty="0" smtClean="0"/>
              <a:t>Биљку коју си узео као пелцер, која се већ укоријенила посади у саксију</a:t>
            </a:r>
          </a:p>
          <a:p>
            <a:endParaRPr lang="sr-Cyrl-BA" b="1" dirty="0" smtClean="0"/>
          </a:p>
          <a:p>
            <a:r>
              <a:rPr lang="sr-Cyrl-BA" b="1" dirty="0" smtClean="0"/>
              <a:t>Заливај је свакодневно, </a:t>
            </a:r>
          </a:p>
          <a:p>
            <a:r>
              <a:rPr lang="sr-Cyrl-BA" b="1" dirty="0" smtClean="0"/>
              <a:t>саксију постави близу извора свјетлости, јер знаш да биљка врши фотосинтезу</a:t>
            </a:r>
          </a:p>
          <a:p>
            <a:endParaRPr lang="sr-Cyrl-BA" b="1" dirty="0"/>
          </a:p>
          <a:p>
            <a:r>
              <a:rPr lang="sr-Cyrl-BA" b="1" dirty="0" smtClean="0"/>
              <a:t>Повремено јој дај минерално ђубриво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9736" y="5013177"/>
            <a:ext cx="22322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Бићеш задовољан пратећи је како расте, какав цвијет има!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91746" y="372220"/>
            <a:ext cx="81369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 smtClean="0">
                <a:latin typeface="Arial Black" panose="020B0A04020102020204" pitchFamily="34" charset="0"/>
              </a:rPr>
              <a:t>Како можемо посадити биљку</a:t>
            </a:r>
            <a:r>
              <a:rPr lang="en-US" sz="3200" b="1" dirty="0" smtClean="0">
                <a:latin typeface="Arial Black" panose="020B0A04020102020204" pitchFamily="34" charset="0"/>
              </a:rPr>
              <a:t>?</a:t>
            </a:r>
            <a:endParaRPr lang="bs-Latn-BA" sz="32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0336" y="3327375"/>
            <a:ext cx="280831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b="1" dirty="0" smtClean="0"/>
              <a:t>Практичан</a:t>
            </a:r>
            <a:r>
              <a:rPr lang="bs-Cyrl-BA" sz="2400" b="1" dirty="0" smtClean="0"/>
              <a:t> </a:t>
            </a:r>
            <a:r>
              <a:rPr lang="bs-Cyrl-BA" b="1" dirty="0" smtClean="0"/>
              <a:t>рад</a:t>
            </a:r>
            <a:endParaRPr lang="bs-Latn-BA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o\Desktop\PREZENTACIJA - ANA\slike\pozadin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8" y="-603448"/>
            <a:ext cx="12279760" cy="74614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19536" y="764705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s-Cyrl-BA" sz="8000" b="1" dirty="0">
                <a:latin typeface="Comic Sans MS" pitchFamily="66" charset="0"/>
              </a:rPr>
              <a:t>Хвала на пажњи !</a:t>
            </a:r>
            <a:endParaRPr lang="sr-Cyrl-CS" sz="80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933575" y="44623"/>
            <a:ext cx="8229600" cy="720080"/>
          </a:xfrm>
        </p:spPr>
        <p:txBody>
          <a:bodyPr>
            <a:normAutofit/>
          </a:bodyPr>
          <a:lstStyle/>
          <a:p>
            <a:r>
              <a:rPr lang="bs-Cyrl-BA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1.1. Биљке уљарице</a:t>
            </a:r>
            <a:endParaRPr lang="bs-Latn-BA" sz="4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63352" y="980728"/>
            <a:ext cx="10801200" cy="6048672"/>
          </a:xfrm>
        </p:spPr>
        <p:txBody>
          <a:bodyPr>
            <a:normAutofit/>
          </a:bodyPr>
          <a:lstStyle/>
          <a:p>
            <a:r>
              <a:rPr lang="bs-Cyrl-BA" sz="2400" b="1" dirty="0"/>
              <a:t>Прерадом биљака уљарица добијамо уље.</a:t>
            </a:r>
          </a:p>
          <a:p>
            <a:r>
              <a:rPr lang="bs-Cyrl-BA" sz="2400" b="1" dirty="0"/>
              <a:t>У биљке уљарице спадају</a:t>
            </a:r>
            <a:r>
              <a:rPr lang="en-US" sz="2400" b="1" dirty="0"/>
              <a:t>:</a:t>
            </a:r>
            <a:r>
              <a:rPr lang="bs-Cyrl-BA" sz="2400" b="1" dirty="0"/>
              <a:t> </a:t>
            </a:r>
            <a:r>
              <a:rPr lang="bs-Cyrl-BA" sz="2400" b="1" dirty="0">
                <a:solidFill>
                  <a:schemeClr val="accent6">
                    <a:lumMod val="75000"/>
                  </a:schemeClr>
                </a:solidFill>
              </a:rPr>
              <a:t>сунцокрет, уљана репица, соја, рицинус, маслине, бундева.</a:t>
            </a:r>
          </a:p>
          <a:p>
            <a:pPr>
              <a:buNone/>
            </a:pPr>
            <a:endParaRPr lang="bs-Latn-BA" b="1" dirty="0"/>
          </a:p>
        </p:txBody>
      </p:sp>
      <p:sp>
        <p:nvSpPr>
          <p:cNvPr id="10" name="Rectangle 9"/>
          <p:cNvSpPr/>
          <p:nvPr/>
        </p:nvSpPr>
        <p:spPr>
          <a:xfrm>
            <a:off x="1933575" y="2314168"/>
            <a:ext cx="2146203" cy="183491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4789740" y="2373232"/>
            <a:ext cx="2098349" cy="177585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45000" b="-4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7598052" y="2420888"/>
            <a:ext cx="2098349" cy="172819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4727848" y="4484772"/>
            <a:ext cx="2088232" cy="1872208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7598052" y="4437115"/>
            <a:ext cx="2170357" cy="191986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1847528" y="4484771"/>
            <a:ext cx="2160240" cy="187220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2207568" y="3789040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s-Cyrl-BA" sz="2400" b="1" dirty="0" smtClean="0">
                <a:solidFill>
                  <a:srgbClr val="FF0000"/>
                </a:solidFill>
              </a:rPr>
              <a:t>Сунцокрет </a:t>
            </a:r>
            <a:endParaRPr lang="bs-Latn-BA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15880" y="3789040"/>
            <a:ext cx="2098349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s-Cyrl-BA" sz="2300" b="1" dirty="0" smtClean="0">
                <a:solidFill>
                  <a:srgbClr val="FF0000"/>
                </a:solidFill>
              </a:rPr>
              <a:t>Уљана </a:t>
            </a:r>
            <a:r>
              <a:rPr lang="bs-Cyrl-BA" sz="2300" b="1" dirty="0">
                <a:solidFill>
                  <a:srgbClr val="FF0000"/>
                </a:solidFill>
              </a:rPr>
              <a:t>репица</a:t>
            </a:r>
            <a:endParaRPr lang="bs-Latn-BA" sz="23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24192" y="3789040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s-Cyrl-BA" sz="2400" b="1" dirty="0" smtClean="0">
                <a:solidFill>
                  <a:srgbClr val="FF0000"/>
                </a:solidFill>
              </a:rPr>
              <a:t>Соја </a:t>
            </a:r>
            <a:endParaRPr lang="bs-Latn-BA" sz="24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5560" y="5949280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s-Cyrl-BA" sz="2400" b="1" dirty="0" smtClean="0">
                <a:solidFill>
                  <a:srgbClr val="FF0000"/>
                </a:solidFill>
              </a:rPr>
              <a:t>Рицинус </a:t>
            </a:r>
            <a:endParaRPr lang="bs-Latn-BA" sz="2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43872" y="5949280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s-Cyrl-BA" sz="2400" b="1" dirty="0" smtClean="0">
                <a:solidFill>
                  <a:srgbClr val="FF0000"/>
                </a:solidFill>
              </a:rPr>
              <a:t>Маслине </a:t>
            </a:r>
            <a:endParaRPr lang="bs-Latn-BA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96200" y="5949280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s-Cyrl-BA" sz="2400" b="1" dirty="0" smtClean="0">
                <a:solidFill>
                  <a:srgbClr val="FF0000"/>
                </a:solidFill>
              </a:rPr>
              <a:t>Бундева </a:t>
            </a:r>
            <a:endParaRPr lang="bs-Latn-BA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898" y="4159226"/>
            <a:ext cx="1947103" cy="2698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57080" y="1340768"/>
            <a:ext cx="3888432" cy="51125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bs-Cyrl-BA" sz="2400" b="1" dirty="0"/>
              <a:t>Н</a:t>
            </a:r>
            <a:r>
              <a:rPr lang="bs-Cyrl-BA" sz="2400" b="1" dirty="0" smtClean="0"/>
              <a:t>ајпознатија </a:t>
            </a:r>
            <a:r>
              <a:rPr lang="bs-Cyrl-BA" sz="2400" b="1" dirty="0"/>
              <a:t>биљка уљарица</a:t>
            </a:r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С</a:t>
            </a:r>
            <a:r>
              <a:rPr lang="bs-Cyrl-BA" sz="2400" b="1" dirty="0" smtClean="0"/>
              <a:t>рцолике </a:t>
            </a:r>
            <a:r>
              <a:rPr lang="bs-Cyrl-BA" sz="2400" b="1" dirty="0"/>
              <a:t>листове</a:t>
            </a:r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Г</a:t>
            </a:r>
            <a:r>
              <a:rPr lang="bs-Cyrl-BA" sz="2400" b="1" dirty="0" smtClean="0"/>
              <a:t>лавичаста </a:t>
            </a:r>
            <a:r>
              <a:rPr lang="bs-Cyrl-BA" sz="2400" b="1" dirty="0"/>
              <a:t>цваст</a:t>
            </a:r>
          </a:p>
          <a:p>
            <a:pPr>
              <a:buNone/>
            </a:pPr>
            <a:endParaRPr lang="en-US" sz="2400" b="1" dirty="0"/>
          </a:p>
          <a:p>
            <a:r>
              <a:rPr lang="bs-Cyrl-BA" sz="2400" b="1" dirty="0"/>
              <a:t>П</a:t>
            </a:r>
            <a:r>
              <a:rPr lang="bs-Cyrl-BA" sz="2400" b="1" dirty="0" smtClean="0"/>
              <a:t>ородица </a:t>
            </a:r>
            <a:r>
              <a:rPr lang="bs-Cyrl-BA" sz="2400" b="1" dirty="0"/>
              <a:t>главочика</a:t>
            </a:r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П</a:t>
            </a:r>
            <a:r>
              <a:rPr lang="bs-Cyrl-BA" sz="2400" b="1" dirty="0" smtClean="0"/>
              <a:t>рерадом </a:t>
            </a:r>
            <a:r>
              <a:rPr lang="bs-Cyrl-BA" sz="2400" b="1" dirty="0"/>
              <a:t>сунцокрета добија се сунцокретово уље које се најчешће користи у људској исхрани</a:t>
            </a:r>
          </a:p>
          <a:p>
            <a:endParaRPr lang="bs-Latn-BA" b="1" dirty="0"/>
          </a:p>
        </p:txBody>
      </p:sp>
      <p:pic>
        <p:nvPicPr>
          <p:cNvPr id="7" name="Picture 3" descr="C:\Users\aco\Desktop\PREZENTACIJA - ANA\slike\suncokr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426" y="3212976"/>
            <a:ext cx="4341573" cy="33843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360" y="188641"/>
            <a:ext cx="2952328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s-Cyrl-BA" sz="3200" dirty="0" smtClean="0">
                <a:latin typeface="Arial Black" panose="020B0A04020102020204" pitchFamily="34" charset="0"/>
              </a:rPr>
              <a:t>Сунцокрет </a:t>
            </a:r>
            <a:endParaRPr lang="bs-Latn-BA" sz="32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aco\Desktop\PREZENTACIJA - ANA\slike\SUNCOKRE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6" y="1069994"/>
            <a:ext cx="2952327" cy="3940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4352" y="1401836"/>
            <a:ext cx="2823296" cy="1675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5642" y="136324"/>
            <a:ext cx="2583741" cy="258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3211" y="4653136"/>
            <a:ext cx="1543247" cy="2139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03912" y="1124744"/>
            <a:ext cx="4104455" cy="51845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bs-Cyrl-BA" sz="2600" b="1" dirty="0" smtClean="0"/>
              <a:t>Медитеранска  биљка</a:t>
            </a:r>
          </a:p>
          <a:p>
            <a:r>
              <a:rPr lang="bs-Cyrl-BA" sz="2600" b="1" dirty="0" smtClean="0"/>
              <a:t>Спада у воће</a:t>
            </a:r>
          </a:p>
          <a:p>
            <a:r>
              <a:rPr lang="bs-Cyrl-BA" sz="2600" b="1" dirty="0" smtClean="0"/>
              <a:t>Плод је овалног облика зелене до црне боје</a:t>
            </a:r>
            <a:endParaRPr lang="en-US" sz="2600" b="1" dirty="0" smtClean="0"/>
          </a:p>
          <a:p>
            <a:r>
              <a:rPr lang="bs-Cyrl-BA" sz="2600" b="1" dirty="0" smtClean="0"/>
              <a:t>Прерадом добијамо маслиново уље које позитивно утиче на здравље</a:t>
            </a:r>
            <a:r>
              <a:rPr lang="en-US" sz="2600" b="1" dirty="0" smtClean="0"/>
              <a:t>:</a:t>
            </a:r>
            <a:endParaRPr lang="bs-Cyrl-BA" sz="2600" b="1" dirty="0" smtClean="0"/>
          </a:p>
          <a:p>
            <a:pPr lvl="1"/>
            <a:r>
              <a:rPr lang="bs-Cyrl-BA" b="1" dirty="0" smtClean="0"/>
              <a:t>дјелује против упала,</a:t>
            </a:r>
          </a:p>
          <a:p>
            <a:pPr lvl="1"/>
            <a:r>
              <a:rPr lang="bs-Cyrl-BA" b="1" dirty="0" smtClean="0"/>
              <a:t>штити крвни систем,</a:t>
            </a:r>
          </a:p>
          <a:p>
            <a:pPr lvl="1"/>
            <a:r>
              <a:rPr lang="bs-Cyrl-BA" b="1" dirty="0" smtClean="0"/>
              <a:t>утиче на здравље костију,</a:t>
            </a:r>
          </a:p>
          <a:p>
            <a:pPr lvl="1"/>
            <a:r>
              <a:rPr lang="bs-Cyrl-BA" b="1" dirty="0" smtClean="0"/>
              <a:t>његује кожу и косу,</a:t>
            </a:r>
          </a:p>
          <a:p>
            <a:pPr lvl="1"/>
            <a:r>
              <a:rPr lang="bs-Cyrl-BA" b="1" dirty="0" smtClean="0"/>
              <a:t>повољно утиче на пробаву</a:t>
            </a:r>
          </a:p>
          <a:p>
            <a:pPr lvl="1"/>
            <a:endParaRPr lang="bs-Cyrl-BA" sz="2600" dirty="0" smtClean="0"/>
          </a:p>
          <a:p>
            <a:pPr>
              <a:buNone/>
            </a:pPr>
            <a:endParaRPr lang="bs-Cyrl-BA" sz="2400" dirty="0" smtClean="0"/>
          </a:p>
          <a:p>
            <a:endParaRPr lang="bs-Cyrl-BA" sz="2400" dirty="0" smtClean="0"/>
          </a:p>
          <a:p>
            <a:endParaRPr lang="bs-Latn-BA" dirty="0"/>
          </a:p>
        </p:txBody>
      </p:sp>
      <p:sp>
        <p:nvSpPr>
          <p:cNvPr id="10" name="TextBox 9"/>
          <p:cNvSpPr txBox="1"/>
          <p:nvPr/>
        </p:nvSpPr>
        <p:spPr>
          <a:xfrm>
            <a:off x="4655840" y="260648"/>
            <a:ext cx="201622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 smtClean="0"/>
              <a:t>Маслин</a:t>
            </a:r>
            <a:r>
              <a:rPr lang="en-US" sz="3200" b="1" dirty="0" smtClean="0"/>
              <a:t>a</a:t>
            </a:r>
            <a:endParaRPr lang="bs-Latn-BA" sz="3200" b="1" dirty="0"/>
          </a:p>
        </p:txBody>
      </p:sp>
      <p:pic>
        <p:nvPicPr>
          <p:cNvPr id="1026" name="Picture 2" descr="C:\Users\aco\Desktop\PREZENTACIJA - ANA\slike\masl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9" y="1231607"/>
            <a:ext cx="4944549" cy="2989481"/>
          </a:xfrm>
          <a:prstGeom prst="rect">
            <a:avLst/>
          </a:prstGeom>
          <a:noFill/>
        </p:spPr>
      </p:pic>
      <p:pic>
        <p:nvPicPr>
          <p:cNvPr id="1027" name="Picture 3" descr="C:\Users\aco\Desktop\PREZENTACIJA - ANA\slike\maslin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376" y="2132856"/>
            <a:ext cx="2470775" cy="32403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Picture 4" descr="C:\Users\aco\Desktop\PREZENTACIJA - ANA\slike\Maslin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0376" y="188640"/>
            <a:ext cx="2596442" cy="1800200"/>
          </a:xfrm>
          <a:prstGeom prst="rect">
            <a:avLst/>
          </a:prstGeom>
          <a:noFill/>
        </p:spPr>
      </p:pic>
      <p:pic>
        <p:nvPicPr>
          <p:cNvPr id="1029" name="Picture 5" descr="C:\Users\aco\Desktop\PREZENTACIJA - ANA\slike\Maslin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552" y="3717032"/>
            <a:ext cx="3168352" cy="2070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271464" y="116632"/>
            <a:ext cx="8229600" cy="720080"/>
          </a:xfrm>
        </p:spPr>
        <p:txBody>
          <a:bodyPr>
            <a:normAutofit/>
          </a:bodyPr>
          <a:lstStyle/>
          <a:p>
            <a:r>
              <a:rPr lang="bs-Cyrl-BA" sz="4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1.2. Текстилне биљке</a:t>
            </a:r>
            <a:endParaRPr lang="bs-Latn-BA" sz="4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63352" y="827403"/>
            <a:ext cx="11334939" cy="5904656"/>
          </a:xfrm>
        </p:spPr>
        <p:txBody>
          <a:bodyPr>
            <a:normAutofit/>
          </a:bodyPr>
          <a:lstStyle/>
          <a:p>
            <a:r>
              <a:rPr lang="bs-Cyrl-BA" sz="2800" b="1" dirty="0"/>
              <a:t>Прерадом текстилних биљака добијамо текстилне тканине.</a:t>
            </a:r>
          </a:p>
          <a:p>
            <a:r>
              <a:rPr lang="bs-Cyrl-BA" sz="2800" b="1" dirty="0"/>
              <a:t>У текстилне биљке спадају</a:t>
            </a:r>
            <a:r>
              <a:rPr lang="en-US" sz="2800" b="1" dirty="0"/>
              <a:t>:</a:t>
            </a:r>
            <a:r>
              <a:rPr lang="bs-Cyrl-BA" sz="2800" b="1" dirty="0"/>
              <a:t> </a:t>
            </a:r>
            <a:r>
              <a:rPr lang="bs-Cyrl-BA" sz="2800" b="1" dirty="0">
                <a:solidFill>
                  <a:schemeClr val="accent6">
                    <a:lumMod val="75000"/>
                  </a:schemeClr>
                </a:solidFill>
              </a:rPr>
              <a:t>памук, лан, конопља.</a:t>
            </a:r>
          </a:p>
          <a:p>
            <a:endParaRPr lang="bs-Cyrl-BA" sz="2800" b="1" dirty="0"/>
          </a:p>
          <a:p>
            <a:pPr>
              <a:buNone/>
            </a:pPr>
            <a:endParaRPr lang="bs-Cyrl-BA" sz="2800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 lvl="1">
              <a:buNone/>
            </a:pPr>
            <a:endParaRPr lang="bs-Cyrl-BA" b="1" dirty="0"/>
          </a:p>
          <a:p>
            <a:pPr>
              <a:buNone/>
            </a:pPr>
            <a:endParaRPr lang="bs-Latn-BA" sz="3600" b="1" dirty="0"/>
          </a:p>
        </p:txBody>
      </p:sp>
      <p:pic>
        <p:nvPicPr>
          <p:cNvPr id="4" name="Picture 4" descr="C:\Users\aco\Desktop\PREZENTACIJA - ANA\slike\pam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840" y="2119718"/>
            <a:ext cx="3874096" cy="387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485928" y="3861048"/>
            <a:ext cx="3681736" cy="223279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8184232" y="1844824"/>
            <a:ext cx="3744416" cy="216024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1429816" y="5538900"/>
            <a:ext cx="2520280" cy="792088"/>
            <a:chOff x="507399" y="2323851"/>
            <a:chExt cx="2154606" cy="517787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FF0000"/>
                  </a:solidFill>
                </a:rPr>
                <a:t>Памук </a:t>
              </a:r>
              <a:endParaRPr lang="sr-Cyrl-CS" sz="2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52384" y="3609020"/>
            <a:ext cx="2520280" cy="792088"/>
            <a:chOff x="507399" y="2323851"/>
            <a:chExt cx="2154606" cy="517787"/>
          </a:xfrm>
          <a:solidFill>
            <a:srgbClr val="FFFF00"/>
          </a:solidFill>
        </p:grpSpPr>
        <p:sp>
          <p:nvSpPr>
            <p:cNvPr id="13" name="Rectangle 12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FF0000"/>
                  </a:solidFill>
                </a:rPr>
                <a:t>Лан </a:t>
              </a:r>
              <a:endParaRPr lang="sr-Cyrl-CS" sz="2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98768" y="5759413"/>
            <a:ext cx="2520280" cy="792088"/>
            <a:chOff x="507399" y="2323851"/>
            <a:chExt cx="2154606" cy="517787"/>
          </a:xfrm>
          <a:solidFill>
            <a:srgbClr val="FFFF00"/>
          </a:solidFill>
        </p:grpSpPr>
        <p:sp>
          <p:nvSpPr>
            <p:cNvPr id="18" name="Rectangle 17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07399" y="2323851"/>
              <a:ext cx="2154606" cy="5177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bs-Cyrl-BA" sz="2600" b="1" dirty="0" smtClean="0">
                  <a:solidFill>
                    <a:srgbClr val="FF0000"/>
                  </a:solidFill>
                </a:rPr>
                <a:t>Конопља </a:t>
              </a:r>
              <a:endParaRPr lang="sr-Cyrl-CS" sz="2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16080" y="764704"/>
            <a:ext cx="4032448" cy="46392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s-Cyrl-BA" sz="2400" b="1" dirty="0" smtClean="0"/>
              <a:t>Цијењена једногодишња биљка</a:t>
            </a:r>
          </a:p>
          <a:p>
            <a:r>
              <a:rPr lang="bs-Cyrl-BA" sz="2400" b="1" dirty="0" smtClean="0"/>
              <a:t>Тропска врста али се гаји широм свијета</a:t>
            </a:r>
          </a:p>
          <a:p>
            <a:r>
              <a:rPr lang="bs-Cyrl-BA" sz="2400" b="1" dirty="0" smtClean="0"/>
              <a:t>Породица сљезова</a:t>
            </a:r>
          </a:p>
          <a:p>
            <a:r>
              <a:rPr lang="bs-Cyrl-BA" sz="2400" b="1" dirty="0" smtClean="0"/>
              <a:t>Цвијет жуте боје</a:t>
            </a:r>
          </a:p>
          <a:p>
            <a:r>
              <a:rPr lang="bs-Cyrl-BA" sz="2400" b="1" dirty="0" smtClean="0"/>
              <a:t>Сјеме обрасло влакном</a:t>
            </a:r>
          </a:p>
          <a:p>
            <a:r>
              <a:rPr lang="bs-Cyrl-BA" sz="2400" b="1" dirty="0" smtClean="0"/>
              <a:t>Након брања и прераде памука добијамо памучну тканину</a:t>
            </a:r>
          </a:p>
          <a:p>
            <a:endParaRPr lang="bs-Latn-B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376" y="314096"/>
            <a:ext cx="20162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latin typeface="Arial Black" panose="020B0A04020102020204" pitchFamily="34" charset="0"/>
              </a:rPr>
              <a:t>Памук </a:t>
            </a:r>
            <a:endParaRPr lang="bs-Latn-BA" sz="3200" dirty="0">
              <a:latin typeface="Arial Black" panose="020B0A04020102020204" pitchFamily="34" charset="0"/>
            </a:endParaRPr>
          </a:p>
        </p:txBody>
      </p:sp>
      <p:pic>
        <p:nvPicPr>
          <p:cNvPr id="6147" name="Picture 3" descr="C:\Users\aco\Desktop\PREZENTACIJA - ANA\slike\PAMUK CVI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94" y="1078399"/>
            <a:ext cx="3923929" cy="2939677"/>
          </a:xfrm>
          <a:prstGeom prst="rect">
            <a:avLst/>
          </a:prstGeom>
          <a:noFill/>
        </p:spPr>
      </p:pic>
      <p:pic>
        <p:nvPicPr>
          <p:cNvPr id="9" name="Picture 4" descr="C:\Users\aco\Desktop\PREZENTACIJA - ANA\slike\pam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3861048"/>
            <a:ext cx="2664296" cy="266429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344" y="4941168"/>
            <a:ext cx="2361356" cy="1656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3188" y="532012"/>
            <a:ext cx="1816868" cy="1816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Cloud 11"/>
          <p:cNvSpPr/>
          <p:nvPr/>
        </p:nvSpPr>
        <p:spPr>
          <a:xfrm>
            <a:off x="2711624" y="4077072"/>
            <a:ext cx="4536504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i="1" dirty="0" smtClean="0">
                <a:solidFill>
                  <a:schemeClr val="tx1"/>
                </a:solidFill>
              </a:rPr>
              <a:t>На етикетама одјеће коју носите провјерите сировински састав. Увијек је боље бирати тканине од природних него од вјештачких материјала</a:t>
            </a:r>
            <a:endParaRPr lang="bs-Latn-BA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20217"/>
            <a:ext cx="20162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latin typeface="Arial Black" panose="020B0A04020102020204" pitchFamily="34" charset="0"/>
              </a:rPr>
              <a:t>Лан </a:t>
            </a:r>
            <a:endParaRPr lang="bs-Latn-BA" sz="32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aco\Desktop\PREZENTACIJA - ANA\slike\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010" y="1196753"/>
            <a:ext cx="5062535" cy="3796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080133" y="4323481"/>
            <a:ext cx="3168352" cy="237626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4774" y="-3314"/>
            <a:ext cx="3384103" cy="2259707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6348755" y="1772816"/>
            <a:ext cx="3610744" cy="47811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bs-Cyrl-BA" sz="2400" b="1" dirty="0"/>
              <a:t> </a:t>
            </a:r>
            <a:r>
              <a:rPr lang="bs-Cyrl-BA" sz="2400" b="1" dirty="0" smtClean="0"/>
              <a:t>Једногодишња </a:t>
            </a:r>
            <a:r>
              <a:rPr lang="bs-Cyrl-BA" sz="2400" b="1" dirty="0"/>
              <a:t>или двогодишња зељаста биљка</a:t>
            </a:r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Од јаких ланених влакана добијају се нити за производњу ланене тканине али и изолациони материјали</a:t>
            </a:r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Сјеменке лана важне су у исхрани (повољно утичу на пробаву)</a:t>
            </a:r>
          </a:p>
          <a:p>
            <a:endParaRPr lang="bs-Latn-B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6307" y="4766657"/>
            <a:ext cx="2207483" cy="1906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1083" y="-64230"/>
            <a:ext cx="2190751" cy="196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352" y="260649"/>
            <a:ext cx="2808312" cy="584775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latin typeface="Arial Black" panose="020B0A04020102020204" pitchFamily="34" charset="0"/>
              </a:rPr>
              <a:t>Конопља </a:t>
            </a:r>
            <a:endParaRPr lang="bs-Latn-BA" sz="32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36" y="1295774"/>
            <a:ext cx="4752528" cy="43204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5087888" y="620688"/>
            <a:ext cx="4032448" cy="59766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bs-Cyrl-BA" sz="2400" b="1" dirty="0"/>
              <a:t> </a:t>
            </a:r>
            <a:r>
              <a:rPr lang="bs-Cyrl-BA" sz="2400" b="1" dirty="0" smtClean="0"/>
              <a:t>Једногодишња </a:t>
            </a:r>
            <a:r>
              <a:rPr lang="bs-Cyrl-BA" sz="2400" b="1" dirty="0"/>
              <a:t>зељаста биљка</a:t>
            </a:r>
          </a:p>
          <a:p>
            <a:pPr>
              <a:buNone/>
            </a:pPr>
            <a:endParaRPr lang="bs-Cyrl-BA" sz="2400" b="1" dirty="0"/>
          </a:p>
          <a:p>
            <a:r>
              <a:rPr lang="bs-Cyrl-BA" sz="2400" b="1" dirty="0"/>
              <a:t>Њеном прерадом добија се груба али веома јака </a:t>
            </a:r>
            <a:r>
              <a:rPr lang="bs-Cyrl-BA" sz="2400" b="1" dirty="0" smtClean="0"/>
              <a:t>тканина</a:t>
            </a:r>
          </a:p>
          <a:p>
            <a:pPr>
              <a:buNone/>
            </a:pPr>
            <a:endParaRPr lang="bs-Cyrl-BA" sz="2400" b="1" dirty="0" smtClean="0"/>
          </a:p>
          <a:p>
            <a:r>
              <a:rPr lang="bs-Cyrl-BA" sz="2400" b="1" dirty="0" smtClean="0"/>
              <a:t>Од конопље се прави одјећа и конопци</a:t>
            </a:r>
          </a:p>
          <a:p>
            <a:pPr>
              <a:buNone/>
            </a:pPr>
            <a:endParaRPr lang="bs-Cyrl-BA" sz="2400" b="1" dirty="0" smtClean="0"/>
          </a:p>
          <a:p>
            <a:r>
              <a:rPr lang="bs-Cyrl-BA" sz="2400" b="1" dirty="0" smtClean="0"/>
              <a:t>Има </a:t>
            </a:r>
            <a:r>
              <a:rPr lang="bs-Cyrl-BA" sz="2400" b="1" dirty="0"/>
              <a:t>и медицински </a:t>
            </a:r>
            <a:r>
              <a:rPr lang="bs-Cyrl-BA" sz="2400" b="1" dirty="0" smtClean="0"/>
              <a:t>значај</a:t>
            </a:r>
          </a:p>
          <a:p>
            <a:pPr>
              <a:buNone/>
            </a:pPr>
            <a:endParaRPr lang="bs-Cyrl-BA" sz="2400" b="1" dirty="0" smtClean="0"/>
          </a:p>
          <a:p>
            <a:r>
              <a:rPr lang="bs-Cyrl-BA" sz="2400" b="1" dirty="0" smtClean="0"/>
              <a:t>Њена злоупотреба односно кориштење као опојно средство је законом забрањено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endParaRPr lang="bs-Cyrl-BA" sz="2400" b="1" dirty="0"/>
          </a:p>
          <a:p>
            <a:pPr>
              <a:buNone/>
            </a:pPr>
            <a:endParaRPr lang="bs-Latn-BA" b="1" dirty="0"/>
          </a:p>
        </p:txBody>
      </p:sp>
      <p:pic>
        <p:nvPicPr>
          <p:cNvPr id="11" name="Picture 3" descr="C:\Users\aco\Desktop\PREZENTACIJA - ANA\slike\konop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3" y="4727705"/>
            <a:ext cx="2601620" cy="195299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345" y="548680"/>
            <a:ext cx="2802795" cy="187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94341" y="4624604"/>
            <a:ext cx="3178324" cy="211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Multiply 12"/>
          <p:cNvSpPr/>
          <p:nvPr/>
        </p:nvSpPr>
        <p:spPr>
          <a:xfrm>
            <a:off x="8832304" y="4221090"/>
            <a:ext cx="3143672" cy="2996213"/>
          </a:xfrm>
          <a:prstGeom prst="mathMultiply">
            <a:avLst>
              <a:gd name="adj1" fmla="val 132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541</Words>
  <Application>Microsoft Office PowerPoint</Application>
  <PresentationFormat>Custom</PresentationFormat>
  <Paragraphs>156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1. ИНДУСТРИЈСКЕ БИЉКЕ</vt:lpstr>
      <vt:lpstr>1.1. Биљке уљарице</vt:lpstr>
      <vt:lpstr>Slide 4</vt:lpstr>
      <vt:lpstr>Slide 5</vt:lpstr>
      <vt:lpstr>1.2. Текстилне биљке</vt:lpstr>
      <vt:lpstr>Slide 7</vt:lpstr>
      <vt:lpstr>Slide 8</vt:lpstr>
      <vt:lpstr>Slide 9</vt:lpstr>
      <vt:lpstr>1.3. Биљке за добијање шећера</vt:lpstr>
      <vt:lpstr>Slide 11</vt:lpstr>
      <vt:lpstr>Slide 12</vt:lpstr>
      <vt:lpstr>2. ГАЈЕЊЕ УКРАСНИХ БИЉАКА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ИНДУСТРИЈСКЕ БИЉКЕ И ГАЈЕЊЕ УКРАСНИХ БИЉАКА</dc:title>
  <dc:creator>aco</dc:creator>
  <cp:lastModifiedBy>aco</cp:lastModifiedBy>
  <cp:revision>113</cp:revision>
  <dcterms:created xsi:type="dcterms:W3CDTF">2020-05-22T20:39:36Z</dcterms:created>
  <dcterms:modified xsi:type="dcterms:W3CDTF">2020-05-26T19:42:38Z</dcterms:modified>
</cp:coreProperties>
</file>