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71" r:id="rId4"/>
    <p:sldId id="272" r:id="rId5"/>
    <p:sldId id="267" r:id="rId6"/>
    <p:sldId id="273" r:id="rId7"/>
    <p:sldId id="262" r:id="rId8"/>
    <p:sldId id="268" r:id="rId9"/>
    <p:sldId id="275" r:id="rId10"/>
    <p:sldId id="276" r:id="rId11"/>
    <p:sldId id="269" r:id="rId12"/>
    <p:sldId id="263" r:id="rId13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6501" autoAdjust="0"/>
  </p:normalViewPr>
  <p:slideViewPr>
    <p:cSldViewPr snapToGrid="0">
      <p:cViewPr varScale="1">
        <p:scale>
          <a:sx n="71" d="100"/>
          <a:sy n="71" d="100"/>
        </p:scale>
        <p:origin x="384" y="-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5479CE59-AB43-44A3-9F52-BA21C57D390A}" type="datetime1">
              <a:rPr lang="hr-HR" smtClean="0"/>
              <a:pPr algn="r" rtl="0"/>
              <a:t>28.5.2020.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hr-HR" smtClean="0"/>
              <a:pPr algn="r"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/>
            <a:fld id="{872C7C29-F5DC-43D3-962E-AFF22544E97B}" type="datetime1">
              <a:rPr lang="hr-HR" smtClean="0"/>
              <a:pPr algn="r"/>
              <a:t>28.5.2020.</a:t>
            </a:fld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4" name="Rezervirano mjesto za sliku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dirty="0" smtClean="0"/>
              <a:t>Kliknite da biste uredili stilove teksta matrice</a:t>
            </a:r>
          </a:p>
          <a:p>
            <a:pPr lvl="1" rtl="0"/>
            <a:r>
              <a:rPr lang="hr-HR" dirty="0" smtClean="0"/>
              <a:t>Druga razina</a:t>
            </a:r>
          </a:p>
          <a:p>
            <a:pPr lvl="2" rtl="0"/>
            <a:r>
              <a:rPr lang="hr-HR" dirty="0" smtClean="0"/>
              <a:t>Treća razina</a:t>
            </a:r>
          </a:p>
          <a:p>
            <a:pPr lvl="3" rtl="0"/>
            <a:r>
              <a:rPr lang="hr-HR" dirty="0" smtClean="0"/>
              <a:t>Četvrta razina</a:t>
            </a:r>
          </a:p>
          <a:p>
            <a:pPr lvl="4" rtl="0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53406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85899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57737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50566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76719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71266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10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0284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11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8905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12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693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en-US" smtClean="0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7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8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3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4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5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97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hr-HR" dirty="0"/>
          </a:p>
        </p:txBody>
      </p:sp>
      <p:grpSp>
        <p:nvGrpSpPr>
          <p:cNvPr id="98" name="Grup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0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6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7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0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111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hr-HR" dirty="0"/>
          </a:p>
        </p:txBody>
      </p:sp>
      <p:grpSp>
        <p:nvGrpSpPr>
          <p:cNvPr id="112" name="Grup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125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hr-HR" dirty="0"/>
          </a:p>
        </p:txBody>
      </p:sp>
      <p:sp>
        <p:nvSpPr>
          <p:cNvPr id="126" name="Rezervirano mjesto za tekst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88723A5-F4CF-4DE3-8590-EFF5BC8ACA80}" type="datetime1">
              <a:rPr lang="hr-HR" smtClean="0"/>
              <a:pPr/>
              <a:t>28.5.2020.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2765FE14-8FEB-4FB7-96F3-248DCACF1460}" type="datetime1">
              <a:rPr lang="hr-HR" smtClean="0"/>
              <a:pPr/>
              <a:t>28.5.2020.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grpSp>
        <p:nvGrpSpPr>
          <p:cNvPr id="8" name="Grup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Prostoručni oblik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" name="Prostoručni oblik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grpSp>
          <p:nvGrpSpPr>
            <p:cNvPr id="11" name="Grup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Prostoručni oblik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21" name="Prostoručni oblik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</p:grpSp>
        <p:sp>
          <p:nvSpPr>
            <p:cNvPr id="12" name="Prostoručni oblik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" name="Prostoručni oblik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" name="Rezervirano mjesto za sliku 2" descr="Prazno rezervirano mjesto za dodavanje slike. Kliknite rezervirano mjesto i odaberite sliku koju želite dodati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n-US" smtClean="0"/>
              <a:t>Click icon to add picture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5349938-8776-4BAB-91A7-F7F59A04B4A7}" type="datetime1">
              <a:rPr lang="hr-HR" smtClean="0"/>
              <a:pPr/>
              <a:t>28.5.2020.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F81702F-4116-4F57-94B5-8524C41F8484}" type="datetime1">
              <a:rPr lang="hr-HR" smtClean="0"/>
              <a:pPr/>
              <a:t>28.5.2020.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499DDC8-0C0D-408C-A278-3E5E49FCE68C}" type="datetime1">
              <a:rPr lang="hr-HR" smtClean="0"/>
              <a:pPr/>
              <a:t>28.5.2020.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7BA255B-A5F4-40BB-BC25-5E81185CD54E}" type="datetime1">
              <a:rPr lang="hr-HR" smtClean="0"/>
              <a:pPr/>
              <a:t>28.5.2020.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128B6F2-E134-4EC4-BA79-DA75817F38EA}" type="datetime1">
              <a:rPr lang="hr-HR" smtClean="0"/>
              <a:pPr/>
              <a:t>28.5.2020.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8C71986-3044-4F39-96BE-9827B10FC82C}" type="datetime1">
              <a:rPr lang="hr-HR" smtClean="0"/>
              <a:pPr/>
              <a:t>28.5.2020.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225DC41-1D85-4342-B928-E4421B5630A3}" type="datetime1">
              <a:rPr lang="hr-HR" smtClean="0"/>
              <a:pPr/>
              <a:t>28.5.2020.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C819560-C839-46CB-AA65-661F80B5F9A5}" type="datetime1">
              <a:rPr lang="hr-HR" smtClean="0"/>
              <a:pPr/>
              <a:t>28.5.2020.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ije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grpSp>
        <p:nvGrpSpPr>
          <p:cNvPr id="9" name="Grup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6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hr-HR" dirty="0"/>
          </a:p>
        </p:txBody>
      </p:sp>
      <p:sp>
        <p:nvSpPr>
          <p:cNvPr id="39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7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hr-HR" dirty="0"/>
          </a:p>
        </p:txBody>
      </p:sp>
      <p:sp>
        <p:nvSpPr>
          <p:cNvPr id="40" name="Rezervirano mjesto za tekst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FD71C69-56CB-4FDD-BD88-46B617C92F2E}" type="datetime1">
              <a:rPr lang="hr-HR" smtClean="0"/>
              <a:pPr/>
              <a:t>28.5.2020.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79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hr-HR" dirty="0"/>
          </a:p>
        </p:txBody>
      </p:sp>
      <p:sp>
        <p:nvSpPr>
          <p:cNvPr id="81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7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8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3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4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5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78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hr-HR" dirty="0"/>
          </a:p>
        </p:txBody>
      </p:sp>
      <p:sp>
        <p:nvSpPr>
          <p:cNvPr id="82" name="Rezervirano mjesto za tekst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9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0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6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7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80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hr-HR" dirty="0"/>
          </a:p>
        </p:txBody>
      </p:sp>
      <p:sp>
        <p:nvSpPr>
          <p:cNvPr id="83" name="Rezervirano mjesto za tekst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24A7A35-4548-4474-A8AF-8E83A54B9FA7}" type="datetime1">
              <a:rPr lang="hr-HR" smtClean="0"/>
              <a:pPr/>
              <a:t>28.5.2020.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dirty="0" smtClean="0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dirty="0" smtClean="0"/>
              <a:t>Uređivanje stilova teksta matrice</a:t>
            </a:r>
          </a:p>
          <a:p>
            <a:pPr lvl="1" rtl="0"/>
            <a:r>
              <a:rPr lang="hr-HR" dirty="0" smtClean="0"/>
              <a:t>Druga razina</a:t>
            </a:r>
          </a:p>
          <a:p>
            <a:pPr lvl="2" rtl="0"/>
            <a:r>
              <a:rPr lang="hr-HR" dirty="0" smtClean="0"/>
              <a:t>Treća razina</a:t>
            </a:r>
          </a:p>
          <a:p>
            <a:pPr lvl="3" rtl="0"/>
            <a:r>
              <a:rPr lang="hr-HR" dirty="0" smtClean="0"/>
              <a:t>Četvrta razina</a:t>
            </a:r>
          </a:p>
          <a:p>
            <a:pPr lvl="4" rtl="0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7D9FD832-5572-4A10-AAD1-6F0E9250574B}" type="datetime1">
              <a:rPr lang="hr-HR" smtClean="0"/>
              <a:pPr/>
              <a:t>28.5.2020.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426208" y="1752600"/>
            <a:ext cx="8697405" cy="1828800"/>
          </a:xfrm>
        </p:spPr>
        <p:txBody>
          <a:bodyPr rtlCol="0">
            <a:noAutofit/>
          </a:bodyPr>
          <a:lstStyle/>
          <a:p>
            <a:pPr algn="ctr" rtl="0"/>
            <a:r>
              <a:rPr lang="sr-Cyrl-RS" sz="3600" dirty="0" smtClean="0"/>
              <a:t>ДЈЕЛАТНОСТИ ЉУДИ УСЛОВЉЕНЕ ПРИРОДНИМ БОГАТСТВИМА, ВРЕМЕНСКИМ ПРИЛИКАМА И ПОТРЕБАМА</a:t>
            </a:r>
            <a:endParaRPr lang="hr-HR" sz="36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sr-Cyrl-RS" dirty="0" smtClean="0"/>
              <a:t>ПРИРОДА И ДРУШТВО 4. РАЗРЕД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92890" y="1330347"/>
            <a:ext cx="4066763" cy="2103120"/>
          </a:xfrm>
        </p:spPr>
        <p:txBody>
          <a:bodyPr rtlCol="0">
            <a:noAutofit/>
          </a:bodyPr>
          <a:lstStyle/>
          <a:p>
            <a:pPr rtl="0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Који је главни путни правац друмског саобраћаја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РС?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323" t="25326" r="9162" b="17397"/>
          <a:stretch/>
        </p:blipFill>
        <p:spPr>
          <a:xfrm>
            <a:off x="836614" y="1031195"/>
            <a:ext cx="5943600" cy="4572000"/>
          </a:xfrm>
          <a:prstGeom prst="rect">
            <a:avLst/>
          </a:prstGeom>
        </p:spPr>
      </p:pic>
      <p:sp>
        <p:nvSpPr>
          <p:cNvPr id="5" name="Podnaslov 2"/>
          <p:cNvSpPr txBox="1">
            <a:spLocks/>
          </p:cNvSpPr>
          <p:nvPr/>
        </p:nvSpPr>
        <p:spPr>
          <a:xfrm>
            <a:off x="7062598" y="6400800"/>
            <a:ext cx="6858002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 smtClean="0"/>
              <a:t>ПРИРОДА И ДРУШТВО 4. РАЗРЕД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268026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које гране привреде се односе ове фотографије?</a:t>
            </a:r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zervirano mjesto za tekst 9"/>
          <p:cNvSpPr>
            <a:spLocks noGrp="1"/>
          </p:cNvSpPr>
          <p:nvPr>
            <p:ph type="body" sz="half" idx="21"/>
          </p:nvPr>
        </p:nvSpPr>
        <p:spPr>
          <a:xfrm>
            <a:off x="9066213" y="3456066"/>
            <a:ext cx="3012055" cy="2277655"/>
          </a:xfrm>
        </p:spPr>
        <p:txBody>
          <a:bodyPr rtlCol="0">
            <a:normAutofit/>
          </a:bodyPr>
          <a:lstStyle/>
          <a:p>
            <a:pPr rtl="0"/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ТУРИЗАМ</a:t>
            </a:r>
          </a:p>
          <a:p>
            <a:pPr rtl="0"/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ТРГОВИНА</a:t>
            </a:r>
          </a:p>
          <a:p>
            <a:pPr rtl="0"/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УГОСТИТЕЉСТВО</a:t>
            </a:r>
          </a:p>
          <a:p>
            <a:pPr rtl="0"/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Trgovina-kupovina | Радио Фоча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8" r="1353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kordna posjećenost nacionalnog parka &quot;Kozara&quot; | Banjaluka.net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r="2520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ugostiteljstvo Archives | Fresh Press portal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r="1484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slov 2"/>
          <p:cNvSpPr txBox="1">
            <a:spLocks/>
          </p:cNvSpPr>
          <p:nvPr/>
        </p:nvSpPr>
        <p:spPr>
          <a:xfrm>
            <a:off x="7062598" y="6400800"/>
            <a:ext cx="6858002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 smtClean="0"/>
              <a:t>ПРИРОДА И ДРУШТВО 4. РАЗРЕД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61564" y="3370997"/>
            <a:ext cx="8966579" cy="1828800"/>
          </a:xfrm>
        </p:spPr>
        <p:txBody>
          <a:bodyPr rtlCol="0">
            <a:normAutofit fontScale="90000"/>
          </a:bodyPr>
          <a:lstStyle/>
          <a:p>
            <a:pPr rtl="0"/>
            <a:r>
              <a:rPr lang="sr-Cyrl-RS" dirty="0" smtClean="0"/>
              <a:t>ЧУВАЈТЕ НАША ПРИРОДНА БОГАТСТВА, УЖИВАЈТЕ У ЉЕПОТАМА РЕПУБЛИКЕ СРПСКЕ И ПОШТУЈТЕ СВАЧИЈУ ДЈЕЛАТНОСТ!</a:t>
            </a:r>
            <a:endParaRPr lang="hr-HR" dirty="0"/>
          </a:p>
        </p:txBody>
      </p:sp>
      <p:sp>
        <p:nvSpPr>
          <p:cNvPr id="3" name="Podnaslov 2"/>
          <p:cNvSpPr txBox="1">
            <a:spLocks/>
          </p:cNvSpPr>
          <p:nvPr/>
        </p:nvSpPr>
        <p:spPr>
          <a:xfrm>
            <a:off x="7062598" y="6400800"/>
            <a:ext cx="6858002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 smtClean="0"/>
              <a:t>ПРИРОДА И ДРУШТВО 4. РАЗРЕД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Повежи одговарајуће појмове са објашњењима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zervirano mjesto za sadržaj 13"/>
          <p:cNvSpPr>
            <a:spLocks noGrp="1"/>
          </p:cNvSpPr>
          <p:nvPr>
            <p:ph idx="1"/>
          </p:nvPr>
        </p:nvSpPr>
        <p:spPr>
          <a:xfrm>
            <a:off x="1065214" y="1752600"/>
            <a:ext cx="3567746" cy="3319272"/>
          </a:xfrm>
        </p:spPr>
        <p:txBody>
          <a:bodyPr rtlCol="0"/>
          <a:lstStyle/>
          <a:p>
            <a:pPr rtl="0">
              <a:spcBef>
                <a:spcPts val="4200"/>
              </a:spcBef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вријеме</a:t>
            </a:r>
            <a:endParaRPr lang="hr-H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4200"/>
              </a:spcBef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вјетар</a:t>
            </a:r>
            <a:endParaRPr lang="hr-H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4200"/>
              </a:spcBef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адавине</a:t>
            </a:r>
          </a:p>
          <a:p>
            <a:pPr rtl="0">
              <a:spcBef>
                <a:spcPts val="4200"/>
              </a:spcBef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лементарне непогоде</a:t>
            </a:r>
          </a:p>
        </p:txBody>
      </p:sp>
      <p:sp>
        <p:nvSpPr>
          <p:cNvPr id="6" name="Rezervirano mjesto za sadržaj 13"/>
          <p:cNvSpPr txBox="1">
            <a:spLocks/>
          </p:cNvSpPr>
          <p:nvPr/>
        </p:nvSpPr>
        <p:spPr>
          <a:xfrm>
            <a:off x="4826446" y="1752600"/>
            <a:ext cx="6890066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200"/>
              </a:spcBef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ојаве које изазивају велике штете и поремећаје у животу људи на одређеном подручју</a:t>
            </a:r>
            <a:endParaRPr lang="hr-H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200"/>
              </a:spcBef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ренутно стање атмосфере на неком простору</a:t>
            </a:r>
            <a:endParaRPr lang="hr-H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200"/>
              </a:spcBef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ретање ваздуха</a:t>
            </a:r>
          </a:p>
          <a:p>
            <a:pPr>
              <a:spcBef>
                <a:spcPts val="4200"/>
              </a:spcBef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 облици кондензоване водене паре у ваздуху који се појављују на земљиној површини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231392" y="1987296"/>
            <a:ext cx="3706368" cy="126796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31392" y="2895600"/>
            <a:ext cx="3706368" cy="126796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31392" y="3803904"/>
            <a:ext cx="3706368" cy="126796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231392" y="1985772"/>
            <a:ext cx="3706368" cy="268071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dnaslov 2"/>
          <p:cNvSpPr txBox="1">
            <a:spLocks/>
          </p:cNvSpPr>
          <p:nvPr/>
        </p:nvSpPr>
        <p:spPr>
          <a:xfrm>
            <a:off x="7062598" y="6400800"/>
            <a:ext cx="6858002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 smtClean="0"/>
              <a:t>ПРИРОДА И ДРУШТВО 4. РАЗРЕД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Наведи природна богатства РС.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5212" y="1975104"/>
            <a:ext cx="10736644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Природна богатства Републике Српске су равнице са плодним земљиштем, шуме, пашњаци, рудно благо, љековите и минералне воде, те природне љепоте предјела.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dnaslov 2"/>
          <p:cNvSpPr txBox="1">
            <a:spLocks/>
          </p:cNvSpPr>
          <p:nvPr/>
        </p:nvSpPr>
        <p:spPr>
          <a:xfrm>
            <a:off x="7062598" y="6400800"/>
            <a:ext cx="6858002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 smtClean="0"/>
              <a:t>ПРИРОДА И ДРУШТВО 4. РАЗРЕД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23446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Наведи важније гране привреде.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5212" y="1524000"/>
            <a:ext cx="8424672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ПОЉОПРИВРЕДА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РУДАРСТВО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ШУМАРСТВО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ЗАНАТСТВО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ИНДУСТРИЈА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САОБРАЋАЈ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ТРГОВИНА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УГОСТИТЕЉСТВО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ТУРИЗАМ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dnaslov 2"/>
          <p:cNvSpPr txBox="1">
            <a:spLocks/>
          </p:cNvSpPr>
          <p:nvPr/>
        </p:nvSpPr>
        <p:spPr>
          <a:xfrm>
            <a:off x="7062598" y="6400800"/>
            <a:ext cx="6858002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 smtClean="0"/>
              <a:t>ПРИРОДА И ДРУШТВО 4. РАЗРЕД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243241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1151" t="2881" b="8490"/>
          <a:stretch/>
        </p:blipFill>
        <p:spPr>
          <a:prstGeom prst="rect">
            <a:avLst/>
          </a:prstGeom>
        </p:spPr>
      </p:pic>
      <p:sp>
        <p:nvSpPr>
          <p:cNvPr id="7" name="Rezervirano mjesto za tekst 6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pPr rtl="0"/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СТОЧАРСТВО</a:t>
            </a:r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6962" r="696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Rezervirano mjesto za tekst 9"/>
          <p:cNvSpPr>
            <a:spLocks noGrp="1"/>
          </p:cNvSpPr>
          <p:nvPr>
            <p:ph type="body" sz="half" idx="19"/>
          </p:nvPr>
        </p:nvSpPr>
        <p:spPr/>
        <p:txBody>
          <a:bodyPr rtlCol="0">
            <a:normAutofit/>
          </a:bodyPr>
          <a:lstStyle/>
          <a:p>
            <a:pPr rtl="0"/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ЗЕМЉОРАДЊА</a:t>
            </a:r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 дијелимо пољопривреду?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odnaslov 2"/>
          <p:cNvSpPr txBox="1">
            <a:spLocks/>
          </p:cNvSpPr>
          <p:nvPr/>
        </p:nvSpPr>
        <p:spPr>
          <a:xfrm>
            <a:off x="7062598" y="6400800"/>
            <a:ext cx="6858002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 smtClean="0"/>
              <a:t>ПРИРОДА И ДРУШТВО 4. РАЗРЕД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Сљедеће биљке разврстај у одговарајућу групу: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108066"/>
              </p:ext>
            </p:extLst>
          </p:nvPr>
        </p:nvGraphicFramePr>
        <p:xfrm>
          <a:off x="6535275" y="1664114"/>
          <a:ext cx="5656725" cy="437274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85575"/>
                <a:gridCol w="1885575"/>
                <a:gridCol w="1885575"/>
              </a:tblGrid>
              <a:tr h="644564">
                <a:tc>
                  <a:txBody>
                    <a:bodyPr/>
                    <a:lstStyle/>
                    <a:p>
                      <a:pPr algn="l"/>
                      <a:r>
                        <a:rPr lang="sr-Cyrl-R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ЖИТАРИЦЕ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r-Cyrl-R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ИНДУСТРИЈСКЕ</a:t>
                      </a:r>
                      <a:r>
                        <a:rPr lang="sr-Cyrl-R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БИЉКЕ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r-Cyrl-R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КРМНЕ БИЉКЕ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42726"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42726"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42726"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59" y="1846995"/>
            <a:ext cx="1754547" cy="1091820"/>
          </a:xfrm>
          <a:prstGeom prst="rect">
            <a:avLst/>
          </a:prstGeom>
        </p:spPr>
      </p:pic>
      <p:pic>
        <p:nvPicPr>
          <p:cNvPr id="1026" name="Picture 2" descr="Pšenica - Agronomij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846" y="1808117"/>
            <a:ext cx="1754547" cy="118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ob kao lijek: dobrobiti koje nosi konzumiranje žitarice zobi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846" y="4815982"/>
            <a:ext cx="1754548" cy="114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orisna dekoracija: Kako se gaji suncokret u bašti? | Agrom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9" y="3191920"/>
            <a:ext cx="1733266" cy="109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ronegócio: Barreiras à frente da produção de soja - Fala Barreir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0" y="4689446"/>
            <a:ext cx="1733266" cy="116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8355" y="4737144"/>
            <a:ext cx="1721274" cy="1144770"/>
          </a:xfrm>
          <a:prstGeom prst="rect">
            <a:avLst/>
          </a:prstGeom>
        </p:spPr>
      </p:pic>
      <p:pic>
        <p:nvPicPr>
          <p:cNvPr id="1034" name="Picture 10" descr="krmna repa - uzgoj i prinos, za razliku od šećera i sorti - 2019-202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5"/>
          <a:stretch/>
        </p:blipFill>
        <p:spPr bwMode="auto">
          <a:xfrm>
            <a:off x="2414846" y="3196466"/>
            <a:ext cx="1774206" cy="109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8355" y="1808117"/>
            <a:ext cx="1774207" cy="1157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0348" y="3222932"/>
            <a:ext cx="1762214" cy="1116221"/>
          </a:xfrm>
          <a:prstGeom prst="rect">
            <a:avLst/>
          </a:prstGeom>
        </p:spPr>
      </p:pic>
      <p:sp>
        <p:nvSpPr>
          <p:cNvPr id="13" name="Podnaslov 2"/>
          <p:cNvSpPr txBox="1">
            <a:spLocks/>
          </p:cNvSpPr>
          <p:nvPr/>
        </p:nvSpPr>
        <p:spPr>
          <a:xfrm>
            <a:off x="7062598" y="6400800"/>
            <a:ext cx="6858002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 smtClean="0"/>
              <a:t>ПРИРОДА И ДРУШТВО 4. РАЗРЕД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177757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51315 0.07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66953 -0.11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7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022E-16 L 0.66888 -0.1597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37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34466 0.25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65274 -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78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34349 0.00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47579 0.2569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9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47643 0.236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15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0.32123 0.0159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5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92890" y="1330347"/>
            <a:ext cx="4066763" cy="2103120"/>
          </a:xfrm>
        </p:spPr>
        <p:txBody>
          <a:bodyPr rtlCol="0"/>
          <a:lstStyle/>
          <a:p>
            <a:pPr rtl="0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Шта је на фотографији?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3438" r="1343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50" name="Picture 2" descr="Vinogradi na Savi - Županjac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4" y="1031195"/>
            <a:ext cx="5943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slov 2"/>
          <p:cNvSpPr txBox="1">
            <a:spLocks/>
          </p:cNvSpPr>
          <p:nvPr/>
        </p:nvSpPr>
        <p:spPr>
          <a:xfrm>
            <a:off x="7062598" y="6400800"/>
            <a:ext cx="6858002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 smtClean="0"/>
              <a:t>ПРИРОДА И ДРУШТВО 4. РАЗРЕД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 су највећи непријатељи шума?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zervirano mjesto za tekst 8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algn="ctr" rtl="0"/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ГУСЈЕНИЦА ГУБАР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zervirano mjesto za tekst 12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algn="ctr" rtl="0"/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zervirano mjesto za tekst 13"/>
          <p:cNvSpPr>
            <a:spLocks noGrp="1"/>
          </p:cNvSpPr>
          <p:nvPr>
            <p:ph type="body" sz="half" idx="22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НЕПЛАНСКА СЈЕЧА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Leptir gubar | gusenice | golobrst | Poljoinfo wiki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4" r="1541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813" y="1870812"/>
            <a:ext cx="2743200" cy="2729781"/>
          </a:xfrm>
          <a:prstGeom prst="rect">
            <a:avLst/>
          </a:prstGeom>
        </p:spPr>
      </p:pic>
      <p:pic>
        <p:nvPicPr>
          <p:cNvPr id="4100" name="Picture 4" descr="Bespravna sječa šume postaje unosan posao u Hadžićima | Epoha.ba ...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0" r="1741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dnaslov 2"/>
          <p:cNvSpPr txBox="1">
            <a:spLocks/>
          </p:cNvSpPr>
          <p:nvPr/>
        </p:nvSpPr>
        <p:spPr>
          <a:xfrm>
            <a:off x="7062598" y="6400800"/>
            <a:ext cx="6858002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 smtClean="0"/>
              <a:t>ПРИРОДА И ДРУШТВО 4. РАЗРЕД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3" grpId="0" build="p"/>
      <p:bldP spid="1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za tekst 6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pPr rtl="0"/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ПРОИЗВОДНО</a:t>
            </a:r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zervirano mjesto za tekst 9"/>
          <p:cNvSpPr>
            <a:spLocks noGrp="1"/>
          </p:cNvSpPr>
          <p:nvPr>
            <p:ph type="body" sz="half" idx="19"/>
          </p:nvPr>
        </p:nvSpPr>
        <p:spPr/>
        <p:txBody>
          <a:bodyPr rtlCol="0">
            <a:normAutofit/>
          </a:bodyPr>
          <a:lstStyle/>
          <a:p>
            <a:pPr rtl="0"/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УСЛУЖНО</a:t>
            </a:r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 дијелимо занатство?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-17111" t="14970" r="-16707" b="21252"/>
          <a:stretch/>
        </p:blipFill>
        <p:spPr>
          <a:prstGeom prst="rect">
            <a:avLst/>
          </a:prstGeom>
        </p:spPr>
      </p:pic>
      <p:pic>
        <p:nvPicPr>
          <p:cNvPr id="5126" name="Picture 6" descr="Dressmaker clipart 8 » Clipart Station"/>
          <p:cNvPicPr>
            <a:picLocks noGrp="1" noChangeAspect="1" noChangeArrowheads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06" t="-411" r="-22921" b="-536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dnaslov 2"/>
          <p:cNvSpPr txBox="1">
            <a:spLocks/>
          </p:cNvSpPr>
          <p:nvPr/>
        </p:nvSpPr>
        <p:spPr>
          <a:xfrm>
            <a:off x="7062598" y="6400800"/>
            <a:ext cx="6858002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 smtClean="0"/>
              <a:t>ПРИРОДА И ДРУШТВО 4. РАЗРЕД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142824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build="p"/>
    </p:bldLst>
  </p:timing>
</p:sld>
</file>

<file path=ppt/theme/theme1.xml><?xml version="1.0" encoding="utf-8"?>
<a:theme xmlns:a="http://schemas.openxmlformats.org/drawingml/2006/main" name="Ilustracija s motivom prirode 16 x 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30_TF03431377_TF03431377" id="{D4ED4346-F4E3-40A8-BC6D-36BD32B5F881}" vid="{9ADDA41D-E435-49AB-88B3-62A3FD334FC0}"/>
    </a:ext>
  </a:extLst>
</a:theme>
</file>

<file path=ppt/theme/theme2.xml><?xml version="1.0" encoding="utf-8"?>
<a:theme xmlns:a="http://schemas.openxmlformats.org/drawingml/2006/main" name="Tema sustava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tf03431377</Template>
  <TotalTime>2613</TotalTime>
  <Words>261</Words>
  <Application>Microsoft Office PowerPoint</Application>
  <PresentationFormat>Widescreen</PresentationFormat>
  <Paragraphs>64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Segoe Print</vt:lpstr>
      <vt:lpstr>Times New Roman</vt:lpstr>
      <vt:lpstr>Ilustracija s motivom prirode 16 x 9</vt:lpstr>
      <vt:lpstr>ДЈЕЛАТНОСТИ ЉУДИ УСЛОВЉЕНЕ ПРИРОДНИМ БОГАТСТВИМА, ВРЕМЕНСКИМ ПРИЛИКАМА И ПОТРЕБАМА</vt:lpstr>
      <vt:lpstr>Повежи одговарајуће појмове са објашњењима.</vt:lpstr>
      <vt:lpstr>Наведи природна богатства РС.</vt:lpstr>
      <vt:lpstr>Наведи важније гране привреде.</vt:lpstr>
      <vt:lpstr>Kaко дијелимо пољопривреду?</vt:lpstr>
      <vt:lpstr>Сљедеће биљке разврстај у одговарајућу групу:</vt:lpstr>
      <vt:lpstr>Шта је на фотографији?</vt:lpstr>
      <vt:lpstr>Ко су највећи непријатељи шума?</vt:lpstr>
      <vt:lpstr>Kaко дијелимо занатство?</vt:lpstr>
      <vt:lpstr>Који је главни путни правац друмског саобраћаја у РС?</vt:lpstr>
      <vt:lpstr>На које гране привреде се односе ове фотографије?</vt:lpstr>
      <vt:lpstr>ЧУВАЈТЕ НАША ПРИРОДНА БОГАТСТВА, УЖИВАЈТЕ У ЉЕПОТАМА РЕПУБЛИКЕ СРПСКЕ И ПОШТУЈТЕ СВАЧИЈУ ДЈЕЛАТНОСТ!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ДЈЕЛАТНОСТИ ЉУДИ УСЛОВЉЕНЕ ПРИРОДНИМ БОГАТСТВИМА, ВРЕМЕНСКИМ ПРИЛИКАМА И ПОТРЕБАМА</dc:title>
  <dc:creator>marina_uciteljica@yahoo.com</dc:creator>
  <cp:lastModifiedBy>marina_uciteljica@yahoo.com</cp:lastModifiedBy>
  <cp:revision>28</cp:revision>
  <dcterms:created xsi:type="dcterms:W3CDTF">2020-05-23T21:25:36Z</dcterms:created>
  <dcterms:modified xsi:type="dcterms:W3CDTF">2020-05-28T21:30:01Z</dcterms:modified>
</cp:coreProperties>
</file>