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4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7B87"/>
    <a:srgbClr val="0A33B6"/>
    <a:srgbClr val="4BF03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73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BB2D52-E486-4DDF-AE18-348917F75731}" type="datetimeFigureOut">
              <a:rPr lang="en-US" smtClean="0"/>
              <a:t>02-May-20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5BA59F-5762-4CE0-BD08-5DEA38D4E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210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BA59F-5762-4CE0-BD08-5DEA38D4EE4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450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D3E88-FD6B-4CDC-9300-AC9C4FDEC7F0}" type="datetimeFigureOut">
              <a:rPr lang="en-US" smtClean="0"/>
              <a:t>02-May-20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43E88-C0A7-4023-98DF-5F4A1C579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577060"/>
      </p:ext>
    </p:extLst>
  </p:cSld>
  <p:clrMapOvr>
    <a:masterClrMapping/>
  </p:clrMapOvr>
  <p:transition spd="med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D3E88-FD6B-4CDC-9300-AC9C4FDEC7F0}" type="datetimeFigureOut">
              <a:rPr lang="en-US" smtClean="0"/>
              <a:t>02-May-20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43E88-C0A7-4023-98DF-5F4A1C579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783287"/>
      </p:ext>
    </p:extLst>
  </p:cSld>
  <p:clrMapOvr>
    <a:masterClrMapping/>
  </p:clrMapOvr>
  <p:transition spd="med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D3E88-FD6B-4CDC-9300-AC9C4FDEC7F0}" type="datetimeFigureOut">
              <a:rPr lang="en-US" smtClean="0"/>
              <a:t>02-May-20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43E88-C0A7-4023-98DF-5F4A1C579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580942"/>
      </p:ext>
    </p:extLst>
  </p:cSld>
  <p:clrMapOvr>
    <a:masterClrMapping/>
  </p:clrMapOvr>
  <p:transition spd="med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D3E88-FD6B-4CDC-9300-AC9C4FDEC7F0}" type="datetimeFigureOut">
              <a:rPr lang="en-US" smtClean="0"/>
              <a:t>02-May-20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43E88-C0A7-4023-98DF-5F4A1C579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860969"/>
      </p:ext>
    </p:extLst>
  </p:cSld>
  <p:clrMapOvr>
    <a:masterClrMapping/>
  </p:clrMapOvr>
  <p:transition spd="med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D3E88-FD6B-4CDC-9300-AC9C4FDEC7F0}" type="datetimeFigureOut">
              <a:rPr lang="en-US" smtClean="0"/>
              <a:t>02-May-20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43E88-C0A7-4023-98DF-5F4A1C579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882097"/>
      </p:ext>
    </p:extLst>
  </p:cSld>
  <p:clrMapOvr>
    <a:masterClrMapping/>
  </p:clrMapOvr>
  <p:transition spd="med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D3E88-FD6B-4CDC-9300-AC9C4FDEC7F0}" type="datetimeFigureOut">
              <a:rPr lang="en-US" smtClean="0"/>
              <a:t>02-May-20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43E88-C0A7-4023-98DF-5F4A1C579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480273"/>
      </p:ext>
    </p:extLst>
  </p:cSld>
  <p:clrMapOvr>
    <a:masterClrMapping/>
  </p:clrMapOvr>
  <p:transition spd="med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D3E88-FD6B-4CDC-9300-AC9C4FDEC7F0}" type="datetimeFigureOut">
              <a:rPr lang="en-US" smtClean="0"/>
              <a:t>02-May-20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43E88-C0A7-4023-98DF-5F4A1C579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213812"/>
      </p:ext>
    </p:extLst>
  </p:cSld>
  <p:clrMapOvr>
    <a:masterClrMapping/>
  </p:clrMapOvr>
  <p:transition spd="med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D3E88-FD6B-4CDC-9300-AC9C4FDEC7F0}" type="datetimeFigureOut">
              <a:rPr lang="en-US" smtClean="0"/>
              <a:t>02-May-20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43E88-C0A7-4023-98DF-5F4A1C579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360126"/>
      </p:ext>
    </p:extLst>
  </p:cSld>
  <p:clrMapOvr>
    <a:masterClrMapping/>
  </p:clrMapOvr>
  <p:transition spd="med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D3E88-FD6B-4CDC-9300-AC9C4FDEC7F0}" type="datetimeFigureOut">
              <a:rPr lang="en-US" smtClean="0"/>
              <a:t>02-May-20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43E88-C0A7-4023-98DF-5F4A1C579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279969"/>
      </p:ext>
    </p:extLst>
  </p:cSld>
  <p:clrMapOvr>
    <a:masterClrMapping/>
  </p:clrMapOvr>
  <p:transition spd="med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D3E88-FD6B-4CDC-9300-AC9C4FDEC7F0}" type="datetimeFigureOut">
              <a:rPr lang="en-US" smtClean="0"/>
              <a:t>02-May-20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43E88-C0A7-4023-98DF-5F4A1C579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15961"/>
      </p:ext>
    </p:extLst>
  </p:cSld>
  <p:clrMapOvr>
    <a:masterClrMapping/>
  </p:clrMapOvr>
  <p:transition spd="med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D3E88-FD6B-4CDC-9300-AC9C4FDEC7F0}" type="datetimeFigureOut">
              <a:rPr lang="en-US" smtClean="0"/>
              <a:t>02-May-20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43E88-C0A7-4023-98DF-5F4A1C579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079638"/>
      </p:ext>
    </p:extLst>
  </p:cSld>
  <p:clrMapOvr>
    <a:masterClrMapping/>
  </p:clrMapOvr>
  <p:transition spd="med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ED3E88-FD6B-4CDC-9300-AC9C4FDEC7F0}" type="datetimeFigureOut">
              <a:rPr lang="en-US" smtClean="0"/>
              <a:t>02-May-20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43E88-C0A7-4023-98DF-5F4A1C579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293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6683" y="4052204"/>
            <a:ext cx="9144000" cy="1655762"/>
          </a:xfrm>
        </p:spPr>
        <p:txBody>
          <a:bodyPr>
            <a:normAutofit/>
          </a:bodyPr>
          <a:lstStyle/>
          <a:p>
            <a:r>
              <a:rPr lang="sr-Cyrl-BA" sz="9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Понављање</a:t>
            </a:r>
            <a:endParaRPr lang="en-US" sz="9600" dirty="0"/>
          </a:p>
        </p:txBody>
      </p:sp>
      <p:sp>
        <p:nvSpPr>
          <p:cNvPr id="4" name="Rectangle 3"/>
          <p:cNvSpPr/>
          <p:nvPr/>
        </p:nvSpPr>
        <p:spPr>
          <a:xfrm>
            <a:off x="661182" y="1465067"/>
            <a:ext cx="2602524" cy="170219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3200" baseline="-25000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sr-Latn-BA" sz="66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pPr algn="ctr"/>
            <a:r>
              <a:rPr lang="sr-Cyrl-BA" sz="2400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кисеоник</a:t>
            </a:r>
            <a:endParaRPr lang="en-US" sz="2400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81399" y="1458033"/>
            <a:ext cx="2425506" cy="1702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sz="3200" baseline="-25000" dirty="0" smtClean="0">
                <a:solidFill>
                  <a:srgbClr val="4BF0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sr-Latn-BA" sz="6600" b="1" dirty="0" smtClean="0">
                <a:solidFill>
                  <a:srgbClr val="4BF0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sr-Cyrl-BA" sz="6600" b="1" dirty="0" smtClean="0">
              <a:solidFill>
                <a:srgbClr val="4BF03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sr-Cyrl-BA" sz="2400" b="1" dirty="0" smtClean="0">
                <a:solidFill>
                  <a:srgbClr val="4BF0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азот</a:t>
            </a:r>
            <a:endParaRPr lang="en-US" sz="2400" b="1" dirty="0">
              <a:solidFill>
                <a:srgbClr val="4BF03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24597" y="1458033"/>
            <a:ext cx="2425507" cy="170219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sz="3200" baseline="-25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sr-Latn-BA" sz="4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</a:t>
            </a:r>
            <a:endParaRPr lang="sr-Cyrl-BA" sz="48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sr-Cyrl-BA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литијум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278814" y="1445994"/>
            <a:ext cx="2425505" cy="1721264"/>
          </a:xfrm>
          <a:prstGeom prst="rect">
            <a:avLst/>
          </a:prstGeom>
          <a:solidFill>
            <a:srgbClr val="4BF03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sz="3200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sr-Latn-BA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</a:t>
            </a:r>
            <a:endParaRPr lang="sr-Cyrl-BA" sz="4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sr-Cyrl-BA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неон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3461976"/>
      </p:ext>
    </p:extLst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602" y="1692322"/>
            <a:ext cx="7028597" cy="5022377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97336" y="1692322"/>
            <a:ext cx="4189863" cy="502237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sr-Cyrl-BA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r>
              <a:rPr lang="sr-Latn-BA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томски (редни) број  </a:t>
            </a:r>
            <a:endParaRPr lang="sr-Latn-BA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sr-Latn-BA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</a:t>
            </a:r>
            <a:r>
              <a:rPr lang="sr-Latn-BA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Z </a:t>
            </a:r>
            <a:r>
              <a:rPr lang="sr-Cyrl-BA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= р</a:t>
            </a:r>
            <a:r>
              <a:rPr lang="sr-Cyrl-BA" b="1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+</a:t>
            </a:r>
            <a:r>
              <a:rPr lang="sr-Cyrl-BA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=  е </a:t>
            </a:r>
            <a:r>
              <a:rPr lang="sr-Cyrl-BA" b="1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–</a:t>
            </a:r>
          </a:p>
          <a:p>
            <a:pPr marL="0" indent="0">
              <a:buNone/>
            </a:pPr>
            <a:endParaRPr lang="sr-Cyrl-BA" baseline="300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Масени број </a:t>
            </a:r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endParaRPr lang="sr-Latn-BA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sr-Latn-BA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  </a:t>
            </a:r>
            <a:r>
              <a:rPr lang="sr-Cyrl-BA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А = р</a:t>
            </a:r>
            <a:r>
              <a:rPr lang="sr-Cyrl-BA" b="1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+  </a:t>
            </a:r>
            <a:r>
              <a:rPr lang="sr-Latn-BA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+ </a:t>
            </a:r>
            <a:r>
              <a:rPr lang="sr-Cyrl-BA" b="1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sr-Latn-BA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</a:t>
            </a:r>
            <a:r>
              <a:rPr lang="sr-Cyrl-BA" b="1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0</a:t>
            </a:r>
            <a:r>
              <a:rPr lang="sr-Cyrl-BA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endParaRPr lang="sr-Latn-BA" b="1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endParaRPr lang="sr-Latn-BA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r>
              <a:rPr lang="sr-Cyrl-BA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р</a:t>
            </a:r>
            <a:r>
              <a:rPr lang="sr-Cyrl-BA" baseline="30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+</a:t>
            </a:r>
            <a:r>
              <a:rPr lang="sr-Latn-BA" baseline="30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</a:t>
            </a:r>
            <a:r>
              <a:rPr lang="sr-Cyrl-BA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= </a:t>
            </a:r>
            <a:r>
              <a:rPr lang="sr-Latn-BA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3 </a:t>
            </a:r>
          </a:p>
          <a:p>
            <a:r>
              <a:rPr lang="sr-Cyrl-BA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е </a:t>
            </a:r>
            <a:r>
              <a:rPr lang="sr-Cyrl-BA" baseline="30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–</a:t>
            </a:r>
            <a:r>
              <a:rPr lang="sr-Latn-BA" baseline="30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</a:t>
            </a:r>
            <a:r>
              <a:rPr lang="sr-Latn-BA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= 3</a:t>
            </a:r>
          </a:p>
          <a:p>
            <a:r>
              <a:rPr lang="sr-Latn-BA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</a:t>
            </a:r>
            <a:r>
              <a:rPr lang="sr-Cyrl-BA" baseline="30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0</a:t>
            </a:r>
            <a:r>
              <a:rPr lang="sr-Latn-BA" baseline="30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sr-Latn-BA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= 4</a:t>
            </a:r>
            <a:endParaRPr lang="sr-Latn-BA" baseline="300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sr-Latn-BA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Z </a:t>
            </a:r>
            <a:r>
              <a:rPr lang="sr-Cyrl-BA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= р</a:t>
            </a:r>
            <a:r>
              <a:rPr lang="sr-Cyrl-BA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+</a:t>
            </a:r>
            <a:r>
              <a:rPr lang="sr-Cyrl-BA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=  е </a:t>
            </a:r>
            <a:r>
              <a:rPr lang="sr-Cyrl-BA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–</a:t>
            </a:r>
            <a:r>
              <a:rPr lang="sr-Latn-BA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sr-Latn-BA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= 3</a:t>
            </a:r>
          </a:p>
          <a:p>
            <a:pPr marL="0" indent="0">
              <a:buNone/>
            </a:pPr>
            <a:r>
              <a:rPr lang="sr-Cyrl-BA" b="1" dirty="0">
                <a:solidFill>
                  <a:srgbClr val="0A33B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А = р</a:t>
            </a:r>
            <a:r>
              <a:rPr lang="sr-Cyrl-BA" b="1" baseline="30000" dirty="0">
                <a:solidFill>
                  <a:srgbClr val="0A33B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+  </a:t>
            </a:r>
            <a:r>
              <a:rPr lang="sr-Latn-BA" b="1" dirty="0">
                <a:solidFill>
                  <a:srgbClr val="0A33B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+ </a:t>
            </a:r>
            <a:r>
              <a:rPr lang="sr-Cyrl-BA" b="1" baseline="30000" dirty="0">
                <a:solidFill>
                  <a:srgbClr val="0A33B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sr-Latn-BA" b="1" dirty="0">
                <a:solidFill>
                  <a:srgbClr val="0A33B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</a:t>
            </a:r>
            <a:r>
              <a:rPr lang="sr-Cyrl-BA" b="1" baseline="30000" dirty="0">
                <a:solidFill>
                  <a:srgbClr val="0A33B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0</a:t>
            </a:r>
            <a:r>
              <a:rPr lang="sr-Cyrl-BA" b="1" dirty="0">
                <a:solidFill>
                  <a:srgbClr val="0A33B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sr-Latn-BA" b="1" dirty="0">
                <a:solidFill>
                  <a:srgbClr val="0A33B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= 3 + 4 = 7</a:t>
            </a:r>
          </a:p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61646" y="183379"/>
            <a:ext cx="10515600" cy="1325563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r>
              <a:rPr lang="sr-Cyrl-BA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АТОМ</a:t>
            </a:r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sr-Cyrl-BA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најситнија честица неког елемента која има својства тог елемента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2552131" y="545910"/>
            <a:ext cx="423081" cy="177421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256896" y="2483893"/>
            <a:ext cx="2074459" cy="42308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256896" y="3548418"/>
            <a:ext cx="2074459" cy="464024"/>
          </a:xfrm>
          <a:prstGeom prst="rect">
            <a:avLst/>
          </a:prstGeom>
          <a:noFill/>
          <a:ln w="38100">
            <a:solidFill>
              <a:srgbClr val="0A33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6450777" y="4421875"/>
            <a:ext cx="1246559" cy="492087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6530888"/>
      </p:ext>
    </p:extLst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5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5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5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5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5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5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5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5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5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5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5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5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25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25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25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25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25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25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1593" y="5830574"/>
            <a:ext cx="7701566" cy="905077"/>
          </a:xfrm>
          <a:solidFill>
            <a:srgbClr val="7030A0"/>
          </a:solidFill>
        </p:spPr>
        <p:txBody>
          <a:bodyPr>
            <a:normAutofit/>
          </a:bodyPr>
          <a:lstStyle/>
          <a:p>
            <a:pPr algn="ctr"/>
            <a:r>
              <a:rPr lang="sr-Cyrl-BA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Дмитриј Иванович Мендељејев</a:t>
            </a:r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2876" y="241143"/>
            <a:ext cx="9079605" cy="5589431"/>
          </a:xfrm>
        </p:spPr>
      </p:pic>
      <p:cxnSp>
        <p:nvCxnSpPr>
          <p:cNvPr id="8" name="Straight Arrow Connector 7"/>
          <p:cNvCxnSpPr/>
          <p:nvPr/>
        </p:nvCxnSpPr>
        <p:spPr>
          <a:xfrm flipH="1" flipV="1">
            <a:off x="1522207" y="3038955"/>
            <a:ext cx="818699" cy="555253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3356" y="2413134"/>
            <a:ext cx="2067058" cy="523220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r-Cyrl-BA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ПЕРИОДЕ</a:t>
            </a:r>
            <a:endParaRPr lang="en-US" sz="2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10789920" y="774517"/>
            <a:ext cx="545023" cy="379034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1397406" y="427975"/>
            <a:ext cx="643944" cy="2246769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sr-Cyrl-BA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</a:p>
          <a:p>
            <a:r>
              <a:rPr lang="sr-Cyrl-BA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</a:p>
          <a:p>
            <a:r>
              <a:rPr lang="sr-Cyrl-BA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</a:p>
          <a:p>
            <a:r>
              <a:rPr lang="sr-Cyrl-BA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</a:p>
          <a:p>
            <a:r>
              <a:rPr lang="sr-Cyrl-BA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en-US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0472835"/>
      </p:ext>
    </p:extLst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080"/>
            <a:ext cx="10515600" cy="1325563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sr-Latn-BA" dirty="0" smtClean="0"/>
              <a:t> </a:t>
            </a:r>
            <a:r>
              <a:rPr lang="sr-Cyrl-B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ХЕМИЈСКА ВЕЗА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6936" y="1287886"/>
            <a:ext cx="5181600" cy="5570123"/>
          </a:xfrm>
        </p:spPr>
        <p:txBody>
          <a:bodyPr>
            <a:normAutofit fontScale="77500" lnSpcReduction="20000"/>
          </a:bodyPr>
          <a:lstStyle/>
          <a:p>
            <a:endParaRPr lang="sr-Cyrl-BA" dirty="0" smtClean="0"/>
          </a:p>
          <a:p>
            <a:endParaRPr lang="sr-Cyrl-BA" dirty="0"/>
          </a:p>
          <a:p>
            <a:pPr marL="0" indent="0" algn="ctr">
              <a:buNone/>
            </a:pPr>
            <a:endParaRPr lang="sr-Cyrl-BA" dirty="0"/>
          </a:p>
          <a:p>
            <a:pPr marL="0" indent="0" algn="ctr">
              <a:buNone/>
            </a:pPr>
            <a:r>
              <a:rPr lang="sr-Cyrl-BA" sz="4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КОВАЛЕНТНА</a:t>
            </a:r>
          </a:p>
          <a:p>
            <a:pPr marL="0" indent="0" algn="ctr">
              <a:buNone/>
            </a:pPr>
            <a:endParaRPr lang="sr-Cyrl-BA" sz="3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sr-Cyrl-BA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(НЕМЕТАЛ + НЕМЕТАЛ)</a:t>
            </a:r>
          </a:p>
          <a:p>
            <a:pPr marL="0" indent="0" algn="ctr">
              <a:buNone/>
            </a:pPr>
            <a:endParaRPr lang="sr-Cyrl-BA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sr-Cyrl-BA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sr-Cyrl-BA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Удружују електроне у заједничке електронске парове</a:t>
            </a:r>
          </a:p>
          <a:p>
            <a:pPr marL="0" indent="0" algn="ctr">
              <a:buNone/>
            </a:pPr>
            <a:endParaRPr lang="sr-Cyrl-BA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</a:t>
            </a:r>
            <a:r>
              <a:rPr lang="sr-Cyrl-BA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оларна</a:t>
            </a:r>
            <a:r>
              <a:rPr lang="sr-Cyrl-B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(атоми истог неметала)</a:t>
            </a:r>
          </a:p>
          <a:p>
            <a:r>
              <a:rPr lang="sr-Cyrl-BA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sr-Cyrl-BA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оларна</a:t>
            </a:r>
            <a:r>
              <a:rPr lang="sr-Cyrl-BA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(атоми различитих     неметала)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287886"/>
            <a:ext cx="5181600" cy="5570114"/>
          </a:xfrm>
        </p:spPr>
        <p:txBody>
          <a:bodyPr>
            <a:normAutofit fontScale="77500" lnSpcReduction="20000"/>
          </a:bodyPr>
          <a:lstStyle/>
          <a:p>
            <a:endParaRPr lang="sr-Cyrl-BA" dirty="0" smtClean="0"/>
          </a:p>
          <a:p>
            <a:endParaRPr lang="sr-Cyrl-BA" dirty="0"/>
          </a:p>
          <a:p>
            <a:pPr marL="0" indent="0" algn="ctr">
              <a:buNone/>
            </a:pPr>
            <a:r>
              <a:rPr lang="sr-Cyrl-BA" sz="4700" b="1" dirty="0" smtClean="0">
                <a:solidFill>
                  <a:srgbClr val="0A33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ЈОНСКА</a:t>
            </a:r>
          </a:p>
          <a:p>
            <a:pPr marL="0" indent="0" algn="ctr">
              <a:buNone/>
            </a:pPr>
            <a:endParaRPr lang="sr-Cyrl-BA" sz="3600" b="1" dirty="0">
              <a:solidFill>
                <a:srgbClr val="0A33B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sr-Cyrl-BA" sz="3600" b="1" dirty="0" smtClean="0">
                <a:solidFill>
                  <a:srgbClr val="0A33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(МЕТАЛ + НЕМЕТАЛ)</a:t>
            </a:r>
          </a:p>
          <a:p>
            <a:pPr marL="0" indent="0" algn="ctr">
              <a:buNone/>
            </a:pPr>
            <a:endParaRPr lang="sr-Cyrl-BA" sz="3600" b="1" dirty="0" smtClean="0">
              <a:solidFill>
                <a:srgbClr val="0A33B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sr-Cyrl-BA" sz="3600" dirty="0" smtClean="0">
                <a:solidFill>
                  <a:srgbClr val="0A33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отпушта           прима </a:t>
            </a:r>
          </a:p>
          <a:p>
            <a:pPr marL="0" indent="0" algn="ctr">
              <a:buNone/>
            </a:pPr>
            <a:r>
              <a:rPr lang="sr-Cyrl-BA" sz="3600" dirty="0">
                <a:solidFill>
                  <a:srgbClr val="0A33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sr-Cyrl-BA" sz="3600" dirty="0" smtClean="0">
                <a:solidFill>
                  <a:srgbClr val="0A33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лектроне         електроне</a:t>
            </a:r>
            <a:endParaRPr lang="sr-Cyrl-BA" sz="3600" b="1" dirty="0" smtClean="0">
              <a:solidFill>
                <a:srgbClr val="0A33B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BA" sz="3600" b="1" dirty="0" smtClean="0">
              <a:solidFill>
                <a:srgbClr val="0A33B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3600" b="1" dirty="0" smtClean="0">
                <a:solidFill>
                  <a:srgbClr val="0A33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КАТЈОН (+)         АНЈОН (-)</a:t>
            </a:r>
          </a:p>
          <a:p>
            <a:pPr marL="0" indent="0">
              <a:buNone/>
            </a:pPr>
            <a:endParaRPr lang="sr-Cyrl-BA" sz="3600" b="1" dirty="0">
              <a:solidFill>
                <a:srgbClr val="0A33B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sr-Cyrl-BA" sz="4200" b="1" dirty="0" smtClean="0">
                <a:solidFill>
                  <a:srgbClr val="0A33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ЈОНИ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4199867" y="1155508"/>
            <a:ext cx="537872" cy="799901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8036762" y="1155508"/>
            <a:ext cx="389786" cy="673292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429001" y="3777177"/>
            <a:ext cx="3516" cy="41499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7575453" y="3355147"/>
            <a:ext cx="0" cy="42203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9903656" y="3355147"/>
            <a:ext cx="0" cy="42203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7441811" y="4715267"/>
            <a:ext cx="1" cy="30949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10156874" y="4715267"/>
            <a:ext cx="0" cy="30949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7329270" y="5806070"/>
            <a:ext cx="492367" cy="36835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10044332" y="5748504"/>
            <a:ext cx="309489" cy="36835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7901633" y="5753442"/>
            <a:ext cx="2011681" cy="794212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ounded Rectangle 48"/>
          <p:cNvSpPr/>
          <p:nvPr/>
        </p:nvSpPr>
        <p:spPr>
          <a:xfrm>
            <a:off x="3534770" y="272955"/>
            <a:ext cx="5295331" cy="882553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870004"/>
      </p:ext>
    </p:extLst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5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5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5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5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5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25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25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sr-Cyrl-BA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Молекуле</a:t>
            </a: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sr-Cyrl-BA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стабилне цјелине удружених    атома</a:t>
            </a:r>
            <a:endParaRPr lang="en-US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63" y="1988697"/>
            <a:ext cx="5992837" cy="4828393"/>
          </a:xfrm>
        </p:spPr>
        <p:txBody>
          <a:bodyPr>
            <a:normAutofit fontScale="92500" lnSpcReduction="20000"/>
          </a:bodyPr>
          <a:lstStyle/>
          <a:p>
            <a:pPr algn="ctr"/>
            <a:endParaRPr lang="sr-Cyrl-BA" sz="3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sr-Cyrl-BA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Молекула елемента</a:t>
            </a:r>
            <a:endParaRPr lang="sr-Latn-BA" sz="3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(нпр. Н</a:t>
            </a:r>
            <a:r>
              <a:rPr lang="sr-Cyrl-BA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sr-Latn-BA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sr-Cyrl-BA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sr-Cyrl-BA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2,</a:t>
            </a: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sr-Latn-BA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sr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sr-Cyrl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sr-Cyrl-BA" sz="5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sr-Latn-BA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O</a:t>
            </a:r>
            <a:r>
              <a:rPr lang="sr-Latn-BA" sz="54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sr-Latn-B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0" y="2029607"/>
            <a:ext cx="5461782" cy="4828393"/>
          </a:xfrm>
        </p:spPr>
        <p:txBody>
          <a:bodyPr>
            <a:normAutofit fontScale="92500" lnSpcReduction="20000"/>
          </a:bodyPr>
          <a:lstStyle/>
          <a:p>
            <a:pPr algn="ctr"/>
            <a:endParaRPr lang="sr-Cyrl-BA" sz="3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sr-Cyrl-BA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Молекула једињења</a:t>
            </a:r>
            <a:endParaRPr lang="sr-Latn-BA" sz="3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sr-Latn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(нпр. </a:t>
            </a:r>
            <a:r>
              <a:rPr lang="sr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sr-Latn-BA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sr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sr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NaCl, HCl)</a:t>
            </a:r>
            <a:endParaRPr lang="sr-Cyrl-B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sr-Cyrl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marL="0" indent="0" algn="ctr">
              <a:buNone/>
            </a:pPr>
            <a:endParaRPr lang="sr-Cyrl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sr-Cyrl-B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sr-Cyrl-B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sr-Latn-B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sr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sr-Cyrl-B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релативна молекулска                      маса </a:t>
            </a:r>
          </a:p>
          <a:p>
            <a:pPr marL="0" indent="0" algn="ctr">
              <a:buNone/>
            </a:pPr>
            <a:endParaRPr lang="sr-Cyrl-B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marL="0" indent="0">
              <a:buNone/>
            </a:pPr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573194" y="745587"/>
            <a:ext cx="42203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2142393" y="4365154"/>
            <a:ext cx="337624" cy="464234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38200" y="4725698"/>
            <a:ext cx="4482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sr-Cyrl-B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оефицијент      индекс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3784209" y="4427689"/>
            <a:ext cx="515524" cy="33916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ight Arrow 23"/>
          <p:cNvSpPr/>
          <p:nvPr/>
        </p:nvSpPr>
        <p:spPr>
          <a:xfrm>
            <a:off x="7414846" y="5033213"/>
            <a:ext cx="267286" cy="15057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Cloud 33"/>
          <p:cNvSpPr/>
          <p:nvPr/>
        </p:nvSpPr>
        <p:spPr>
          <a:xfrm>
            <a:off x="6172200" y="4743685"/>
            <a:ext cx="1072661" cy="784918"/>
          </a:xfrm>
          <a:prstGeom prst="cloud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22483"/>
      </p:ext>
    </p:extLst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5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5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5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5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4" grpId="0" animBg="1"/>
      <p:bldP spid="3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609" y="164123"/>
            <a:ext cx="8215533" cy="601284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r-Cyrl-BA" sz="6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sr-Latn-BA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= m / M</a:t>
            </a:r>
          </a:p>
          <a:p>
            <a:pPr marL="0" indent="0">
              <a:buNone/>
            </a:pPr>
            <a:r>
              <a:rPr lang="sr-Latn-B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r-Cyrl-BA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BA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sr-Cyrl-B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Количина </a:t>
            </a:r>
            <a:r>
              <a:rPr lang="sr-Latn-B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Ma</a:t>
            </a:r>
            <a:r>
              <a:rPr lang="sr-Cyrl-B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sr-Latn-B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sr-Cyrl-B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Моларна </a:t>
            </a:r>
          </a:p>
          <a:p>
            <a:pPr marL="0" indent="0">
              <a:buNone/>
            </a:pPr>
            <a:r>
              <a:rPr lang="sr-Cyrl-B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супстанце          </a:t>
            </a:r>
            <a:r>
              <a:rPr lang="sr-Latn-B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(g)</a:t>
            </a:r>
            <a:r>
              <a:rPr lang="sr-Cyrl-B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маса</a:t>
            </a:r>
          </a:p>
          <a:p>
            <a:pPr marL="0" indent="0">
              <a:buNone/>
            </a:pPr>
            <a:r>
              <a:rPr lang="sr-Cyrl-B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(</a:t>
            </a:r>
            <a:r>
              <a:rPr lang="sr-Latn-B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mol)</a:t>
            </a:r>
            <a:r>
              <a:rPr lang="sr-Cyrl-B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(</a:t>
            </a:r>
            <a:r>
              <a:rPr lang="sr-Latn-B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g/mol)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65045" y="611945"/>
            <a:ext cx="3863635" cy="54723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sr-Cyrl-BA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sr-Latn-BA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sr-Latn-BA" sz="48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sr-Latn-BA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Latn-B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sr-Cyrl-B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Авогадров        број</a:t>
            </a:r>
          </a:p>
          <a:p>
            <a:pPr marL="0" indent="0" algn="ctr">
              <a:buNone/>
            </a:pPr>
            <a:endParaRPr lang="sr-Cyrl-BA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sr-Cyrl-B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* 10</a:t>
            </a:r>
            <a:r>
              <a:rPr lang="sr-Cyrl-BA" sz="32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endParaRPr lang="sr-Latn-BA" sz="3200" b="1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sr-Latn-BA" sz="3200" b="1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sr-Latn-BA" sz="3200" b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Latn-BA" sz="32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pPr marL="0" indent="0">
              <a:buNone/>
            </a:pPr>
            <a:r>
              <a:rPr lang="sr-Latn-B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sr-Latn-BA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= n * N</a:t>
            </a:r>
            <a:r>
              <a:rPr lang="sr-Latn-BA" sz="44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161904" y="418782"/>
            <a:ext cx="3995225" cy="2166425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1246551" y="2876844"/>
            <a:ext cx="414299" cy="73827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214526" y="2724651"/>
            <a:ext cx="61178" cy="85778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517120" y="2808715"/>
            <a:ext cx="498523" cy="77372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8114568" y="797170"/>
            <a:ext cx="1281038" cy="154744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9075428" y="2792438"/>
            <a:ext cx="1842867" cy="928467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Cloud 25"/>
          <p:cNvSpPr/>
          <p:nvPr/>
        </p:nvSpPr>
        <p:spPr>
          <a:xfrm>
            <a:off x="8031040" y="4611444"/>
            <a:ext cx="4160960" cy="1658058"/>
          </a:xfrm>
          <a:prstGeom prst="cloud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/>
          <p:nvPr/>
        </p:nvCxnSpPr>
        <p:spPr>
          <a:xfrm flipV="1">
            <a:off x="7906043" y="5584874"/>
            <a:ext cx="849044" cy="68931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766405" y="5761464"/>
            <a:ext cx="4120443" cy="830997"/>
          </a:xfrm>
          <a:prstGeom prst="rect">
            <a:avLst/>
          </a:prstGeom>
          <a:noFill/>
          <a:ln w="38100">
            <a:solidFill>
              <a:srgbClr val="0A33B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r-Cyrl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Број честица (атома или молекула)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55034"/>
      </p:ext>
    </p:extLst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5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5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5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5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5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5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25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25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6" grpId="0" animBg="1"/>
      <p:bldP spid="17" grpId="0" animBg="1"/>
      <p:bldP spid="26" grpId="0" animBg="1"/>
      <p:bldP spid="3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502" y="42087"/>
            <a:ext cx="11632223" cy="1325563"/>
          </a:xfr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sr-Cyrl-B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Хемијск</a:t>
            </a:r>
            <a:r>
              <a:rPr lang="sr-Latn-B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sr-Cyrl-B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једначин</a:t>
            </a:r>
            <a:r>
              <a:rPr lang="sr-Latn-B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sr-Cyrl-B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скраћени начин приказивања хемијских реакција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5531" y="2515766"/>
            <a:ext cx="11596469" cy="38052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BA" dirty="0" smtClean="0"/>
              <a:t>    </a:t>
            </a:r>
            <a:r>
              <a:rPr lang="sr-Cyrl-BA" dirty="0" smtClean="0"/>
              <a:t>                     </a:t>
            </a:r>
          </a:p>
          <a:p>
            <a:pPr marL="0" indent="0" algn="r">
              <a:buNone/>
            </a:pPr>
            <a:r>
              <a:rPr lang="sr-Cyrl-BA" dirty="0" smtClean="0"/>
              <a:t>  </a:t>
            </a:r>
            <a:r>
              <a:rPr lang="sr-Cyrl-B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лијева страна (реактанти)                                 десна страна                                      (производи реакције)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99472" y="1346381"/>
            <a:ext cx="775188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BA" dirty="0" smtClean="0"/>
              <a:t> </a:t>
            </a:r>
            <a:r>
              <a:rPr lang="sr-Latn-BA" dirty="0" smtClean="0"/>
              <a:t> </a:t>
            </a:r>
            <a:r>
              <a:rPr lang="sr-Latn-BA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H</a:t>
            </a:r>
            <a:r>
              <a:rPr lang="sr-Latn-BA" sz="5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sr-Latn-BA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sr-Latn-BA" sz="5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Latn-BA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sr-Latn-BA" sz="5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          </a:t>
            </a:r>
            <a:r>
              <a:rPr lang="sr-Cyrl-BA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sr-Latn-BA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sr-Latn-BA" sz="5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sr-Latn-BA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6499274" y="1625147"/>
            <a:ext cx="633046" cy="267285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2650881" y="1190203"/>
            <a:ext cx="6386732" cy="114395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650881" y="1190203"/>
            <a:ext cx="3749919" cy="13255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7230794" y="1190203"/>
            <a:ext cx="2067951" cy="13255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/>
          <p:cNvCxnSpPr>
            <a:stCxn id="24" idx="4"/>
          </p:cNvCxnSpPr>
          <p:nvPr/>
        </p:nvCxnSpPr>
        <p:spPr>
          <a:xfrm flipH="1">
            <a:off x="4473526" y="2515766"/>
            <a:ext cx="52315" cy="56505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8328074" y="2515766"/>
            <a:ext cx="211015" cy="56505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012873" y="4051495"/>
            <a:ext cx="10283483" cy="2554545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Број атома на лијевој и десној страни једначине мора бити једнак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изједначавање користимо коефицијенте, никада не мијењамо индексе у формулама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Коефицијент, а ни индекс 1 никада не пишемо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825117"/>
      </p:ext>
    </p:extLst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25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25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250" fill="hold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250" fill="hold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250" fill="hold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250" fill="hold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24" grpId="0" animBg="1"/>
      <p:bldP spid="25" grpId="0" animBg="1"/>
      <p:bldP spid="3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15" y="205772"/>
            <a:ext cx="11922369" cy="1141718"/>
          </a:xfrm>
        </p:spPr>
        <p:txBody>
          <a:bodyPr>
            <a:normAutofit fontScale="90000"/>
          </a:bodyPr>
          <a:lstStyle/>
          <a:p>
            <a:pPr algn="ctr"/>
            <a:r>
              <a:rPr lang="sr-Cyrl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Оксидација </a:t>
            </a:r>
            <a:r>
              <a:rPr lang="sr-Cyrl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реакција сједињавања неког елемента са кисеоником</a:t>
            </a:r>
            <a:br>
              <a:rPr lang="sr-Cyrl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sr-Cyrl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/>
            </a:r>
            <a:br>
              <a:rPr lang="sr-Cyrl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sr-Cyrl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   Оксид</a:t>
            </a:r>
            <a:r>
              <a:rPr lang="sr-Cyrl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sr-Cyrl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једињења елемената са кисеоником</a:t>
            </a:r>
            <a:r>
              <a:rPr lang="sr-Cyrl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/>
            </a:r>
            <a:br>
              <a:rPr lang="sr-Cyrl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25591" y="1372616"/>
            <a:ext cx="5566409" cy="5485383"/>
          </a:xfrm>
          <a:solidFill>
            <a:schemeClr val="bg1"/>
          </a:solidFill>
          <a:ln w="38100">
            <a:solidFill>
              <a:srgbClr val="0A33B6"/>
            </a:solidFill>
          </a:ln>
        </p:spPr>
        <p:txBody>
          <a:bodyPr>
            <a:normAutofit/>
          </a:bodyPr>
          <a:lstStyle/>
          <a:p>
            <a:endParaRPr lang="sr-Cyrl-BA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b="1" dirty="0" smtClean="0">
                <a:solidFill>
                  <a:srgbClr val="0A33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Метали</a:t>
            </a:r>
            <a:r>
              <a:rPr lang="sr-Cyrl-B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О</a:t>
            </a:r>
            <a:r>
              <a:rPr lang="sr-Cyrl-BA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sr-Cyrl-B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Оксиди метала </a:t>
            </a:r>
            <a:endParaRPr lang="sr-Cyrl-BA" b="1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sr-Cyrl-BA" b="1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sr-Cyrl-BA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sr-Cyrl-BA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базни оксиди</a:t>
            </a:r>
            <a:r>
              <a:rPr lang="sr-Cyrl-BA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sr-Cyrl-B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(анхидриди база)</a:t>
            </a:r>
          </a:p>
          <a:p>
            <a:pPr marL="0" indent="0">
              <a:buNone/>
            </a:pPr>
            <a:r>
              <a:rPr lang="sr-Cyrl-B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+   </a:t>
            </a:r>
            <a:r>
              <a:rPr lang="sr-Latn-B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sr-Latn-BA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sr-Latn-B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          </a:t>
            </a:r>
            <a:r>
              <a:rPr lang="sr-Cyrl-B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Cyrl-BA" b="1" dirty="0" smtClean="0">
                <a:solidFill>
                  <a:srgbClr val="0A33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БАЗЕ</a:t>
            </a:r>
          </a:p>
          <a:p>
            <a:pPr marL="0" indent="0">
              <a:buNone/>
            </a:pPr>
            <a:r>
              <a:rPr lang="sr-Cyrl-BA" b="1" dirty="0">
                <a:solidFill>
                  <a:srgbClr val="0A33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b="1" dirty="0" smtClean="0">
                <a:solidFill>
                  <a:srgbClr val="0A33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(ХИДРОКСИДИ)</a:t>
            </a:r>
          </a:p>
          <a:p>
            <a:pPr marL="0" indent="0">
              <a:buNone/>
            </a:pPr>
            <a:endParaRPr lang="sr-Cyrl-BA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sr-Cyrl-B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МЕТАЛ + ХИДРОКСИДНА ГРУПА</a:t>
            </a:r>
            <a:br>
              <a:rPr lang="sr-Cyrl-B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B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(нпр. </a:t>
            </a:r>
            <a:r>
              <a:rPr lang="sr-Latn-B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NaOH)</a:t>
            </a:r>
            <a:endParaRPr lang="sr-Cyrl-BA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sr-Cyrl-BA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15" y="1372615"/>
            <a:ext cx="6398163" cy="5485383"/>
          </a:xfrm>
          <a:solidFill>
            <a:schemeClr val="bg1"/>
          </a:solidFill>
          <a:ln w="381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sr-Cyrl-B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Неметали</a:t>
            </a:r>
            <a:r>
              <a:rPr lang="sr-Cyrl-B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О</a:t>
            </a:r>
            <a:r>
              <a:rPr lang="sr-Cyrl-BA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             </a:t>
            </a:r>
            <a:r>
              <a:rPr lang="sr-Cyrl-BA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О</a:t>
            </a:r>
            <a:r>
              <a:rPr lang="sr-Cyrl-BA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ксиди неметала</a:t>
            </a:r>
          </a:p>
          <a:p>
            <a:pPr marL="0" indent="0">
              <a:buNone/>
            </a:pPr>
            <a:endParaRPr lang="sr-Cyrl-BA" b="1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sr-Cyrl-BA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кисели оксиди (анхидриди киселина)</a:t>
            </a:r>
          </a:p>
          <a:p>
            <a:pPr marL="0" indent="0">
              <a:buNone/>
            </a:pPr>
            <a:r>
              <a:rPr lang="sr-Cyrl-BA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sr-Cyrl-BA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      + </a:t>
            </a:r>
            <a:r>
              <a:rPr lang="sr-Latn-B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sr-Latn-BA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sr-Latn-B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sr-Cyrl-B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sr-Cyrl-BA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КИСЕЛИНЕ</a:t>
            </a:r>
            <a:endParaRPr lang="sr-Latn-BA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BA" b="1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sr-Cyrl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ВОДОНИК + НЕМЕТАЛ + КИСЕОНИК</a:t>
            </a:r>
          </a:p>
          <a:p>
            <a:pPr marL="0" indent="0">
              <a:buNone/>
            </a:pPr>
            <a:endParaRPr lang="sr-Cyrl-BA" b="1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sr-Cyrl-BA" sz="2400" b="1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sr-Cyrl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БЕСКИСЕОНИЧНЕ          КИСЕОНИЧНЕ</a:t>
            </a:r>
          </a:p>
          <a:p>
            <a:pPr marL="0" indent="0">
              <a:buNone/>
            </a:pPr>
            <a:r>
              <a:rPr lang="sr-Cyrl-BA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(нпр. </a:t>
            </a:r>
            <a:r>
              <a:rPr lang="sr-Latn-BA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HCl)                          </a:t>
            </a:r>
            <a:r>
              <a:rPr lang="sr-Cyrl-BA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(нпр.</a:t>
            </a:r>
            <a:r>
              <a:rPr lang="sr-Latn-BA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HNO</a:t>
            </a:r>
            <a:r>
              <a:rPr lang="sr-Latn-BA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3</a:t>
            </a:r>
            <a:r>
              <a:rPr lang="sr-Cyrl-BA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</a:t>
            </a:r>
            <a:endParaRPr lang="sr-Latn-BA" b="1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2973706" y="3501371"/>
            <a:ext cx="351692" cy="1828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2669530" y="2070640"/>
            <a:ext cx="351692" cy="1547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10213145" y="2331731"/>
            <a:ext cx="196948" cy="558849"/>
          </a:xfrm>
          <a:prstGeom prst="straightConnector1">
            <a:avLst/>
          </a:prstGeom>
          <a:ln w="38100">
            <a:solidFill>
              <a:srgbClr val="0A33B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ight Arrow 13"/>
          <p:cNvSpPr/>
          <p:nvPr/>
        </p:nvSpPr>
        <p:spPr>
          <a:xfrm>
            <a:off x="8898294" y="2047728"/>
            <a:ext cx="338797" cy="1547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8964346" y="3561221"/>
            <a:ext cx="425546" cy="1928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7080" y="4248443"/>
            <a:ext cx="3629317" cy="7596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7080" y="4002258"/>
            <a:ext cx="5908284" cy="116761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4841193" y="2349305"/>
            <a:ext cx="251312" cy="52370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1744394" y="4825218"/>
            <a:ext cx="182880" cy="88084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417255" y="5050302"/>
            <a:ext cx="675250" cy="57775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3942760"/>
      </p:ext>
    </p:extLst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5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5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5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5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5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5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5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5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25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25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 animBg="1"/>
      <p:bldP spid="4" grpId="0" uiExpand="1" build="p" animBg="1"/>
      <p:bldP spid="8" grpId="0" animBg="1"/>
      <p:bldP spid="11" grpId="0" animBg="1"/>
      <p:bldP spid="14" grpId="0" animBg="1"/>
      <p:bldP spid="17" grpId="0" animBg="1"/>
      <p:bldP spid="18" grpId="0" animBg="1"/>
      <p:bldP spid="1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</TotalTime>
  <Words>348</Words>
  <Application>Microsoft Office PowerPoint</Application>
  <PresentationFormat>Widescreen</PresentationFormat>
  <Paragraphs>117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АТОМ  најситнија честица неког елемента која има својства тог елемента</vt:lpstr>
      <vt:lpstr>Дмитриј Иванович Мендељејев</vt:lpstr>
      <vt:lpstr> ХЕМИЈСКА ВЕЗА</vt:lpstr>
      <vt:lpstr>Молекуле       стабилне цјелине удружених    атома</vt:lpstr>
      <vt:lpstr>PowerPoint Presentation</vt:lpstr>
      <vt:lpstr>Хемијскa једначинa  скраћени начин приказивања хемијских реакција</vt:lpstr>
      <vt:lpstr>Оксидација  реакција сједињавања неког елемента са кисеоником              Оксиди  једињења елемената са кисеоником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Понављање</dc:title>
  <dc:creator>Windows User</dc:creator>
  <cp:lastModifiedBy>Windows User</cp:lastModifiedBy>
  <cp:revision>53</cp:revision>
  <dcterms:created xsi:type="dcterms:W3CDTF">2020-05-01T11:43:57Z</dcterms:created>
  <dcterms:modified xsi:type="dcterms:W3CDTF">2020-05-02T19:44:51Z</dcterms:modified>
</cp:coreProperties>
</file>