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/>
              <a:t>Понављање и утврђивање градива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BA" dirty="0"/>
              <a:t>Циркулација, дисање, излучивање, ендокрини и полни систем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68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Кардиоваскуларни систем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2297152"/>
            <a:ext cx="3141879" cy="3891776"/>
          </a:xfrm>
        </p:spPr>
        <p:txBody>
          <a:bodyPr>
            <a:normAutofit/>
          </a:bodyPr>
          <a:lstStyle/>
          <a:p>
            <a:r>
              <a:rPr lang="sr-Cyrl-BA" dirty="0"/>
              <a:t>Срце</a:t>
            </a:r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r>
              <a:rPr lang="sr-Cyrl-BA" dirty="0"/>
              <a:t>Крвни судови</a:t>
            </a:r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r>
              <a:rPr lang="sr-Cyrl-BA" dirty="0"/>
              <a:t>Крвни елементи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4525237" y="1851103"/>
            <a:ext cx="3147009" cy="4783873"/>
          </a:xfrm>
        </p:spPr>
        <p:txBody>
          <a:bodyPr>
            <a:normAutofit lnSpcReduction="10000"/>
          </a:bodyPr>
          <a:lstStyle/>
          <a:p>
            <a:r>
              <a:rPr lang="sr-Cyrl-BA" dirty="0">
                <a:solidFill>
                  <a:schemeClr val="bg1"/>
                </a:solidFill>
              </a:rPr>
              <a:t>Двије коморе, двије преткоморе, срчани залисци, </a:t>
            </a:r>
            <a:r>
              <a:rPr lang="sr-Cyrl-BA" dirty="0"/>
              <a:t>који доводе и одводе крв из срца (пумпање крви и омогућавање да она доспије до свих ћелија)</a:t>
            </a:r>
          </a:p>
          <a:p>
            <a:endParaRPr lang="sr-Cyrl-BA" dirty="0"/>
          </a:p>
          <a:p>
            <a:r>
              <a:rPr lang="sr-Cyrl-BA" dirty="0"/>
              <a:t>Вене, артерије и капилари (спровођење крви са кисеоником до свих ћелија у организму као и допремање угљен диоксида из свих ћелија до плућа</a:t>
            </a:r>
          </a:p>
          <a:p>
            <a:endParaRPr lang="sr-Cyrl-BA" dirty="0"/>
          </a:p>
          <a:p>
            <a:r>
              <a:rPr lang="sr-Cyrl-BA" dirty="0"/>
              <a:t>Еритроцити (транспортери, носе О2 и </a:t>
            </a:r>
            <a:r>
              <a:rPr lang="sr-Latn-BA" dirty="0"/>
              <a:t>CO2)</a:t>
            </a:r>
            <a:r>
              <a:rPr lang="sr-Cyrl-BA" dirty="0"/>
              <a:t>, леукоцити (заштитна улога организма, активирање антитијела како би се одбранили од неких болест, имунитет) и тромбоцити (згрушњавање крви)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730" y="499532"/>
            <a:ext cx="2381250" cy="2362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006" y="2844403"/>
            <a:ext cx="3658994" cy="24393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376" y="5011148"/>
            <a:ext cx="2543958" cy="1847061"/>
          </a:xfrm>
          <a:prstGeom prst="rect">
            <a:avLst/>
          </a:prstGeom>
        </p:spPr>
      </p:pic>
      <p:sp>
        <p:nvSpPr>
          <p:cNvPr id="12" name="Notched Right Arrow 11"/>
          <p:cNvSpPr/>
          <p:nvPr/>
        </p:nvSpPr>
        <p:spPr>
          <a:xfrm>
            <a:off x="2319454" y="2341758"/>
            <a:ext cx="1516566" cy="21713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otched Right Arrow 12"/>
          <p:cNvSpPr/>
          <p:nvPr/>
        </p:nvSpPr>
        <p:spPr>
          <a:xfrm>
            <a:off x="2936383" y="4041204"/>
            <a:ext cx="1360449" cy="21856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otched Right Arrow 13"/>
          <p:cNvSpPr/>
          <p:nvPr/>
        </p:nvSpPr>
        <p:spPr>
          <a:xfrm>
            <a:off x="3092979" y="5706257"/>
            <a:ext cx="1203854" cy="22842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79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Респираторни систем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1929" y="1853935"/>
            <a:ext cx="3141878" cy="576262"/>
          </a:xfrm>
        </p:spPr>
        <p:txBody>
          <a:bodyPr/>
          <a:lstStyle/>
          <a:p>
            <a:r>
              <a:rPr lang="sr-Cyrl-BA" dirty="0"/>
              <a:t>Спроводни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551228" y="2603500"/>
            <a:ext cx="3141879" cy="2847293"/>
          </a:xfrm>
        </p:spPr>
        <p:txBody>
          <a:bodyPr/>
          <a:lstStyle/>
          <a:p>
            <a:r>
              <a:rPr lang="sr-Cyrl-BA" dirty="0"/>
              <a:t>Систем спроводних цијеви</a:t>
            </a:r>
          </a:p>
          <a:p>
            <a:r>
              <a:rPr lang="sr-Cyrl-BA" dirty="0"/>
              <a:t>Врши спровођење, загријавање, чишћење и влажење ваздуха на путу до плућа</a:t>
            </a:r>
          </a:p>
          <a:p>
            <a:r>
              <a:rPr lang="sr-Cyrl-BA" dirty="0"/>
              <a:t>Носна дупља, ждријело, гркљан, душник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11638" y="2027238"/>
            <a:ext cx="3147009" cy="576262"/>
          </a:xfrm>
        </p:spPr>
        <p:txBody>
          <a:bodyPr/>
          <a:lstStyle/>
          <a:p>
            <a:r>
              <a:rPr lang="sr-Cyrl-BA" dirty="0"/>
              <a:t>Респираторни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4396413" y="2596992"/>
            <a:ext cx="3147009" cy="2847293"/>
          </a:xfrm>
        </p:spPr>
        <p:txBody>
          <a:bodyPr/>
          <a:lstStyle/>
          <a:p>
            <a:r>
              <a:rPr lang="sr-Cyrl-BA" dirty="0"/>
              <a:t>Плућа </a:t>
            </a:r>
          </a:p>
          <a:p>
            <a:endParaRPr lang="sr-Cyrl-BA" dirty="0"/>
          </a:p>
          <a:p>
            <a:r>
              <a:rPr lang="sr-Cyrl-BA" dirty="0"/>
              <a:t>Главна улога дисање-размјена гасова. Имају и спроводну и респираторну функцију</a:t>
            </a:r>
          </a:p>
          <a:p>
            <a:endParaRPr lang="sr-Cyrl-BA" dirty="0"/>
          </a:p>
          <a:p>
            <a:r>
              <a:rPr lang="sr-Cyrl-BA" dirty="0"/>
              <a:t>Два плућна крила лијево и десно, трахеје трахеоле и на крају плућни мјехурићи алвеоле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888329" y="2021351"/>
            <a:ext cx="3145730" cy="576262"/>
          </a:xfrm>
        </p:spPr>
        <p:txBody>
          <a:bodyPr/>
          <a:lstStyle/>
          <a:p>
            <a:r>
              <a:rPr lang="sr-Cyrl-BA" dirty="0"/>
              <a:t>Алвеоле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877178" y="2597613"/>
            <a:ext cx="3145536" cy="2847293"/>
          </a:xfrm>
        </p:spPr>
        <p:txBody>
          <a:bodyPr/>
          <a:lstStyle/>
          <a:p>
            <a:r>
              <a:rPr lang="sr-Cyrl-BA" dirty="0"/>
              <a:t>Плућни мјехурићи, обавијени сплетом капилара (најситнијих крвних судова)</a:t>
            </a:r>
          </a:p>
          <a:p>
            <a:r>
              <a:rPr lang="sr-Cyrl-BA" dirty="0"/>
              <a:t>Искључива улога у размјени гасова</a:t>
            </a:r>
          </a:p>
          <a:p>
            <a:r>
              <a:rPr lang="sr-Cyrl-BA" dirty="0"/>
              <a:t>Размјена гасова обавља се дифузијом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413" y="5036515"/>
            <a:ext cx="3331784" cy="18214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92" y="4471639"/>
            <a:ext cx="2969887" cy="23863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809" y="4471639"/>
            <a:ext cx="1930425" cy="21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81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80224"/>
            <a:ext cx="9159924" cy="1126274"/>
          </a:xfrm>
        </p:spPr>
        <p:txBody>
          <a:bodyPr/>
          <a:lstStyle/>
          <a:p>
            <a:r>
              <a:rPr lang="sr-Cyrl-BA" sz="2400" dirty="0"/>
              <a:t>Екскреторни систем-систем органа за излучивање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100" y="2094627"/>
            <a:ext cx="3750732" cy="693381"/>
          </a:xfrm>
        </p:spPr>
        <p:txBody>
          <a:bodyPr/>
          <a:lstStyle/>
          <a:p>
            <a:r>
              <a:rPr lang="sr-Cyrl-BA" sz="1800" dirty="0"/>
              <a:t>Органи који учествују у излучивању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546101" y="2788009"/>
            <a:ext cx="3750732" cy="2572638"/>
          </a:xfrm>
        </p:spPr>
        <p:txBody>
          <a:bodyPr/>
          <a:lstStyle/>
          <a:p>
            <a:r>
              <a:rPr lang="sr-Cyrl-BA" dirty="0"/>
              <a:t>Бубрези</a:t>
            </a:r>
          </a:p>
          <a:p>
            <a:r>
              <a:rPr lang="sr-Cyrl-BA" dirty="0"/>
              <a:t>Бубрежне вене и бубрежне артерије</a:t>
            </a:r>
          </a:p>
          <a:p>
            <a:r>
              <a:rPr lang="sr-Cyrl-BA" dirty="0"/>
              <a:t>Мокраћоводи</a:t>
            </a:r>
          </a:p>
          <a:p>
            <a:r>
              <a:rPr lang="sr-Cyrl-BA" dirty="0"/>
              <a:t>Мокраћна бешика </a:t>
            </a:r>
          </a:p>
          <a:p>
            <a:r>
              <a:rPr lang="sr-Cyrl-BA" dirty="0"/>
              <a:t>Мокраћна цијев- уретра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77385" y="2094626"/>
            <a:ext cx="3147009" cy="693381"/>
          </a:xfrm>
        </p:spPr>
        <p:txBody>
          <a:bodyPr/>
          <a:lstStyle/>
          <a:p>
            <a:r>
              <a:rPr lang="sr-Cyrl-BA" dirty="0"/>
              <a:t>Функција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4513053" y="2995448"/>
            <a:ext cx="3147009" cy="3182328"/>
          </a:xfrm>
        </p:spPr>
        <p:txBody>
          <a:bodyPr>
            <a:normAutofit lnSpcReduction="10000"/>
          </a:bodyPr>
          <a:lstStyle/>
          <a:p>
            <a:r>
              <a:rPr lang="sr-Cyrl-BA" dirty="0"/>
              <a:t>Пречишћавање крви, филтрација крви</a:t>
            </a:r>
          </a:p>
          <a:p>
            <a:r>
              <a:rPr lang="sr-Cyrl-BA" dirty="0"/>
              <a:t>Стварање мокраће-урина </a:t>
            </a:r>
          </a:p>
          <a:p>
            <a:r>
              <a:rPr lang="sr-Cyrl-BA" dirty="0"/>
              <a:t>          - примарна мокраћа </a:t>
            </a:r>
          </a:p>
          <a:p>
            <a:r>
              <a:rPr lang="sr-Cyrl-BA" dirty="0"/>
              <a:t>          - секундарна мокраћа</a:t>
            </a:r>
          </a:p>
          <a:p>
            <a:r>
              <a:rPr lang="sr-Cyrl-BA" dirty="0"/>
              <a:t>Урин је течност која садржи све штетне материје из организма-крви</a:t>
            </a:r>
          </a:p>
          <a:p>
            <a:r>
              <a:rPr lang="sr-Cyrl-BA" dirty="0"/>
              <a:t>Избацивање урина у спољашњу средину</a:t>
            </a:r>
          </a:p>
          <a:p>
            <a:r>
              <a:rPr lang="sr-Cyrl-BA" dirty="0"/>
              <a:t>Одржавање нивоа и садржаја тјелесних течности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888329" y="1933497"/>
            <a:ext cx="3145730" cy="727509"/>
          </a:xfrm>
        </p:spPr>
        <p:txBody>
          <a:bodyPr/>
          <a:lstStyle/>
          <a:p>
            <a:r>
              <a:rPr lang="sr-Cyrl-BA" dirty="0"/>
              <a:t>Нефрон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888329" y="2788007"/>
            <a:ext cx="2220871" cy="3650892"/>
          </a:xfrm>
        </p:spPr>
        <p:txBody>
          <a:bodyPr/>
          <a:lstStyle/>
          <a:p>
            <a:r>
              <a:rPr lang="sr-Cyrl-BA" dirty="0"/>
              <a:t>Бубрежно тјелашце</a:t>
            </a:r>
          </a:p>
          <a:p>
            <a:r>
              <a:rPr lang="sr-Cyrl-BA" dirty="0"/>
              <a:t>Бовманова чахура</a:t>
            </a:r>
          </a:p>
          <a:p>
            <a:r>
              <a:rPr lang="sr-Cyrl-BA" dirty="0"/>
              <a:t>Гломерул</a:t>
            </a:r>
          </a:p>
          <a:p>
            <a:r>
              <a:rPr lang="sr-Cyrl-BA" dirty="0"/>
              <a:t>Почетна увијена цјевчица</a:t>
            </a:r>
          </a:p>
          <a:p>
            <a:r>
              <a:rPr lang="sr-Cyrl-BA" dirty="0"/>
              <a:t>Завршна увијена цјевчица</a:t>
            </a:r>
          </a:p>
          <a:p>
            <a:r>
              <a:rPr lang="sr-Cyrl-BA" dirty="0"/>
              <a:t>Капилари</a:t>
            </a:r>
          </a:p>
          <a:p>
            <a:r>
              <a:rPr lang="sr-Cyrl-BA" dirty="0"/>
              <a:t>Хенлејева петља</a:t>
            </a:r>
          </a:p>
          <a:p>
            <a:r>
              <a:rPr lang="sr-Cyrl-BA" dirty="0"/>
              <a:t>Сабирни каналић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59" y="4466898"/>
            <a:ext cx="3917950" cy="23911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061" y="2644641"/>
            <a:ext cx="2375559" cy="3401122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9816441" y="2953378"/>
            <a:ext cx="498437" cy="646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667778" y="3308348"/>
            <a:ext cx="624778" cy="400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901182" y="3626558"/>
            <a:ext cx="1574517" cy="178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9405589" y="3875796"/>
            <a:ext cx="1501908" cy="188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9098756" y="4023019"/>
            <a:ext cx="2387600" cy="705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958960" y="5071760"/>
            <a:ext cx="1837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9571295" y="5433849"/>
            <a:ext cx="1543026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9690100" y="4839830"/>
            <a:ext cx="2263831" cy="924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876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842" y="-45768"/>
            <a:ext cx="8761413" cy="706964"/>
          </a:xfrm>
        </p:spPr>
        <p:txBody>
          <a:bodyPr/>
          <a:lstStyle/>
          <a:p>
            <a:r>
              <a:rPr lang="sr-Cyrl-BA" sz="2400" b="1" dirty="0">
                <a:solidFill>
                  <a:schemeClr val="tx1"/>
                </a:solidFill>
              </a:rPr>
              <a:t>Ендокрина-систем жлијезда са унутрашњим лучењем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026" y="2286160"/>
            <a:ext cx="2651990" cy="1408298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-28420" y="542526"/>
            <a:ext cx="2647612" cy="2085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BA" sz="1600" dirty="0"/>
              <a:t>Хипофиза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0" y="3582454"/>
            <a:ext cx="2566638" cy="11522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193" y="4616118"/>
            <a:ext cx="2676376" cy="1188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6726" y="5717052"/>
            <a:ext cx="2609314" cy="11583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9715" y="590913"/>
            <a:ext cx="2267909" cy="859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0546" y="1426550"/>
            <a:ext cx="2267909" cy="8961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8147" y="644259"/>
            <a:ext cx="6541575" cy="7071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4109" y="1463129"/>
            <a:ext cx="6511092" cy="823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7610" y="2405714"/>
            <a:ext cx="2267909" cy="11278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55929" y="2762956"/>
            <a:ext cx="6407451" cy="5730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38068" y="3616546"/>
            <a:ext cx="2292295" cy="9510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55929" y="3701870"/>
            <a:ext cx="6157494" cy="6584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06286" y="4700432"/>
            <a:ext cx="2444708" cy="9998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93100" y="4865952"/>
            <a:ext cx="6133108" cy="5669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06286" y="5717684"/>
            <a:ext cx="2517866" cy="12436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53473" y="5872513"/>
            <a:ext cx="6212362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3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332"/>
            <a:ext cx="2633700" cy="1798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" y="2883129"/>
            <a:ext cx="2627604" cy="12924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" y="4990709"/>
            <a:ext cx="2627604" cy="1292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4146" y="217003"/>
            <a:ext cx="2078916" cy="890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4146" y="1352439"/>
            <a:ext cx="2078916" cy="883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896" y="433332"/>
            <a:ext cx="5852667" cy="53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8896" y="1529238"/>
            <a:ext cx="5852667" cy="5303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2211" y="3020532"/>
            <a:ext cx="6181880" cy="8169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9322" y="2883129"/>
            <a:ext cx="2078916" cy="12924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12743" y="4999086"/>
            <a:ext cx="2115495" cy="14448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07281" y="5313056"/>
            <a:ext cx="5846571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1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Полни систем-мушки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BA" dirty="0"/>
              <a:t>Органи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buClr>
                <a:srgbClr val="B31166"/>
              </a:buClr>
              <a:buFont typeface="Wingdings 3" charset="2"/>
              <a:buChar char=""/>
            </a:pPr>
            <a:r>
              <a:rPr lang="sr-Cyrl-BA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Мокраћни мјехур </a:t>
            </a:r>
          </a:p>
          <a:p>
            <a:pPr marL="342900" lvl="0" indent="-342900">
              <a:buClr>
                <a:srgbClr val="B31166"/>
              </a:buClr>
              <a:buFont typeface="Wingdings 3" charset="2"/>
              <a:buChar char=""/>
            </a:pPr>
            <a:r>
              <a:rPr lang="sr-Cyrl-BA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Сјемевод</a:t>
            </a:r>
          </a:p>
          <a:p>
            <a:pPr marL="342900" lvl="0" indent="-342900">
              <a:buClr>
                <a:srgbClr val="B31166"/>
              </a:buClr>
              <a:buFont typeface="Wingdings 3" charset="2"/>
              <a:buChar char=""/>
            </a:pPr>
            <a:r>
              <a:rPr lang="sr-Cyrl-BA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Мокраћна цијев</a:t>
            </a:r>
          </a:p>
          <a:p>
            <a:pPr marL="342900" lvl="0" indent="-342900">
              <a:buClr>
                <a:srgbClr val="B31166"/>
              </a:buClr>
              <a:buFont typeface="Wingdings 3" charset="2"/>
              <a:buChar char=""/>
            </a:pPr>
            <a:r>
              <a:rPr lang="sr-Cyrl-BA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Пасјеменик</a:t>
            </a:r>
          </a:p>
          <a:p>
            <a:pPr marL="342900" lvl="0" indent="-342900">
              <a:buClr>
                <a:srgbClr val="B31166"/>
              </a:buClr>
              <a:buFont typeface="Wingdings 3" charset="2"/>
              <a:buChar char=""/>
            </a:pPr>
            <a:r>
              <a:rPr lang="sr-Cyrl-BA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Сјеменик</a:t>
            </a:r>
          </a:p>
          <a:p>
            <a:pPr marL="342900" lvl="0" indent="-342900">
              <a:buClr>
                <a:srgbClr val="B31166"/>
              </a:buClr>
              <a:buFont typeface="Wingdings 3" charset="2"/>
              <a:buChar char=""/>
            </a:pPr>
            <a:r>
              <a:rPr lang="sr-Cyrl-BA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Мошнице </a:t>
            </a:r>
          </a:p>
          <a:p>
            <a:pPr marL="342900" lvl="0" indent="-342900">
              <a:buClr>
                <a:srgbClr val="B31166"/>
              </a:buClr>
              <a:buFont typeface="Wingdings 3" charset="2"/>
              <a:buChar char=""/>
            </a:pPr>
            <a:r>
              <a:rPr lang="sr-Cyrl-BA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Простата</a:t>
            </a:r>
          </a:p>
          <a:p>
            <a:pPr marL="342900" lvl="0" indent="-342900">
              <a:buClr>
                <a:srgbClr val="B31166"/>
              </a:buClr>
              <a:buFont typeface="Wingdings 3" charset="2"/>
              <a:buChar char=""/>
            </a:pPr>
            <a:r>
              <a:rPr lang="sr-Cyrl-BA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Пенис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289579" y="1973895"/>
            <a:ext cx="3145730" cy="576262"/>
          </a:xfrm>
        </p:spPr>
        <p:txBody>
          <a:bodyPr/>
          <a:lstStyle/>
          <a:p>
            <a:r>
              <a:rPr lang="sr-Cyrl-BA" dirty="0"/>
              <a:t>Функција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8289773" y="2627467"/>
            <a:ext cx="3145536" cy="2847293"/>
          </a:xfrm>
        </p:spPr>
        <p:txBody>
          <a:bodyPr>
            <a:normAutofit fontScale="92500" lnSpcReduction="20000"/>
          </a:bodyPr>
          <a:lstStyle/>
          <a:p>
            <a:r>
              <a:rPr lang="sr-Cyrl-BA" dirty="0"/>
              <a:t>Продукција мушких полних ћелија-гамета (сперматогенеза)</a:t>
            </a:r>
          </a:p>
          <a:p>
            <a:r>
              <a:rPr lang="sr-Cyrl-BA" dirty="0"/>
              <a:t>Лучење мушких полних хормона</a:t>
            </a:r>
          </a:p>
          <a:p>
            <a:r>
              <a:rPr lang="sr-Cyrl-BA" dirty="0"/>
              <a:t>Стварање сјемене течности (у коначници сперме)</a:t>
            </a:r>
          </a:p>
          <a:p>
            <a:r>
              <a:rPr lang="sr-Cyrl-BA" dirty="0"/>
              <a:t>Ерекција (испуњавање сунђерастог ткива пениса крвљу)</a:t>
            </a:r>
          </a:p>
          <a:p>
            <a:r>
              <a:rPr lang="sr-Cyrl-BA" dirty="0"/>
              <a:t>Коитус (спајање мушког и женских полних органа)</a:t>
            </a:r>
          </a:p>
          <a:p>
            <a:r>
              <a:rPr lang="sr-Cyrl-BA" dirty="0"/>
              <a:t>Ерекција (избацивање сперматозоида са сјеменом течношћу у унутрашњост женских полних органа)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968" y="2550157"/>
            <a:ext cx="4241589" cy="401458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557239" y="3367668"/>
            <a:ext cx="1929161" cy="189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70136" y="3700270"/>
            <a:ext cx="1941912" cy="227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417752" y="4077745"/>
            <a:ext cx="1194296" cy="743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077737" y="4449667"/>
            <a:ext cx="2185639" cy="1191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670136" y="4797317"/>
            <a:ext cx="2452844" cy="1015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725892" y="5169239"/>
            <a:ext cx="2417342" cy="71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670135" y="4299714"/>
            <a:ext cx="2897648" cy="1182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309103" y="5704068"/>
            <a:ext cx="1888791" cy="149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Vertical Scroll 42"/>
          <p:cNvSpPr/>
          <p:nvPr/>
        </p:nvSpPr>
        <p:spPr>
          <a:xfrm>
            <a:off x="9652925" y="5239908"/>
            <a:ext cx="1799292" cy="1553357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Мушка шема лучења хормона</a:t>
            </a:r>
            <a:endParaRPr lang="en-US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403" y="0"/>
            <a:ext cx="3950550" cy="1816765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8702186" y="1462864"/>
            <a:ext cx="941468" cy="2813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реп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9644758" y="1449659"/>
            <a:ext cx="1181758" cy="2945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врат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0806759" y="1443977"/>
            <a:ext cx="1142743" cy="3001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глава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23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57" y="355393"/>
            <a:ext cx="8825659" cy="706964"/>
          </a:xfrm>
        </p:spPr>
        <p:txBody>
          <a:bodyPr/>
          <a:lstStyle/>
          <a:p>
            <a:r>
              <a:rPr lang="sr-Cyrl-BA" dirty="0"/>
              <a:t>Полни систем-женски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BA" sz="2000" dirty="0"/>
              <a:t>Женски полни органи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Cyrl-BA" dirty="0"/>
              <a:t>Функције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BA" dirty="0"/>
              <a:t>Стварање женских полних ћелија-гамета (оогенеза)</a:t>
            </a:r>
          </a:p>
          <a:p>
            <a:r>
              <a:rPr lang="sr-Cyrl-BA" dirty="0"/>
              <a:t>Лучење женских полних Хормона</a:t>
            </a:r>
          </a:p>
          <a:p>
            <a:r>
              <a:rPr lang="sr-Cyrl-BA" dirty="0"/>
              <a:t>Коитус (спајање женских полних органа са мушким)</a:t>
            </a:r>
          </a:p>
          <a:p>
            <a:r>
              <a:rPr lang="sr-Cyrl-BA" dirty="0"/>
              <a:t>Прихват сперме, омогућавање пливања спарматозоида до јајне ћелије</a:t>
            </a:r>
          </a:p>
          <a:p>
            <a:r>
              <a:rPr lang="sr-Cyrl-BA" dirty="0"/>
              <a:t>Оплодња -спајање сперматозоида и јајне ћелије</a:t>
            </a:r>
          </a:p>
          <a:p>
            <a:r>
              <a:rPr lang="sr-Cyrl-BA" dirty="0"/>
              <a:t>Смјештање ембриона у материци (одвијање трудноће која резултира порођајем)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Cyrl-BA" dirty="0"/>
              <a:t>оогенеза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6" y="3138752"/>
            <a:ext cx="4078616" cy="36077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35" y="3138752"/>
            <a:ext cx="3085415" cy="3168805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 rot="18047965">
            <a:off x="6751437" y="4061963"/>
            <a:ext cx="2982940" cy="52765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Корпус лутеум</a:t>
            </a:r>
            <a:endParaRPr lang="en-US" dirty="0"/>
          </a:p>
        </p:txBody>
      </p:sp>
      <p:sp>
        <p:nvSpPr>
          <p:cNvPr id="12" name="Cloud 11"/>
          <p:cNvSpPr/>
          <p:nvPr/>
        </p:nvSpPr>
        <p:spPr>
          <a:xfrm rot="20356718">
            <a:off x="7197891" y="5764047"/>
            <a:ext cx="2903890" cy="6382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1600" dirty="0"/>
              <a:t>Примордијални фоликул</a:t>
            </a:r>
            <a:endParaRPr lang="en-US" sz="1600" dirty="0"/>
          </a:p>
        </p:txBody>
      </p:sp>
      <p:sp>
        <p:nvSpPr>
          <p:cNvPr id="13" name="Cloud 12"/>
          <p:cNvSpPr/>
          <p:nvPr/>
        </p:nvSpPr>
        <p:spPr>
          <a:xfrm>
            <a:off x="9596450" y="4828479"/>
            <a:ext cx="2576571" cy="72745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Примарни фоликул</a:t>
            </a:r>
            <a:endParaRPr lang="en-US" dirty="0"/>
          </a:p>
        </p:txBody>
      </p:sp>
      <p:sp>
        <p:nvSpPr>
          <p:cNvPr id="14" name="Cloud 13"/>
          <p:cNvSpPr/>
          <p:nvPr/>
        </p:nvSpPr>
        <p:spPr>
          <a:xfrm>
            <a:off x="10002757" y="3728713"/>
            <a:ext cx="2170264" cy="99219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Зрео Де Графов фоликул</a:t>
            </a:r>
            <a:endParaRPr lang="en-US" dirty="0"/>
          </a:p>
        </p:txBody>
      </p:sp>
      <p:sp>
        <p:nvSpPr>
          <p:cNvPr id="15" name="Cloud 14"/>
          <p:cNvSpPr/>
          <p:nvPr/>
        </p:nvSpPr>
        <p:spPr>
          <a:xfrm>
            <a:off x="9884704" y="2603501"/>
            <a:ext cx="2088389" cy="108198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Зрела јајна ћелија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821" y="486419"/>
            <a:ext cx="2356224" cy="213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45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ЗАДАЋЕ НЕМА!!!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 rot="20275681">
            <a:off x="1290691" y="1714500"/>
            <a:ext cx="8825659" cy="2476500"/>
          </a:xfrm>
        </p:spPr>
        <p:txBody>
          <a:bodyPr>
            <a:normAutofit/>
          </a:bodyPr>
          <a:lstStyle/>
          <a:p>
            <a:r>
              <a:rPr lang="sr-Cyrl-BA" sz="6000" dirty="0">
                <a:solidFill>
                  <a:schemeClr val="bg1"/>
                </a:solidFill>
              </a:rPr>
              <a:t>ХВАЛА НА ПАЖЊИ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51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681</TotalTime>
  <Words>410</Words>
  <Application>Microsoft Office PowerPoint</Application>
  <PresentationFormat>Widescreen</PresentationFormat>
  <Paragraphs>98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 Boardroom</vt:lpstr>
      <vt:lpstr>Понављање и утврђивање градива</vt:lpstr>
      <vt:lpstr>Кардиоваскуларни систем</vt:lpstr>
      <vt:lpstr>Респираторни систем</vt:lpstr>
      <vt:lpstr>Екскреторни систем-систем органа за излучивање</vt:lpstr>
      <vt:lpstr>Ендокрина-систем жлијезда са унутрашњим лучењем</vt:lpstr>
      <vt:lpstr>PowerPoint Presentation</vt:lpstr>
      <vt:lpstr>Полни систем-мушки</vt:lpstr>
      <vt:lpstr>Полни систем-женски</vt:lpstr>
      <vt:lpstr>ЗАДАЋЕ НЕМА!!!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Понављање и утврђивање градива</dc:title>
  <dc:creator>Bojana</dc:creator>
  <cp:lastModifiedBy>Bojana</cp:lastModifiedBy>
  <cp:revision>35</cp:revision>
  <dcterms:created xsi:type="dcterms:W3CDTF">2020-05-11T05:45:39Z</dcterms:created>
  <dcterms:modified xsi:type="dcterms:W3CDTF">2020-05-12T07:59:18Z</dcterms:modified>
</cp:coreProperties>
</file>