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72" r:id="rId4"/>
    <p:sldId id="258" r:id="rId5"/>
    <p:sldId id="274" r:id="rId6"/>
    <p:sldId id="259" r:id="rId7"/>
    <p:sldId id="276" r:id="rId8"/>
    <p:sldId id="260" r:id="rId9"/>
    <p:sldId id="278" r:id="rId10"/>
    <p:sldId id="261" r:id="rId11"/>
    <p:sldId id="280" r:id="rId12"/>
    <p:sldId id="262" r:id="rId13"/>
    <p:sldId id="282" r:id="rId14"/>
    <p:sldId id="263" r:id="rId15"/>
    <p:sldId id="284" r:id="rId16"/>
    <p:sldId id="264" r:id="rId17"/>
    <p:sldId id="286" r:id="rId18"/>
    <p:sldId id="265" r:id="rId19"/>
    <p:sldId id="288" r:id="rId20"/>
    <p:sldId id="266" r:id="rId21"/>
    <p:sldId id="290" r:id="rId22"/>
    <p:sldId id="268" r:id="rId23"/>
    <p:sldId id="294" r:id="rId24"/>
    <p:sldId id="269" r:id="rId25"/>
    <p:sldId id="296" r:id="rId26"/>
    <p:sldId id="303" r:id="rId27"/>
    <p:sldId id="322" r:id="rId28"/>
    <p:sldId id="304" r:id="rId29"/>
    <p:sldId id="324" r:id="rId30"/>
    <p:sldId id="305" r:id="rId31"/>
    <p:sldId id="326" r:id="rId32"/>
    <p:sldId id="306" r:id="rId33"/>
    <p:sldId id="328" r:id="rId34"/>
    <p:sldId id="307" r:id="rId35"/>
    <p:sldId id="330" r:id="rId36"/>
    <p:sldId id="308" r:id="rId37"/>
    <p:sldId id="332" r:id="rId38"/>
    <p:sldId id="309" r:id="rId39"/>
    <p:sldId id="334" r:id="rId40"/>
    <p:sldId id="310" r:id="rId41"/>
    <p:sldId id="336" r:id="rId42"/>
    <p:sldId id="311" r:id="rId43"/>
    <p:sldId id="338" r:id="rId44"/>
    <p:sldId id="312" r:id="rId45"/>
    <p:sldId id="340" r:id="rId46"/>
    <p:sldId id="313" r:id="rId47"/>
    <p:sldId id="342" r:id="rId48"/>
    <p:sldId id="314" r:id="rId49"/>
    <p:sldId id="344" r:id="rId50"/>
    <p:sldId id="315" r:id="rId51"/>
    <p:sldId id="346" r:id="rId52"/>
    <p:sldId id="317" r:id="rId53"/>
    <p:sldId id="350" r:id="rId54"/>
    <p:sldId id="318" r:id="rId55"/>
    <p:sldId id="352" r:id="rId56"/>
    <p:sldId id="319" r:id="rId57"/>
    <p:sldId id="354" r:id="rId58"/>
    <p:sldId id="320" r:id="rId59"/>
    <p:sldId id="356" r:id="rId60"/>
    <p:sldId id="321" r:id="rId61"/>
    <p:sldId id="357" r:id="rId6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12" autoAdjust="0"/>
    <p:restoredTop sz="94660"/>
  </p:normalViewPr>
  <p:slideViewPr>
    <p:cSldViewPr>
      <p:cViewPr varScale="1">
        <p:scale>
          <a:sx n="97" d="100"/>
          <a:sy n="97" d="100"/>
        </p:scale>
        <p:origin x="654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51435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16133"/>
            <a:ext cx="3679116" cy="470388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16133"/>
            <a:ext cx="3505200" cy="17346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6" y="2031357"/>
            <a:ext cx="3313355" cy="127662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6" y="3315810"/>
            <a:ext cx="3309803" cy="94547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137621"/>
            <a:ext cx="2133600" cy="563236"/>
          </a:xfrm>
        </p:spPr>
        <p:txBody>
          <a:bodyPr anchor="b"/>
          <a:lstStyle>
            <a:lvl1pPr algn="l">
              <a:defRPr sz="2400"/>
            </a:lvl1pPr>
          </a:lstStyle>
          <a:p>
            <a:fld id="{770C522A-DB37-4907-B98F-B90DD121FFBA}" type="datetimeFigureOut">
              <a:rPr lang="en-US" smtClean="0"/>
              <a:t>5/9/2020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650889" y="4566213"/>
            <a:ext cx="3505200" cy="61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4289975"/>
            <a:ext cx="2831592" cy="273844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4289975"/>
            <a:ext cx="643666" cy="27384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090FE1C-516B-4F42-BE82-01ECCA413C51}" type="slidenum">
              <a:rPr lang="en-US" smtClean="0"/>
              <a:t>‹#›</a:t>
            </a:fld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650889" y="4566213"/>
            <a:ext cx="3505200" cy="61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C522A-DB37-4907-B98F-B90DD121FFBA}" type="datetimeFigureOut">
              <a:rPr lang="en-US" smtClean="0"/>
              <a:t>5/9/2020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FE1C-516B-4F42-BE82-01ECCA413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772610"/>
            <a:ext cx="1484453" cy="3585258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772610"/>
            <a:ext cx="5423704" cy="358525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C522A-DB37-4907-B98F-B90DD121FFBA}" type="datetimeFigureOut">
              <a:rPr lang="en-US" smtClean="0"/>
              <a:t>5/9/2020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FE1C-516B-4F42-BE82-01ECCA413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C522A-DB37-4907-B98F-B90DD121FFBA}" type="datetimeFigureOut">
              <a:rPr lang="en-US" smtClean="0"/>
              <a:t>5/9/2020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FE1C-516B-4F42-BE82-01ECCA413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175622"/>
            <a:ext cx="6637468" cy="1021556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6" y="3200400"/>
            <a:ext cx="6637467" cy="1140310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C522A-DB37-4907-B98F-B90DD121FFBA}" type="datetimeFigureOut">
              <a:rPr lang="en-US" smtClean="0"/>
              <a:t>5/9/2020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FE1C-516B-4F42-BE82-01ECCA413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C522A-DB37-4907-B98F-B90DD121FFBA}" type="datetimeFigureOut">
              <a:rPr lang="en-US" smtClean="0"/>
              <a:t>5/9/2020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FE1C-516B-4F42-BE82-01ECCA413C5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1735074"/>
            <a:ext cx="3419856" cy="26197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1735073"/>
            <a:ext cx="3419856" cy="26197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1737007"/>
            <a:ext cx="3057148" cy="47982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231021"/>
            <a:ext cx="3419856" cy="21268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8" y="1737007"/>
            <a:ext cx="3055717" cy="47982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231021"/>
            <a:ext cx="3419856" cy="21268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C522A-DB37-4907-B98F-B90DD121FFBA}" type="datetimeFigureOut">
              <a:rPr lang="en-US" smtClean="0"/>
              <a:t>5/9/2020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FE1C-516B-4F42-BE82-01ECCA413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C522A-DB37-4907-B98F-B90DD121FFBA}" type="datetimeFigureOut">
              <a:rPr lang="en-US" smtClean="0"/>
              <a:t>5/9/2020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FE1C-516B-4F42-BE82-01ECCA413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C522A-DB37-4907-B98F-B90DD121FFBA}" type="datetimeFigureOut">
              <a:rPr lang="en-US" smtClean="0"/>
              <a:t>5/9/2020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FE1C-516B-4F42-BE82-01ECCA413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51435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16133"/>
            <a:ext cx="3679116" cy="470388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16133"/>
            <a:ext cx="3505200" cy="4679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C522A-DB37-4907-B98F-B90DD121FFBA}" type="datetimeFigureOut">
              <a:rPr lang="en-US" smtClean="0"/>
              <a:t>5/9/2020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FE1C-516B-4F42-BE82-01ECCA413C51}" type="slidenum">
              <a:rPr lang="en-US" smtClean="0"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2" y="451413"/>
            <a:ext cx="3562257" cy="423633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642395"/>
            <a:ext cx="3090440" cy="3863051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4566213"/>
            <a:ext cx="3505200" cy="61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4293627"/>
            <a:ext cx="3493664" cy="273844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1993076"/>
            <a:ext cx="3304572" cy="109736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3102746"/>
            <a:ext cx="3298784" cy="113842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51435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16133"/>
            <a:ext cx="3679116" cy="470388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16133"/>
            <a:ext cx="3505200" cy="4679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2" y="451413"/>
            <a:ext cx="3562257" cy="4236334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4566213"/>
            <a:ext cx="3505200" cy="61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1995678"/>
            <a:ext cx="3300984" cy="109728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9" y="520346"/>
            <a:ext cx="3359623" cy="4101084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1" y="3099816"/>
            <a:ext cx="3300573" cy="113967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C522A-DB37-4907-B98F-B90DD121FFBA}" type="datetimeFigureOut">
              <a:rPr lang="en-US" smtClean="0"/>
              <a:t>5/9/2020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4293627"/>
            <a:ext cx="3493664" cy="273844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FE1C-516B-4F42-BE82-01ECCA413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51435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250116"/>
            <a:ext cx="8229600" cy="4639235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16133"/>
            <a:ext cx="3679116" cy="52443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16133"/>
            <a:ext cx="3505200" cy="4679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770748"/>
            <a:ext cx="7024744" cy="8572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3" y="1742739"/>
            <a:ext cx="6777317" cy="26317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16836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770C522A-DB37-4907-B98F-B90DD121FFBA}" type="datetimeFigureOut">
              <a:rPr lang="en-US" smtClean="0"/>
              <a:t>5/9/2020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4389120"/>
            <a:ext cx="350215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168369"/>
            <a:ext cx="133215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8090FE1C-516B-4F42-BE82-01ECCA413C5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" Target="slide1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2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" Target="slide2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" Target="slide2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" Target="slide2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" Target="slide3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" Target="slide3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" Target="slide3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" Target="slide3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" Target="slide3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" Target="slide3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" Target="slide4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" Target="slide4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" Target="slide44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" Target="slide4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" Target="slide48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" Target="slide5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" Target="slide52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" Target="slide54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" Target="slide56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" Target="slide58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slide" Target="slide6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" Target="slide10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sr-Cyrl-BA" sz="2400" b="1" dirty="0">
                <a:solidFill>
                  <a:schemeClr val="tx1"/>
                </a:solidFill>
              </a:rPr>
              <a:t>КВИЗ-</a:t>
            </a:r>
            <a:r>
              <a:rPr lang="sr-Cyrl-BA" sz="2000" b="1" dirty="0">
                <a:solidFill>
                  <a:srgbClr val="FF0000"/>
                </a:solidFill>
              </a:rPr>
              <a:t>АТМОСФЕРА, БИОСФЕРА И ХИДРОСФЕРА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6" y="4115910"/>
            <a:ext cx="3309803" cy="398940"/>
          </a:xfrm>
        </p:spPr>
        <p:txBody>
          <a:bodyPr/>
          <a:lstStyle/>
          <a:p>
            <a:r>
              <a:rPr lang="sr-Cyrl-BA" dirty="0"/>
              <a:t>6. разред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45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4010" y="400797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>
                <a:latin typeface="Arial" pitchFamily="34" charset="0"/>
                <a:cs typeface="Arial" pitchFamily="34" charset="0"/>
              </a:rPr>
              <a:t>Средоземном мору припада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1" y="3700417"/>
            <a:ext cx="2091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Јадранско море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4400550"/>
            <a:ext cx="12586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Јаванско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0600" y="4036241"/>
            <a:ext cx="19396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Јапанско море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479" y="4154748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0479" y="4516059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019880"/>
            <a:ext cx="5181600" cy="27073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6934200" y="31465"/>
            <a:ext cx="1241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72454" y="3732559"/>
            <a:ext cx="2610066" cy="3679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46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2057401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sz="3200" b="1" spc="300" dirty="0">
                <a:ln w="1143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Одговор је тачан !</a:t>
            </a:r>
            <a:endParaRPr lang="en-US" sz="3200" b="1" spc="300" dirty="0">
              <a:ln w="11430" cmpd="sng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6324600" y="4457700"/>
            <a:ext cx="2331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r-Cyrl-BA" sz="2000" spc="300" dirty="0">
                <a:ln w="1143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Идуће питање</a:t>
            </a:r>
            <a:endParaRPr lang="en-US" sz="2000" spc="300" dirty="0">
              <a:ln w="11430" cmpd="sng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24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409208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>
                <a:latin typeface="Arial" pitchFamily="34" charset="0"/>
                <a:cs typeface="Arial" pitchFamily="34" charset="0"/>
              </a:rPr>
              <a:t>Мореуз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400" dirty="0">
                <a:latin typeface="Arial" pitchFamily="34" charset="0"/>
                <a:cs typeface="Arial" pitchFamily="34" charset="0"/>
              </a:rPr>
              <a:t>је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69924" y="3969416"/>
            <a:ext cx="35624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Природна веза</a:t>
            </a:r>
            <a:r>
              <a:rPr lang="vi-VN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000" dirty="0">
                <a:latin typeface="Arial" pitchFamily="34" charset="0"/>
                <a:cs typeface="Arial" pitchFamily="34" charset="0"/>
              </a:rPr>
              <a:t>између мора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69924" y="4305240"/>
            <a:ext cx="36020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Вјештачка</a:t>
            </a:r>
            <a:r>
              <a:rPr lang="vi-VN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000" dirty="0">
                <a:latin typeface="Arial" pitchFamily="34" charset="0"/>
                <a:cs typeface="Arial" pitchFamily="34" charset="0"/>
              </a:rPr>
              <a:t>веза</a:t>
            </a:r>
            <a:r>
              <a:rPr lang="vi-VN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000" dirty="0">
                <a:latin typeface="Arial" pitchFamily="34" charset="0"/>
                <a:cs typeface="Arial" pitchFamily="34" charset="0"/>
              </a:rPr>
              <a:t>између</a:t>
            </a:r>
            <a:r>
              <a:rPr lang="vi-VN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000" dirty="0">
                <a:latin typeface="Arial" pitchFamily="34" charset="0"/>
                <a:cs typeface="Arial" pitchFamily="34" charset="0"/>
              </a:rPr>
              <a:t>мора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2" t="23117" r="33162" b="10000"/>
          <a:stretch/>
        </p:blipFill>
        <p:spPr bwMode="auto">
          <a:xfrm>
            <a:off x="2963709" y="870873"/>
            <a:ext cx="5265891" cy="28295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609600" y="4084925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479" y="4423747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34200" y="31465"/>
            <a:ext cx="1241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88273" y="4019550"/>
            <a:ext cx="4159927" cy="3358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91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2057401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sz="3200" b="1" spc="300" dirty="0">
                <a:ln w="1143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Одговор је тачан !</a:t>
            </a:r>
            <a:endParaRPr lang="en-US" sz="3200" b="1" spc="300" dirty="0">
              <a:ln w="11430" cmpd="sng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6324600" y="4457700"/>
            <a:ext cx="2331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r-Cyrl-BA" sz="2000" spc="300" dirty="0">
                <a:ln w="1143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Идуће питање</a:t>
            </a:r>
            <a:endParaRPr lang="en-US" sz="2000" spc="300" dirty="0">
              <a:ln w="11430" cmpd="sng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8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389885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>
                <a:latin typeface="Arial" pitchFamily="34" charset="0"/>
                <a:cs typeface="Arial" pitchFamily="34" charset="0"/>
              </a:rPr>
              <a:t>Канали су</a:t>
            </a:r>
            <a:r>
              <a:rPr lang="vi-VN" sz="240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81234" y="4045616"/>
            <a:ext cx="36300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Природне везе између мора</a:t>
            </a:r>
            <a:r>
              <a:rPr lang="vi-VN" sz="20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81234" y="4381440"/>
            <a:ext cx="36669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Вјештачке</a:t>
            </a:r>
            <a:r>
              <a:rPr lang="vi-VN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000" dirty="0">
                <a:latin typeface="Arial" pitchFamily="34" charset="0"/>
                <a:cs typeface="Arial" pitchFamily="34" charset="0"/>
              </a:rPr>
              <a:t>везе</a:t>
            </a:r>
            <a:r>
              <a:rPr lang="vi-VN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000" dirty="0">
                <a:latin typeface="Arial" pitchFamily="34" charset="0"/>
                <a:cs typeface="Arial" pitchFamily="34" charset="0"/>
              </a:rPr>
              <a:t>између мора</a:t>
            </a:r>
            <a:r>
              <a:rPr lang="vi-VN" sz="20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609600" y="4161125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0479" y="4499947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34200" y="31465"/>
            <a:ext cx="1241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829" y="971550"/>
            <a:ext cx="5536058" cy="27680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Oval 10"/>
          <p:cNvSpPr/>
          <p:nvPr/>
        </p:nvSpPr>
        <p:spPr>
          <a:xfrm>
            <a:off x="488273" y="4400550"/>
            <a:ext cx="4236127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349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2057401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sz="3200" b="1" spc="300" dirty="0">
                <a:ln w="1143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Одговор је тачан !</a:t>
            </a:r>
            <a:endParaRPr lang="en-US" sz="3200" b="1" spc="300" dirty="0">
              <a:ln w="11430" cmpd="sng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6324600" y="4457700"/>
            <a:ext cx="2331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r-Cyrl-BA" sz="2000" spc="300" dirty="0">
                <a:ln w="1143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Идуће питање</a:t>
            </a:r>
            <a:endParaRPr lang="en-US" sz="2000" spc="300" dirty="0">
              <a:ln w="11430" cmpd="sng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482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368767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>
                <a:latin typeface="Arial" pitchFamily="34" charset="0"/>
                <a:cs typeface="Arial" pitchFamily="34" charset="0"/>
              </a:rPr>
              <a:t>Фјордови су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3017" y="3700417"/>
            <a:ext cx="10474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Острва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3016" y="4036241"/>
            <a:ext cx="45695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Ледничке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000" dirty="0">
                <a:latin typeface="Arial" pitchFamily="34" charset="0"/>
                <a:cs typeface="Arial" pitchFamily="34" charset="0"/>
              </a:rPr>
              <a:t>долине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000" dirty="0">
                <a:latin typeface="Arial" pitchFamily="34" charset="0"/>
                <a:cs typeface="Arial" pitchFamily="34" charset="0"/>
              </a:rPr>
              <a:t>потопљене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000" dirty="0">
                <a:latin typeface="Arial" pitchFamily="34" charset="0"/>
                <a:cs typeface="Arial" pitchFamily="34" charset="0"/>
              </a:rPr>
              <a:t>морем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3016" y="4400549"/>
            <a:ext cx="41879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Ријечна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000" dirty="0">
                <a:latin typeface="Arial" pitchFamily="34" charset="0"/>
                <a:cs typeface="Arial" pitchFamily="34" charset="0"/>
              </a:rPr>
              <a:t>ушћа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000" dirty="0">
                <a:latin typeface="Arial" pitchFamily="34" charset="0"/>
                <a:cs typeface="Arial" pitchFamily="34" charset="0"/>
              </a:rPr>
              <a:t>потопљења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000" dirty="0">
                <a:latin typeface="Arial" pitchFamily="34" charset="0"/>
                <a:cs typeface="Arial" pitchFamily="34" charset="0"/>
              </a:rPr>
              <a:t>морем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479" y="4154748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0479" y="4516059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93"/>
          <a:stretch/>
        </p:blipFill>
        <p:spPr>
          <a:xfrm>
            <a:off x="2438400" y="927000"/>
            <a:ext cx="5715000" cy="27734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6934200" y="31465"/>
            <a:ext cx="1241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8.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8273" y="4019550"/>
            <a:ext cx="5074327" cy="4203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924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2057401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sz="3200" b="1" spc="300" dirty="0">
                <a:ln w="1143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Одговор је тачан !</a:t>
            </a:r>
            <a:endParaRPr lang="en-US" sz="3200" b="1" spc="300" dirty="0">
              <a:ln w="11430" cmpd="sng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6324600" y="4457700"/>
            <a:ext cx="2331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r-Cyrl-BA" sz="2000" spc="300" dirty="0">
                <a:ln w="1143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Идуће питање</a:t>
            </a:r>
            <a:endParaRPr lang="en-US" sz="2000" spc="300" dirty="0">
              <a:ln w="11430" cmpd="sng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237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9050" y="408354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>
                <a:latin typeface="Arial" pitchFamily="34" charset="0"/>
                <a:cs typeface="Arial" pitchFamily="34" charset="0"/>
              </a:rPr>
              <a:t>Највеће острво на</a:t>
            </a:r>
            <a:r>
              <a:rPr lang="pl-PL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400" dirty="0">
                <a:latin typeface="Arial" pitchFamily="34" charset="0"/>
                <a:cs typeface="Arial" pitchFamily="34" charset="0"/>
              </a:rPr>
              <a:t>свијету</a:t>
            </a:r>
            <a:r>
              <a:rPr lang="pl-PL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400" dirty="0">
                <a:latin typeface="Arial" pitchFamily="34" charset="0"/>
                <a:cs typeface="Arial" pitchFamily="34" charset="0"/>
              </a:rPr>
              <a:t>је</a:t>
            </a:r>
            <a:r>
              <a:rPr lang="pl-PL" sz="240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4209" y="3700417"/>
            <a:ext cx="15013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Аустралија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4209" y="4036241"/>
            <a:ext cx="1317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Гренланд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4208" y="4400549"/>
            <a:ext cx="15965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Мадагаскар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479" y="4154748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0479" y="4516059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89" b="15607"/>
          <a:stretch/>
        </p:blipFill>
        <p:spPr>
          <a:xfrm>
            <a:off x="2514600" y="1047751"/>
            <a:ext cx="5736780" cy="26035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6934200" y="31465"/>
            <a:ext cx="1241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9.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8273" y="4095750"/>
            <a:ext cx="2007309" cy="3358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218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2057401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sz="3200" b="1" spc="300" dirty="0">
                <a:ln w="1143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Одговор је тачан !</a:t>
            </a:r>
            <a:endParaRPr lang="en-US" sz="3200" b="1" spc="300" dirty="0">
              <a:ln w="11430" cmpd="sng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6324600" y="4457700"/>
            <a:ext cx="2331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r-Cyrl-BA" sz="2000" spc="300" dirty="0">
                <a:ln w="1143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Идуће питање</a:t>
            </a:r>
            <a:endParaRPr lang="en-US" sz="2000" spc="300" dirty="0">
              <a:ln w="11430" cmpd="sng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38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1" t="23824" r="23014" b="17058"/>
          <a:stretch/>
        </p:blipFill>
        <p:spPr bwMode="auto">
          <a:xfrm>
            <a:off x="2514599" y="1143000"/>
            <a:ext cx="5661287" cy="23005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8273" y="404667"/>
            <a:ext cx="6840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400" dirty="0">
                <a:latin typeface="Arial" pitchFamily="34" charset="0"/>
                <a:cs typeface="Arial" pitchFamily="34" charset="0"/>
              </a:rPr>
              <a:t>Количина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400" dirty="0">
                <a:latin typeface="Arial" pitchFamily="34" charset="0"/>
                <a:cs typeface="Arial" pitchFamily="34" charset="0"/>
              </a:rPr>
              <a:t> воде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400" dirty="0">
                <a:latin typeface="Arial" pitchFamily="34" charset="0"/>
                <a:cs typeface="Arial" pitchFamily="34" charset="0"/>
              </a:rPr>
              <a:t>која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400" dirty="0">
                <a:latin typeface="Arial" pitchFamily="34" charset="0"/>
                <a:cs typeface="Arial" pitchFamily="34" charset="0"/>
              </a:rPr>
              <a:t>испари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400" dirty="0">
                <a:latin typeface="Arial" pitchFamily="34" charset="0"/>
                <a:cs typeface="Arial" pitchFamily="34" charset="0"/>
              </a:rPr>
              <a:t>за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400" dirty="0">
                <a:latin typeface="Arial" pitchFamily="34" charset="0"/>
                <a:cs typeface="Arial" pitchFamily="34" charset="0"/>
              </a:rPr>
              <a:t> годину дана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...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1165" y="3700417"/>
            <a:ext cx="55620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Мања је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000" dirty="0">
                <a:latin typeface="Arial" pitchFamily="34" charset="0"/>
                <a:cs typeface="Arial" pitchFamily="34" charset="0"/>
              </a:rPr>
              <a:t>од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000" dirty="0">
                <a:latin typeface="Arial" pitchFamily="34" charset="0"/>
                <a:cs typeface="Arial" pitchFamily="34" charset="0"/>
              </a:rPr>
              <a:t>количине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000" dirty="0">
                <a:latin typeface="Arial" pitchFamily="34" charset="0"/>
                <a:cs typeface="Arial" pitchFamily="34" charset="0"/>
              </a:rPr>
              <a:t>која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000" dirty="0">
                <a:latin typeface="Arial" pitchFamily="34" charset="0"/>
                <a:cs typeface="Arial" pitchFamily="34" charset="0"/>
              </a:rPr>
              <a:t>се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000" dirty="0">
                <a:latin typeface="Arial" pitchFamily="34" charset="0"/>
                <a:cs typeface="Arial" pitchFamily="34" charset="0"/>
              </a:rPr>
              <a:t>враћа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000" dirty="0">
                <a:latin typeface="Arial" pitchFamily="34" charset="0"/>
                <a:cs typeface="Arial" pitchFamily="34" charset="0"/>
              </a:rPr>
              <a:t>на земљу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1164" y="4400550"/>
            <a:ext cx="54204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Већа је од количине која се врати на земљу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1165" y="4036241"/>
            <a:ext cx="54228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Једнака је количини која се врати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000" dirty="0">
                <a:latin typeface="Arial" pitchFamily="34" charset="0"/>
                <a:cs typeface="Arial" pitchFamily="34" charset="0"/>
              </a:rPr>
              <a:t>на земљу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10479" y="4154748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10479" y="4516059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934200" y="31465"/>
            <a:ext cx="1241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488273" y="4036241"/>
            <a:ext cx="6064927" cy="4798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658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400797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>
                <a:latin typeface="Arial" pitchFamily="34" charset="0"/>
                <a:cs typeface="Arial" pitchFamily="34" charset="0"/>
              </a:rPr>
              <a:t>Архипелаг је?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0" y="3700417"/>
            <a:ext cx="42861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Група острва на мањем р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a</a:t>
            </a:r>
            <a:r>
              <a:rPr lang="sr-Cyrl-BA" sz="2000" dirty="0">
                <a:latin typeface="Arial" pitchFamily="34" charset="0"/>
                <a:cs typeface="Arial" pitchFamily="34" charset="0"/>
              </a:rPr>
              <a:t>стојању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8600" y="4036241"/>
            <a:ext cx="1917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Велико острво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4381440"/>
            <a:ext cx="2314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Усамљено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000" dirty="0">
                <a:latin typeface="Arial" pitchFamily="34" charset="0"/>
                <a:cs typeface="Arial" pitchFamily="34" charset="0"/>
              </a:rPr>
              <a:t>острво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047750"/>
            <a:ext cx="5715000" cy="23812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479" y="4154748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0479" y="4516059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1800" y="31465"/>
            <a:ext cx="1369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75709" y="3714750"/>
            <a:ext cx="4896391" cy="4078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73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2057401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sz="3200" b="1" spc="300" dirty="0">
                <a:ln w="1143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Одговор је тачан !</a:t>
            </a:r>
            <a:endParaRPr lang="en-US" sz="3200" b="1" spc="300" dirty="0">
              <a:ln w="11430" cmpd="sng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6324600" y="4457700"/>
            <a:ext cx="2331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r-Cyrl-BA" sz="2000" spc="300" dirty="0">
                <a:ln w="1143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Идуће питање</a:t>
            </a:r>
            <a:endParaRPr lang="en-US" sz="2000" spc="300" dirty="0">
              <a:ln w="11430" cmpd="sng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43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405731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>
                <a:latin typeface="Arial" pitchFamily="34" charset="0"/>
                <a:cs typeface="Arial" pitchFamily="34" charset="0"/>
              </a:rPr>
              <a:t>Голфска струја настаје у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" y="3700417"/>
            <a:ext cx="24541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Атлантском океану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1802" y="4036241"/>
            <a:ext cx="23047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Индијском океану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5418" y="4367146"/>
            <a:ext cx="23773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Мексичком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000" dirty="0">
                <a:latin typeface="Arial" pitchFamily="34" charset="0"/>
                <a:cs typeface="Arial" pitchFamily="34" charset="0"/>
              </a:rPr>
              <a:t>заливу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7" t="19941" r="31176" b="10000"/>
          <a:stretch/>
        </p:blipFill>
        <p:spPr bwMode="auto">
          <a:xfrm>
            <a:off x="3152061" y="1029328"/>
            <a:ext cx="5077539" cy="26710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479" y="4154748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0479" y="4516059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1800" y="31465"/>
            <a:ext cx="1369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12.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8273" y="4367146"/>
            <a:ext cx="3093127" cy="4144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06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2057401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sz="3200" b="1" spc="300" dirty="0">
                <a:ln w="1143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Одговор је тачан !</a:t>
            </a:r>
            <a:endParaRPr lang="en-US" sz="3200" b="1" spc="300" dirty="0">
              <a:ln w="11430" cmpd="sng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6324600" y="4457700"/>
            <a:ext cx="2331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r-Cyrl-BA" sz="2000" spc="300" dirty="0">
                <a:ln w="1143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Идуће питање</a:t>
            </a:r>
            <a:endParaRPr lang="en-US" sz="2000" spc="300" dirty="0">
              <a:ln w="11430" cmpd="sng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21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399476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>
                <a:latin typeface="Arial" pitchFamily="34" charset="0"/>
                <a:cs typeface="Arial" pitchFamily="34" charset="0"/>
              </a:rPr>
              <a:t>Плима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400" dirty="0">
                <a:latin typeface="Arial" pitchFamily="34" charset="0"/>
                <a:cs typeface="Arial" pitchFamily="34" charset="0"/>
              </a:rPr>
              <a:t>и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400" dirty="0">
                <a:latin typeface="Arial" pitchFamily="34" charset="0"/>
                <a:cs typeface="Arial" pitchFamily="34" charset="0"/>
              </a:rPr>
              <a:t>осека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400" dirty="0">
                <a:latin typeface="Arial" pitchFamily="34" charset="0"/>
                <a:cs typeface="Arial" pitchFamily="34" charset="0"/>
              </a:rPr>
              <a:t>се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400" dirty="0">
                <a:latin typeface="Arial" pitchFamily="34" charset="0"/>
                <a:cs typeface="Arial" pitchFamily="34" charset="0"/>
              </a:rPr>
              <a:t>смјењују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400" dirty="0">
                <a:latin typeface="Arial" pitchFamily="34" charset="0"/>
                <a:cs typeface="Arial" pitchFamily="34" charset="0"/>
              </a:rPr>
              <a:t>сваких?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0" y="3689968"/>
            <a:ext cx="1239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6h 12min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02532" y="4036241"/>
            <a:ext cx="1359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5h 12 min</a:t>
            </a:r>
            <a:endParaRPr lang="en-US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3105" y="4381440"/>
            <a:ext cx="6270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12h</a:t>
            </a:r>
            <a:endParaRPr lang="en-US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4" t="28465" r="30074" b="17412"/>
          <a:stretch/>
        </p:blipFill>
        <p:spPr bwMode="auto">
          <a:xfrm>
            <a:off x="2362200" y="1397284"/>
            <a:ext cx="5867400" cy="23031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479" y="4154748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0479" y="4516059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1800" y="31465"/>
            <a:ext cx="1369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13.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8273" y="3714750"/>
            <a:ext cx="1873927" cy="3753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661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2057401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sz="3200" b="1" spc="300" dirty="0">
                <a:ln w="1143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Одговор је тачан !</a:t>
            </a:r>
            <a:endParaRPr lang="en-US" sz="3200" b="1" spc="300" dirty="0">
              <a:ln w="11430" cmpd="sng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6324600" y="4457700"/>
            <a:ext cx="2331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r-Cyrl-BA" sz="2000" spc="300" dirty="0">
                <a:ln w="1143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Идуће питање</a:t>
            </a:r>
            <a:endParaRPr lang="en-US" sz="2000" spc="300" dirty="0">
              <a:ln w="11430" cmpd="sng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42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400797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>
                <a:latin typeface="Arial" pitchFamily="34" charset="0"/>
                <a:cs typeface="Arial" pitchFamily="34" charset="0"/>
              </a:rPr>
              <a:t> Биосфера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400" dirty="0">
                <a:latin typeface="Arial" pitchFamily="34" charset="0"/>
                <a:cs typeface="Arial" pitchFamily="34" charset="0"/>
              </a:rPr>
              <a:t>је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86443" y="3704242"/>
            <a:ext cx="31283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Каменити омотач земље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0600" y="4036241"/>
            <a:ext cx="42550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Омотач настањен живим свијетом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2347" y="4400549"/>
            <a:ext cx="19794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Водени омотач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479" y="4154748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0479" y="4516059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1800" y="31465"/>
            <a:ext cx="1369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D944B7B3-9FB0-46F0-B514-EC3A375434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9327" y="981625"/>
            <a:ext cx="3962400" cy="26887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Oval 12"/>
          <p:cNvSpPr/>
          <p:nvPr/>
        </p:nvSpPr>
        <p:spPr>
          <a:xfrm>
            <a:off x="488273" y="4019550"/>
            <a:ext cx="4921927" cy="4203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915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2057401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sz="3200" b="1" spc="300" dirty="0">
                <a:ln w="1143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Одговор је тачан !</a:t>
            </a:r>
            <a:endParaRPr lang="en-US" sz="3200" b="1" spc="300" dirty="0">
              <a:ln w="11430" cmpd="sng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6324600" y="4457700"/>
            <a:ext cx="2331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r-Cyrl-BA" sz="2000" spc="300" dirty="0">
                <a:ln w="1143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Идуће питање</a:t>
            </a:r>
            <a:endParaRPr lang="en-US" sz="2000" spc="300" dirty="0">
              <a:ln w="11430" cmpd="sng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78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400797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>
                <a:latin typeface="Arial" pitchFamily="34" charset="0"/>
                <a:cs typeface="Arial" pitchFamily="34" charset="0"/>
              </a:rPr>
              <a:t> Тропске кишне шуме су заступљене око 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0" y="3695640"/>
            <a:ext cx="12809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Екватора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0600" y="4036241"/>
            <a:ext cx="27962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Сјеверног повратника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4400549"/>
            <a:ext cx="23179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Јужног поларника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479" y="4154748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0479" y="4516059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1800" y="31465"/>
            <a:ext cx="1369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</a:t>
            </a:r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ECB4DA28-1BE2-48F0-BF6C-0411AC330D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4528" y="1025646"/>
            <a:ext cx="4195071" cy="31463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Oval 12"/>
          <p:cNvSpPr/>
          <p:nvPr/>
        </p:nvSpPr>
        <p:spPr>
          <a:xfrm>
            <a:off x="488273" y="3714750"/>
            <a:ext cx="2026327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087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2057401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sz="3200" b="1" spc="300" dirty="0">
                <a:ln w="1143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Одговор је тачан !</a:t>
            </a:r>
            <a:endParaRPr lang="en-US" sz="3200" b="1" spc="300" dirty="0">
              <a:ln w="11430" cmpd="sng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6324600" y="4457700"/>
            <a:ext cx="2331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r-Cyrl-BA" sz="2000" spc="300" dirty="0">
                <a:ln w="1143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Идуће питање</a:t>
            </a:r>
            <a:endParaRPr lang="en-US" sz="2000" spc="300" dirty="0">
              <a:ln w="11430" cmpd="sng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48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2057401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sz="3200" b="1" spc="300" dirty="0">
                <a:ln w="1143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Одговор је тачан !</a:t>
            </a:r>
            <a:endParaRPr lang="en-US" sz="3200" b="1" spc="300" dirty="0">
              <a:ln w="11430" cmpd="sng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6324600" y="4457700"/>
            <a:ext cx="2331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r-Cyrl-BA" sz="2000" spc="300" dirty="0">
                <a:ln w="1143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Идуће питање</a:t>
            </a:r>
            <a:endParaRPr lang="en-US" sz="2000" spc="300" dirty="0">
              <a:ln w="11430" cmpd="sng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4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400797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>
                <a:latin typeface="Arial" pitchFamily="34" charset="0"/>
                <a:cs typeface="Arial" pitchFamily="34" charset="0"/>
              </a:rPr>
              <a:t> Саване су простори 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0" y="3695640"/>
            <a:ext cx="44441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err="1">
                <a:latin typeface="Arial" pitchFamily="34" charset="0"/>
                <a:cs typeface="Arial" pitchFamily="34" charset="0"/>
              </a:rPr>
              <a:t>Порстори</a:t>
            </a:r>
            <a:r>
              <a:rPr lang="sr-Cyrl-BA" sz="2000" dirty="0">
                <a:latin typeface="Arial" pitchFamily="34" charset="0"/>
                <a:cs typeface="Arial" pitchFamily="34" charset="0"/>
              </a:rPr>
              <a:t> обрасли  ниском травом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89438" y="4036241"/>
            <a:ext cx="44207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err="1">
                <a:latin typeface="Arial" pitchFamily="34" charset="0"/>
                <a:cs typeface="Arial" pitchFamily="34" charset="0"/>
              </a:rPr>
              <a:t>Шуски</a:t>
            </a:r>
            <a:r>
              <a:rPr lang="sr-Cyrl-BA" sz="2000" dirty="0">
                <a:latin typeface="Arial" pitchFamily="34" charset="0"/>
                <a:cs typeface="Arial" pitchFamily="34" charset="0"/>
              </a:rPr>
              <a:t> простори у умјереном појасу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4385394"/>
            <a:ext cx="42476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Области обрасле високом травом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479" y="4154748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0479" y="4516059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1800" y="31465"/>
            <a:ext cx="1369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8</a:t>
            </a:r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482B0CB0-EB50-4798-8A58-72F9B4631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599" y="890261"/>
            <a:ext cx="4494127" cy="25958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Oval 12"/>
          <p:cNvSpPr/>
          <p:nvPr/>
        </p:nvSpPr>
        <p:spPr>
          <a:xfrm>
            <a:off x="488273" y="4445726"/>
            <a:ext cx="4921927" cy="3358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987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2057401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sz="3200" b="1" spc="300" dirty="0">
                <a:ln w="1143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Одговор је тачан !</a:t>
            </a:r>
            <a:endParaRPr lang="en-US" sz="3200" b="1" spc="300" dirty="0">
              <a:ln w="11430" cmpd="sng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6324600" y="4457700"/>
            <a:ext cx="2331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r-Cyrl-BA" sz="2000" spc="300" dirty="0">
                <a:ln w="1143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Идуће питање</a:t>
            </a:r>
            <a:endParaRPr lang="en-US" sz="2000" spc="300" dirty="0">
              <a:ln w="11430" cmpd="sng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576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378641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>
                <a:latin typeface="Arial" pitchFamily="34" charset="0"/>
                <a:cs typeface="Arial" pitchFamily="34" charset="0"/>
              </a:rPr>
              <a:t> Пустиње су распрострањене?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8132" y="3700416"/>
            <a:ext cx="30953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У областима суве климе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8132" y="4033142"/>
            <a:ext cx="38736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У областима </a:t>
            </a:r>
            <a:r>
              <a:rPr lang="sr-Cyrl-BA" sz="2000" dirty="0" err="1">
                <a:latin typeface="Arial" pitchFamily="34" charset="0"/>
                <a:cs typeface="Arial" pitchFamily="34" charset="0"/>
              </a:rPr>
              <a:t>екваторксе</a:t>
            </a:r>
            <a:r>
              <a:rPr lang="sr-Cyrl-BA" sz="2000" dirty="0">
                <a:latin typeface="Arial" pitchFamily="34" charset="0"/>
                <a:cs typeface="Arial" pitchFamily="34" charset="0"/>
              </a:rPr>
              <a:t> климе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1559" y="4385394"/>
            <a:ext cx="36340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У областима умјерене климе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479" y="4154748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0479" y="4516059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1800" y="31465"/>
            <a:ext cx="1369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9</a:t>
            </a:r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631F1906-A10C-412D-B3A4-992FFC4F06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916523"/>
            <a:ext cx="4494127" cy="27220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Oval 12"/>
          <p:cNvSpPr/>
          <p:nvPr/>
        </p:nvSpPr>
        <p:spPr>
          <a:xfrm>
            <a:off x="488273" y="3714750"/>
            <a:ext cx="3778927" cy="3857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31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2057401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sz="3200" b="1" spc="300" dirty="0">
                <a:ln w="1143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Одговор је тачан !</a:t>
            </a:r>
            <a:endParaRPr lang="en-US" sz="3200" b="1" spc="300" dirty="0">
              <a:ln w="11430" cmpd="sng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6324600" y="4457700"/>
            <a:ext cx="2331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r-Cyrl-BA" sz="2000" spc="300" dirty="0">
                <a:ln w="1143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Идуће питање</a:t>
            </a:r>
            <a:endParaRPr lang="en-US" sz="2000" spc="300" dirty="0">
              <a:ln w="11430" cmpd="sng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410977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>
                <a:latin typeface="Arial" pitchFamily="34" charset="0"/>
                <a:cs typeface="Arial" pitchFamily="34" charset="0"/>
              </a:rPr>
              <a:t> У средоземним шумама </a:t>
            </a:r>
            <a:r>
              <a:rPr lang="sr-Cyrl-BA" sz="2400" dirty="0" err="1">
                <a:latin typeface="Arial" pitchFamily="34" charset="0"/>
                <a:cs typeface="Arial" pitchFamily="34" charset="0"/>
              </a:rPr>
              <a:t>преовладава</a:t>
            </a:r>
            <a:r>
              <a:rPr lang="sr-Cyrl-BA" sz="2400" dirty="0">
                <a:latin typeface="Arial" pitchFamily="34" charset="0"/>
                <a:cs typeface="Arial" pitchFamily="34" charset="0"/>
              </a:rPr>
              <a:t>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3522" y="3695640"/>
            <a:ext cx="18149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000" dirty="0">
                <a:latin typeface="Arial" pitchFamily="34" charset="0"/>
                <a:cs typeface="Arial" pitchFamily="34" charset="0"/>
              </a:rPr>
              <a:t>Храст и липа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1" y="4036241"/>
            <a:ext cx="10048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 Буква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4385394"/>
            <a:ext cx="28424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Бор, чемпрес и макија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479" y="4154748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0479" y="4516059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1800" y="31465"/>
            <a:ext cx="1369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</a:t>
            </a:r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CF5ACD7C-2CED-4D50-98A2-AB747D780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1442" y="1135323"/>
            <a:ext cx="4191000" cy="30194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Oval 12"/>
          <p:cNvSpPr/>
          <p:nvPr/>
        </p:nvSpPr>
        <p:spPr>
          <a:xfrm>
            <a:off x="488273" y="4445726"/>
            <a:ext cx="3493169" cy="3358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8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2057401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sz="3200" b="1" spc="300" dirty="0">
                <a:ln w="1143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Одговор је тачан !</a:t>
            </a:r>
            <a:endParaRPr lang="en-US" sz="3200" b="1" spc="300" dirty="0">
              <a:ln w="11430" cmpd="sng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6324600" y="4457700"/>
            <a:ext cx="2331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r-Cyrl-BA" sz="2000" spc="300" dirty="0">
                <a:ln w="1143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Идуће питање</a:t>
            </a:r>
            <a:endParaRPr lang="en-US" sz="2000" spc="300" dirty="0">
              <a:ln w="11430" cmpd="sng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23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400797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>
                <a:latin typeface="Arial" pitchFamily="34" charset="0"/>
                <a:cs typeface="Arial" pitchFamily="34" charset="0"/>
              </a:rPr>
              <a:t> У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400" dirty="0">
                <a:latin typeface="Arial" pitchFamily="34" charset="0"/>
                <a:cs typeface="Arial" pitchFamily="34" charset="0"/>
              </a:rPr>
              <a:t>Сјеверној Америци степе називамо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22539" y="3670069"/>
            <a:ext cx="14847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 преријама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1" y="4036241"/>
            <a:ext cx="13497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000" dirty="0" err="1">
                <a:latin typeface="Arial" pitchFamily="34" charset="0"/>
                <a:cs typeface="Arial" pitchFamily="34" charset="0"/>
              </a:rPr>
              <a:t>макојом</a:t>
            </a:r>
            <a:r>
              <a:rPr lang="sr-Cyrl-BA" sz="2000" dirty="0">
                <a:latin typeface="Arial" pitchFamily="34" charset="0"/>
                <a:cs typeface="Arial" pitchFamily="34" charset="0"/>
              </a:rPr>
              <a:t> 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4385394"/>
            <a:ext cx="13343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саванама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479" y="4154748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0479" y="4516059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1800" y="31465"/>
            <a:ext cx="1369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21</a:t>
            </a:r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B4F1E440-AE4B-4003-8F8A-A2A4BC50D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8327" y="1187008"/>
            <a:ext cx="4343400" cy="31368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Oval 12"/>
          <p:cNvSpPr/>
          <p:nvPr/>
        </p:nvSpPr>
        <p:spPr>
          <a:xfrm>
            <a:off x="488273" y="3759926"/>
            <a:ext cx="2102527" cy="3358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397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2057401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sz="3200" b="1" spc="300" dirty="0">
                <a:ln w="1143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Одговор је тачан !</a:t>
            </a:r>
            <a:endParaRPr lang="en-US" sz="3200" b="1" spc="300" dirty="0">
              <a:ln w="11430" cmpd="sng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6324600" y="4457700"/>
            <a:ext cx="2331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r-Cyrl-BA" sz="2000" spc="300" dirty="0">
                <a:ln w="1143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Идуће питање</a:t>
            </a:r>
            <a:endParaRPr lang="en-US" sz="2000" spc="300" dirty="0">
              <a:ln w="11430" cmpd="sng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80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400797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>
                <a:latin typeface="Arial" pitchFamily="34" charset="0"/>
                <a:cs typeface="Arial" pitchFamily="34" charset="0"/>
              </a:rPr>
              <a:t> Тундре су 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6620" y="3695640"/>
            <a:ext cx="24360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 Области четинара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1" y="4036241"/>
            <a:ext cx="56069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 Области обрасле листопадном вегетацијом 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3522" y="4385394"/>
            <a:ext cx="40265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000" dirty="0" err="1">
                <a:latin typeface="Arial" pitchFamily="34" charset="0"/>
                <a:cs typeface="Arial" pitchFamily="34" charset="0"/>
              </a:rPr>
              <a:t>Обл</a:t>
            </a:r>
            <a:r>
              <a:rPr lang="sr-Latn-BA" sz="2000" dirty="0">
                <a:latin typeface="Arial" pitchFamily="34" charset="0"/>
                <a:cs typeface="Arial" pitchFamily="34" charset="0"/>
              </a:rPr>
              <a:t>a</a:t>
            </a:r>
            <a:r>
              <a:rPr lang="sr-Cyrl-BA" sz="2000" dirty="0">
                <a:latin typeface="Arial" pitchFamily="34" charset="0"/>
                <a:cs typeface="Arial" pitchFamily="34" charset="0"/>
              </a:rPr>
              <a:t>сати лишајева и маховине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479" y="4154748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610479" y="4516059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1800" y="31465"/>
            <a:ext cx="1369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22</a:t>
            </a:r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DBF24BCD-7F20-421A-916D-0E8A24F656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3191" y="836861"/>
            <a:ext cx="4764786" cy="27426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Oval 12"/>
          <p:cNvSpPr/>
          <p:nvPr/>
        </p:nvSpPr>
        <p:spPr>
          <a:xfrm>
            <a:off x="488273" y="4445726"/>
            <a:ext cx="4617127" cy="3358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84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2057401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sz="3200" b="1" spc="300" dirty="0">
                <a:ln w="1143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Одговор је тачан !</a:t>
            </a:r>
            <a:endParaRPr lang="en-US" sz="3200" b="1" spc="300" dirty="0">
              <a:ln w="11430" cmpd="sng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6324600" y="4457700"/>
            <a:ext cx="2331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r-Cyrl-BA" sz="2000" spc="300" dirty="0">
                <a:ln w="1143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Идуће питање</a:t>
            </a:r>
            <a:endParaRPr lang="en-US" sz="2000" spc="300" dirty="0">
              <a:ln w="11430" cmpd="sng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527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400797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>
                <a:latin typeface="Arial" pitchFamily="34" charset="0"/>
                <a:cs typeface="Arial" pitchFamily="34" charset="0"/>
              </a:rPr>
              <a:t>Свјетски океан чине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6428" y="3700417"/>
            <a:ext cx="12246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4 океана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6429" y="4400550"/>
            <a:ext cx="20617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Мора на земљи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6429" y="4036241"/>
            <a:ext cx="29097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Сви океани и сва мора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479" y="4154748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0479" y="4516059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286" y="895350"/>
            <a:ext cx="5860314" cy="27774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6934200" y="31465"/>
            <a:ext cx="1241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8273" y="4036241"/>
            <a:ext cx="3397927" cy="4798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431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399476"/>
            <a:ext cx="716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>
                <a:latin typeface="Arial" pitchFamily="34" charset="0"/>
                <a:cs typeface="Arial" pitchFamily="34" charset="0"/>
              </a:rPr>
              <a:t>Атмосфера је 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03583" y="3700416"/>
            <a:ext cx="22888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 каменити омотач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1" y="4036241"/>
            <a:ext cx="42695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 омотач настањен живим свијетом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3522" y="4385394"/>
            <a:ext cx="22083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 гасовити омотач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479" y="4154748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0479" y="4516059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1800" y="31465"/>
            <a:ext cx="1369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23</a:t>
            </a:r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AADE97E2-DB7B-4896-9B5C-BBA774C4B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968091"/>
            <a:ext cx="5027527" cy="25180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Oval 13"/>
          <p:cNvSpPr/>
          <p:nvPr/>
        </p:nvSpPr>
        <p:spPr>
          <a:xfrm>
            <a:off x="488273" y="4445726"/>
            <a:ext cx="4388527" cy="3358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2057401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sz="3200" b="1" spc="300" dirty="0">
                <a:ln w="1143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Одговор је тачан !</a:t>
            </a:r>
            <a:endParaRPr lang="en-US" sz="3200" b="1" spc="300" dirty="0">
              <a:ln w="11430" cmpd="sng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6324600" y="4457700"/>
            <a:ext cx="2331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r-Cyrl-BA" sz="2000" spc="300" dirty="0">
                <a:ln w="1143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Идуће питање</a:t>
            </a:r>
            <a:endParaRPr lang="en-US" sz="2000" spc="300" dirty="0">
              <a:ln w="11430" cmpd="sng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01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378962"/>
            <a:ext cx="716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>
                <a:latin typeface="Arial" pitchFamily="34" charset="0"/>
                <a:cs typeface="Arial" pitchFamily="34" charset="0"/>
              </a:rPr>
              <a:t>Зашто је озон битан за Земљу  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03583" y="3700416"/>
            <a:ext cx="42434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 Да не пролазе метеори до земље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1" y="4036241"/>
            <a:ext cx="68427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 Да штити живи свијет од превеликог Сунчевог зрачења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3522" y="4364428"/>
            <a:ext cx="58167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000" dirty="0">
                <a:latin typeface="Arial" pitchFamily="34" charset="0"/>
                <a:cs typeface="Arial" pitchFamily="34" charset="0"/>
              </a:rPr>
              <a:t>Да штити само људе од прекомјерног зрачења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479" y="4154748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0479" y="4516059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1800" y="31465"/>
            <a:ext cx="1369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24</a:t>
            </a:r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117F4F75-A888-46BE-B841-2A38A656A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7841" y="971550"/>
            <a:ext cx="4013886" cy="26732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Oval 12"/>
          <p:cNvSpPr/>
          <p:nvPr/>
        </p:nvSpPr>
        <p:spPr>
          <a:xfrm>
            <a:off x="488273" y="4036241"/>
            <a:ext cx="7436527" cy="4001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2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2057401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sz="3200" b="1" spc="300" dirty="0">
                <a:ln w="1143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Одговор је тачан !</a:t>
            </a:r>
            <a:endParaRPr lang="en-US" sz="3200" b="1" spc="300" dirty="0">
              <a:ln w="11430" cmpd="sng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6324600" y="4457700"/>
            <a:ext cx="2331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r-Cyrl-BA" sz="2000" spc="300" dirty="0">
                <a:ln w="1143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Идуће питање</a:t>
            </a:r>
            <a:endParaRPr lang="en-US" sz="2000" spc="300" dirty="0">
              <a:ln w="11430" cmpd="sng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23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400797"/>
            <a:ext cx="716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>
                <a:latin typeface="Arial" pitchFamily="34" charset="0"/>
                <a:cs typeface="Arial" pitchFamily="34" charset="0"/>
              </a:rPr>
              <a:t>У којој сфери се јавља поларна свјетлост 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03583" y="3700416"/>
            <a:ext cx="15414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 Егзосфери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>
            <a:hlinkClick r:id="" action="ppaction://noaction"/>
          </p:cNvPr>
          <p:cNvSpPr txBox="1"/>
          <p:nvPr/>
        </p:nvSpPr>
        <p:spPr>
          <a:xfrm>
            <a:off x="914401" y="4036241"/>
            <a:ext cx="16329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 Мезосфери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6964" y="4364428"/>
            <a:ext cx="17700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 Термосфери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479" y="4154748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0479" y="4516059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1800" y="31465"/>
            <a:ext cx="1369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25</a:t>
            </a:r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4B1F8E86-0CAD-4007-BED8-5F93B3111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1062071"/>
            <a:ext cx="4497440" cy="27527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Oval 12"/>
          <p:cNvSpPr/>
          <p:nvPr/>
        </p:nvSpPr>
        <p:spPr>
          <a:xfrm>
            <a:off x="488273" y="4364428"/>
            <a:ext cx="2331127" cy="4171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738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2057401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sz="3200" b="1" spc="300" dirty="0">
                <a:ln w="1143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Одговор је тачан !</a:t>
            </a:r>
            <a:endParaRPr lang="en-US" sz="3200" b="1" spc="300" dirty="0">
              <a:ln w="11430" cmpd="sng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6324600" y="4457700"/>
            <a:ext cx="2331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r-Cyrl-BA" sz="2000" spc="300" dirty="0">
                <a:ln w="1143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Идуће питање</a:t>
            </a:r>
            <a:endParaRPr lang="en-US" sz="2000" spc="300" dirty="0">
              <a:ln w="11430" cmpd="sng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14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399476"/>
            <a:ext cx="716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>
                <a:latin typeface="Arial" pitchFamily="34" charset="0"/>
                <a:cs typeface="Arial" pitchFamily="34" charset="0"/>
              </a:rPr>
              <a:t>Шта је представљено на слици 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03583" y="3700416"/>
            <a:ext cx="21951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 Кућица за птице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1" y="4036241"/>
            <a:ext cx="2934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 Метеоролошка кућица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3522" y="4381440"/>
            <a:ext cx="26955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000" dirty="0">
                <a:latin typeface="Arial" pitchFamily="34" charset="0"/>
                <a:cs typeface="Arial" pitchFamily="34" charset="0"/>
              </a:rPr>
              <a:t>Ништа од наведеног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479" y="4154748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0479" y="4516059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1800" y="31465"/>
            <a:ext cx="1369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26</a:t>
            </a:r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96F2411C-4D9B-45FD-874B-607EC3DA0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1877" y="1091776"/>
            <a:ext cx="3879850" cy="27241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Oval 12"/>
          <p:cNvSpPr/>
          <p:nvPr/>
        </p:nvSpPr>
        <p:spPr>
          <a:xfrm>
            <a:off x="488273" y="4036241"/>
            <a:ext cx="3360393" cy="4001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381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2057401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sz="3200" b="1" spc="300" dirty="0">
                <a:ln w="1143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Одговор је тачан !</a:t>
            </a:r>
            <a:endParaRPr lang="en-US" sz="3200" b="1" spc="300" dirty="0">
              <a:ln w="11430" cmpd="sng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6324600" y="4457700"/>
            <a:ext cx="2331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r-Cyrl-BA" sz="2000" spc="300" dirty="0">
                <a:ln w="1143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Идуће питање</a:t>
            </a:r>
            <a:endParaRPr lang="en-US" sz="2000" spc="300" dirty="0">
              <a:ln w="11430" cmpd="sng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11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404655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>
                <a:latin typeface="Arial" pitchFamily="34" charset="0"/>
                <a:cs typeface="Arial" pitchFamily="34" charset="0"/>
              </a:rPr>
              <a:t>Колика је нормална вриједност ваздушног притиска 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03583" y="3700416"/>
            <a:ext cx="12522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 1033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mb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13522" y="4019550"/>
            <a:ext cx="12811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 1013 mb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3522" y="4381440"/>
            <a:ext cx="12811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1003 mb</a:t>
            </a:r>
          </a:p>
        </p:txBody>
      </p:sp>
      <p:sp>
        <p:nvSpPr>
          <p:cNvPr id="8" name="Rectangle 7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479" y="4154748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0479" y="4516059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1800" y="31465"/>
            <a:ext cx="1369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27</a:t>
            </a:r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B95D8C35-A03C-48D6-A8D5-98DE479816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1327" y="1142489"/>
            <a:ext cx="3200400" cy="31813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Oval 12"/>
          <p:cNvSpPr/>
          <p:nvPr/>
        </p:nvSpPr>
        <p:spPr>
          <a:xfrm>
            <a:off x="488273" y="4019550"/>
            <a:ext cx="1873927" cy="412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00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2057401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sz="3200" b="1" spc="300" dirty="0">
                <a:ln w="1143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Одговор је тачан !</a:t>
            </a:r>
            <a:endParaRPr lang="en-US" sz="3200" b="1" spc="300" dirty="0">
              <a:ln w="11430" cmpd="sng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6324600" y="4457700"/>
            <a:ext cx="2331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r-Cyrl-BA" sz="2000" spc="300" dirty="0">
                <a:ln w="1143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Идуће питање</a:t>
            </a:r>
            <a:endParaRPr lang="en-US" sz="2000" spc="300" dirty="0">
              <a:ln w="11430" cmpd="sng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47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2057401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sz="3200" b="1" spc="300" dirty="0">
                <a:ln w="1143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Одговор је тачан !</a:t>
            </a:r>
            <a:endParaRPr lang="en-US" sz="3200" b="1" spc="300" dirty="0">
              <a:ln w="11430" cmpd="sng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6324600" y="4457700"/>
            <a:ext cx="2331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r-Cyrl-BA" sz="2000" spc="300" dirty="0">
                <a:ln w="1143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Идуће питање</a:t>
            </a:r>
            <a:endParaRPr lang="en-US" sz="2000" spc="300" dirty="0">
              <a:ln w="11430" cmpd="sng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33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7915" y="400797"/>
            <a:ext cx="716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>
                <a:latin typeface="Arial" pitchFamily="34" charset="0"/>
                <a:cs typeface="Arial" pitchFamily="34" charset="0"/>
              </a:rPr>
              <a:t>Ко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joj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400" dirty="0">
                <a:latin typeface="Arial" pitchFamily="34" charset="0"/>
                <a:cs typeface="Arial" pitchFamily="34" charset="0"/>
              </a:rPr>
              <a:t>групи вјетрова припадају монсуни 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03583" y="3700416"/>
            <a:ext cx="11307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 Стални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3522" y="4019550"/>
            <a:ext cx="17130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000" dirty="0">
                <a:latin typeface="Arial" pitchFamily="34" charset="0"/>
                <a:cs typeface="Arial" pitchFamily="34" charset="0"/>
              </a:rPr>
              <a:t>Периодични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3522" y="4381440"/>
            <a:ext cx="12595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000" dirty="0">
                <a:latin typeface="Arial" pitchFamily="34" charset="0"/>
                <a:cs typeface="Arial" pitchFamily="34" charset="0"/>
              </a:rPr>
              <a:t>Локални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479" y="4154748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0479" y="4516059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1800" y="31465"/>
            <a:ext cx="1369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28</a:t>
            </a:r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DADD36C7-45E0-4EF2-B81D-AEBD10D4D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2337" y="1158543"/>
            <a:ext cx="3938141" cy="2952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Oval 12"/>
          <p:cNvSpPr/>
          <p:nvPr/>
        </p:nvSpPr>
        <p:spPr>
          <a:xfrm>
            <a:off x="488273" y="4095750"/>
            <a:ext cx="2254927" cy="3358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34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2057401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sz="3200" b="1" spc="300" dirty="0">
                <a:ln w="1143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Одговор је тачан !</a:t>
            </a:r>
            <a:endParaRPr lang="en-US" sz="3200" b="1" spc="300" dirty="0">
              <a:ln w="11430" cmpd="sng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6324600" y="4457700"/>
            <a:ext cx="2331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r-Cyrl-BA" sz="2000" spc="300" dirty="0">
                <a:ln w="1143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Идуће питање</a:t>
            </a:r>
            <a:endParaRPr lang="en-US" sz="2000" spc="300" dirty="0">
              <a:ln w="11430" cmpd="sng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74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399476"/>
            <a:ext cx="716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>
                <a:latin typeface="Arial" pitchFamily="34" charset="0"/>
                <a:cs typeface="Arial" pitchFamily="34" charset="0"/>
              </a:rPr>
              <a:t>Која врста облака је приказана на слици 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0" y="3692133"/>
            <a:ext cx="9098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Цирус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20067" y="4028280"/>
            <a:ext cx="12113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000" dirty="0" err="1">
                <a:latin typeface="Arial" pitchFamily="34" charset="0"/>
                <a:cs typeface="Arial" pitchFamily="34" charset="0"/>
              </a:rPr>
              <a:t>Стратус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0012" y="4364428"/>
            <a:ext cx="1163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Кумулус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479" y="4154748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0479" y="4516059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1800" y="31465"/>
            <a:ext cx="1369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30</a:t>
            </a:r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8273" y="3714749"/>
            <a:ext cx="1950127" cy="3774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55419DB8-E1B8-4F61-82C1-82DBFE41BD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9820" y="953172"/>
            <a:ext cx="4379516" cy="304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743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2057401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sz="3200" b="1" spc="300" dirty="0">
                <a:ln w="1143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Одговор је тачан !</a:t>
            </a:r>
            <a:endParaRPr lang="en-US" sz="3200" b="1" spc="300" dirty="0">
              <a:ln w="11430" cmpd="sng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6324600" y="4457700"/>
            <a:ext cx="2331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r-Cyrl-BA" sz="2000" spc="300" dirty="0">
                <a:ln w="1143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Идуће питање</a:t>
            </a:r>
            <a:endParaRPr lang="en-US" sz="2000" spc="300" dirty="0">
              <a:ln w="11430" cmpd="sng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72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400797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>
                <a:latin typeface="Arial" pitchFamily="34" charset="0"/>
                <a:cs typeface="Arial" pitchFamily="34" charset="0"/>
              </a:rPr>
              <a:t>Синоптичка метеорологија се бави проучавањем 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60511" y="3695640"/>
            <a:ext cx="9444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Климе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7332" y="4019550"/>
            <a:ext cx="2684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000" dirty="0">
                <a:latin typeface="Arial" pitchFamily="34" charset="0"/>
                <a:cs typeface="Arial" pitchFamily="34" charset="0"/>
              </a:rPr>
              <a:t>Временске прогнозе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65549" y="4400550"/>
            <a:ext cx="12442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Времена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479" y="4154748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0479" y="4516059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1800" y="31465"/>
            <a:ext cx="1369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31</a:t>
            </a:r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417FBBD4-BDDC-44A2-8D10-3605DBDF2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9605" y="1149596"/>
            <a:ext cx="3862122" cy="30896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Oval 12"/>
          <p:cNvSpPr/>
          <p:nvPr/>
        </p:nvSpPr>
        <p:spPr>
          <a:xfrm>
            <a:off x="488273" y="4019550"/>
            <a:ext cx="3093127" cy="412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366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2057401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sz="3200" b="1" spc="300" dirty="0">
                <a:ln w="1143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Одговор је тачан !</a:t>
            </a:r>
            <a:endParaRPr lang="en-US" sz="3200" b="1" spc="300" dirty="0">
              <a:ln w="11430" cmpd="sng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6324600" y="4457700"/>
            <a:ext cx="2331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r-Cyrl-BA" sz="2000" spc="300" dirty="0">
                <a:ln w="1143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Идуће питање</a:t>
            </a:r>
            <a:endParaRPr lang="en-US" sz="2000" spc="300" dirty="0">
              <a:ln w="11430" cmpd="sng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32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2824" y="400797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>
                <a:latin typeface="Arial" pitchFamily="34" charset="0"/>
                <a:cs typeface="Arial" pitchFamily="34" charset="0"/>
              </a:rPr>
              <a:t>Температура ваздуха, облачност и </a:t>
            </a:r>
            <a:r>
              <a:rPr lang="sr-Cyrl-BA" sz="2400" dirty="0" err="1">
                <a:latin typeface="Arial" pitchFamily="34" charset="0"/>
                <a:cs typeface="Arial" pitchFamily="34" charset="0"/>
              </a:rPr>
              <a:t>вјеторви</a:t>
            </a:r>
            <a:r>
              <a:rPr lang="sr-Cyrl-BA" sz="2400" dirty="0">
                <a:latin typeface="Arial" pitchFamily="34" charset="0"/>
                <a:cs typeface="Arial" pitchFamily="34" charset="0"/>
              </a:rPr>
              <a:t> су  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0" y="3692133"/>
            <a:ext cx="2652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Климатски елементи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6543" y="4019550"/>
            <a:ext cx="25886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000" dirty="0">
                <a:latin typeface="Arial" pitchFamily="34" charset="0"/>
                <a:cs typeface="Arial" pitchFamily="34" charset="0"/>
              </a:rPr>
              <a:t>Климатски фактори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80921" y="4400550"/>
            <a:ext cx="26250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Ништа од наведеног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479" y="4154748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0479" y="4516059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1800" y="31465"/>
            <a:ext cx="1369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32</a:t>
            </a:r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4E14B4E2-8C8C-49D4-A593-2A3189754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7181" y="1180047"/>
            <a:ext cx="4123066" cy="26205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Oval 12"/>
          <p:cNvSpPr/>
          <p:nvPr/>
        </p:nvSpPr>
        <p:spPr>
          <a:xfrm>
            <a:off x="488273" y="3714749"/>
            <a:ext cx="3154592" cy="3774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665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2057401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sz="3200" b="1" spc="300" dirty="0">
                <a:ln w="1143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Одговор је тачан !</a:t>
            </a:r>
            <a:endParaRPr lang="en-US" sz="3200" b="1" spc="300" dirty="0">
              <a:ln w="11430" cmpd="sng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6324600" y="4457700"/>
            <a:ext cx="2331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r-Cyrl-BA" sz="2000" spc="300" dirty="0">
                <a:ln w="1143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Идуће питање</a:t>
            </a:r>
            <a:endParaRPr lang="en-US" sz="2000" spc="300" dirty="0">
              <a:ln w="11430" cmpd="sng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9143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406898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>
                <a:latin typeface="Arial" pitchFamily="34" charset="0"/>
                <a:cs typeface="Arial" pitchFamily="34" charset="0"/>
              </a:rPr>
              <a:t>Вријеме је  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5033" y="3700416"/>
            <a:ext cx="58010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Тренутно стање атмосфере изнад неког мјеста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3522" y="3985017"/>
            <a:ext cx="59800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000">
                <a:latin typeface="Arial" pitchFamily="34" charset="0"/>
                <a:cs typeface="Arial" pitchFamily="34" charset="0"/>
              </a:rPr>
              <a:t>Просјечно </a:t>
            </a:r>
            <a:r>
              <a:rPr lang="sr-Cyrl-BA" sz="2000" dirty="0">
                <a:latin typeface="Arial" pitchFamily="34" charset="0"/>
                <a:cs typeface="Arial" pitchFamily="34" charset="0"/>
              </a:rPr>
              <a:t>стање атмосфере изнад неког мјеста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3522" y="4364428"/>
            <a:ext cx="23107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 Висока падавина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479" y="4154748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0479" y="4516059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1800" y="31465"/>
            <a:ext cx="1369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33</a:t>
            </a:r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C31E83E7-977D-4185-9EFC-8BABFCE0E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840628"/>
            <a:ext cx="4417927" cy="26579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Oval 12"/>
          <p:cNvSpPr/>
          <p:nvPr/>
        </p:nvSpPr>
        <p:spPr>
          <a:xfrm>
            <a:off x="488273" y="3714750"/>
            <a:ext cx="7543800" cy="4001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062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2057401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sz="3200" b="1" spc="300" dirty="0">
                <a:ln w="1143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Одговор је тачан !</a:t>
            </a:r>
            <a:endParaRPr lang="en-US" sz="3200" b="1" spc="300" dirty="0">
              <a:ln w="11430" cmpd="sng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6324600" y="4457700"/>
            <a:ext cx="2331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r-Cyrl-BA" sz="2000" spc="300" dirty="0">
                <a:ln w="1143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Идуће питање</a:t>
            </a:r>
            <a:endParaRPr lang="en-US" sz="2000" spc="300" dirty="0">
              <a:ln w="11430" cmpd="sng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86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399476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>
                <a:latin typeface="Arial" pitchFamily="34" charset="0"/>
                <a:cs typeface="Arial" pitchFamily="34" charset="0"/>
              </a:rPr>
              <a:t>Салинитет свјетског</a:t>
            </a:r>
            <a:r>
              <a:rPr lang="it-IT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400" dirty="0">
                <a:latin typeface="Arial" pitchFamily="34" charset="0"/>
                <a:cs typeface="Arial" pitchFamily="34" charset="0"/>
              </a:rPr>
              <a:t>океана износи</a:t>
            </a:r>
            <a:r>
              <a:rPr lang="it-IT" sz="240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" y="3700417"/>
            <a:ext cx="15760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25 промила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4400550"/>
            <a:ext cx="15760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60 промила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0600" y="4036241"/>
            <a:ext cx="15760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35 промила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479" y="4154748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0479" y="4516059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1138283"/>
            <a:ext cx="5219700" cy="28050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6934200" y="31465"/>
            <a:ext cx="1241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8273" y="4095750"/>
            <a:ext cx="2178727" cy="3358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67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2057401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sz="3200" b="1" spc="300" dirty="0">
                <a:ln w="11430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Квиз је завршен!</a:t>
            </a:r>
            <a:endParaRPr lang="en-US" sz="3200" b="1" spc="300" dirty="0">
              <a:ln w="11430" cmpd="sng">
                <a:solidFill>
                  <a:srgbClr val="FF0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Action Button: Custom 1">
            <a:hlinkClick r:id="" action="ppaction://hlinkshowjump?jump=endshow" highlightClick="1"/>
          </p:cNvPr>
          <p:cNvSpPr/>
          <p:nvPr/>
        </p:nvSpPr>
        <p:spPr>
          <a:xfrm>
            <a:off x="7162800" y="3867150"/>
            <a:ext cx="1371600" cy="838200"/>
          </a:xfrm>
          <a:prstGeom prst="actionButtonBlank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BA" dirty="0">
                <a:solidFill>
                  <a:schemeClr val="tx1"/>
                </a:solidFill>
              </a:rPr>
              <a:t>Излаз из квиза!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Action Button: Custom 4">
            <a:hlinkClick r:id="" action="ppaction://hlinkshowjump?jump=firstslide" highlightClick="1"/>
          </p:cNvPr>
          <p:cNvSpPr/>
          <p:nvPr/>
        </p:nvSpPr>
        <p:spPr>
          <a:xfrm>
            <a:off x="685800" y="3867150"/>
            <a:ext cx="1371600" cy="838200"/>
          </a:xfrm>
          <a:prstGeom prst="actionButtonBlank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BA" dirty="0">
                <a:solidFill>
                  <a:schemeClr val="tx1"/>
                </a:solidFill>
              </a:rPr>
              <a:t>Покрени поново!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37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A49140B-1378-4889-B0B9-7FD627E76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BA" b="1" dirty="0"/>
              <a:t>Домаћа задаћа</a:t>
            </a:r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940051D6-69F7-43C6-AC49-D00E1DC46C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r-Cyrl-BA" dirty="0"/>
              <a:t>За домаћу задаћу </a:t>
            </a:r>
            <a:r>
              <a:rPr lang="sr-Cyrl-RS" dirty="0" smtClean="0"/>
              <a:t>преузети</a:t>
            </a:r>
            <a:r>
              <a:rPr lang="sr-Cyrl-BA" dirty="0" smtClean="0"/>
              <a:t> </a:t>
            </a:r>
            <a:r>
              <a:rPr lang="sr-Cyrl-BA" dirty="0"/>
              <a:t>квиз са сајта РПЗ-а који се налази у секцији </a:t>
            </a:r>
            <a:r>
              <a:rPr lang="sr-Latn-RS" dirty="0" smtClean="0"/>
              <a:t>Geografija</a:t>
            </a:r>
            <a:r>
              <a:rPr lang="sr-Cyrl-BA" dirty="0" smtClean="0"/>
              <a:t>_6_</a:t>
            </a:r>
            <a:r>
              <a:rPr lang="sr-Latn-RS" dirty="0" smtClean="0"/>
              <a:t>razred</a:t>
            </a:r>
            <a:r>
              <a:rPr lang="sr-Cyrl-BA" dirty="0" smtClean="0"/>
              <a:t>_14_05_2020_</a:t>
            </a:r>
            <a:r>
              <a:rPr lang="sr-Latn-RS" dirty="0" smtClean="0"/>
              <a:t>kviz    </a:t>
            </a:r>
            <a:r>
              <a:rPr lang="sr-Cyrl-RS" dirty="0" smtClean="0"/>
              <a:t>    и ријешити задатке самостално.</a:t>
            </a:r>
          </a:p>
          <a:p>
            <a:pPr marL="68580" indent="0">
              <a:buNone/>
            </a:pPr>
            <a:r>
              <a:rPr lang="sr-Cyrl-RS" dirty="0" smtClean="0"/>
              <a:t>Питања и тачне одговоре написати у свеске и прослиједити свом наставнику.</a:t>
            </a:r>
            <a:endParaRPr lang="sr-Cyrl-BA" dirty="0"/>
          </a:p>
        </p:txBody>
      </p:sp>
    </p:spTree>
    <p:extLst>
      <p:ext uri="{BB962C8B-B14F-4D97-AF65-F5344CB8AC3E}">
        <p14:creationId xmlns:p14="http://schemas.microsoft.com/office/powerpoint/2010/main" val="379576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2057401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sz="3200" b="1" spc="300" dirty="0">
                <a:ln w="1143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Одговор је тачан !</a:t>
            </a:r>
            <a:endParaRPr lang="en-US" sz="3200" b="1" spc="300" dirty="0">
              <a:ln w="11430" cmpd="sng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6324600" y="4457700"/>
            <a:ext cx="2331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r-Cyrl-BA" sz="2000" spc="300" dirty="0">
                <a:ln w="1143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Идуће питање</a:t>
            </a:r>
            <a:endParaRPr lang="en-US" sz="2000" spc="300" dirty="0">
              <a:ln w="11430" cmpd="sng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747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403941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>
                <a:latin typeface="Arial" pitchFamily="34" charset="0"/>
                <a:cs typeface="Arial" pitchFamily="34" charset="0"/>
              </a:rPr>
              <a:t>Колико океана постоји на земљи</a:t>
            </a:r>
            <a:r>
              <a:rPr lang="pl-PL" sz="240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" y="3700417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5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4400550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4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0600" y="4036241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6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479" y="4154748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0479" y="4516059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200150"/>
            <a:ext cx="3048000" cy="304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6934200" y="31465"/>
            <a:ext cx="1241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8273" y="4445726"/>
            <a:ext cx="1035727" cy="3358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424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2057401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sz="3200" b="1" spc="300" dirty="0">
                <a:ln w="1143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Одговор је тачан !</a:t>
            </a:r>
            <a:endParaRPr lang="en-US" sz="3200" b="1" spc="300" dirty="0">
              <a:ln w="11430" cmpd="sng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6324600" y="4457700"/>
            <a:ext cx="2331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r-Cyrl-BA" sz="2000" spc="300" dirty="0">
                <a:ln w="1143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Идуће питање</a:t>
            </a:r>
            <a:endParaRPr lang="en-US" sz="2000" spc="300" dirty="0">
              <a:ln w="11430" cmpd="sng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990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6</TotalTime>
  <Words>750</Words>
  <Application>Microsoft Office PowerPoint</Application>
  <PresentationFormat>On-screen Show (16:9)</PresentationFormat>
  <Paragraphs>209</Paragraphs>
  <Slides>61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5" baseType="lpstr">
      <vt:lpstr>Arial</vt:lpstr>
      <vt:lpstr>Century Gothic</vt:lpstr>
      <vt:lpstr>Wingdings 2</vt:lpstr>
      <vt:lpstr>Austin</vt:lpstr>
      <vt:lpstr>КВИЗ-АТМОСФЕРА, БИОСФЕРА И ХИДРОСФЕРА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Домаћа задаћа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Biby</dc:creator>
  <cp:lastModifiedBy>NEMANJA</cp:lastModifiedBy>
  <cp:revision>83</cp:revision>
  <dcterms:created xsi:type="dcterms:W3CDTF">2020-04-29T18:21:27Z</dcterms:created>
  <dcterms:modified xsi:type="dcterms:W3CDTF">2020-05-09T16:43:49Z</dcterms:modified>
</cp:coreProperties>
</file>