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64" r:id="rId5"/>
    <p:sldId id="261" r:id="rId6"/>
    <p:sldId id="265" r:id="rId7"/>
    <p:sldId id="258" r:id="rId8"/>
    <p:sldId id="259" r:id="rId9"/>
    <p:sldId id="260" r:id="rId10"/>
    <p:sldId id="266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5622E-FF73-4015-9A0C-B9EC036A3249}" type="datetimeFigureOut">
              <a:rPr lang="sr-Latn-BA" smtClean="0"/>
              <a:pPr/>
              <a:t>4.5.2020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E77F-A173-4326-94E4-3897B699DAA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2125791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5622E-FF73-4015-9A0C-B9EC036A3249}" type="datetimeFigureOut">
              <a:rPr lang="sr-Latn-BA" smtClean="0"/>
              <a:pPr/>
              <a:t>4.5.2020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E77F-A173-4326-94E4-3897B699DAA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2695099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5622E-FF73-4015-9A0C-B9EC036A3249}" type="datetimeFigureOut">
              <a:rPr lang="sr-Latn-BA" smtClean="0"/>
              <a:pPr/>
              <a:t>4.5.2020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E77F-A173-4326-94E4-3897B699DAA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3724706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5622E-FF73-4015-9A0C-B9EC036A3249}" type="datetimeFigureOut">
              <a:rPr lang="sr-Latn-BA" smtClean="0"/>
              <a:pPr/>
              <a:t>4.5.2020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E77F-A173-4326-94E4-3897B699DAA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26265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5622E-FF73-4015-9A0C-B9EC036A3249}" type="datetimeFigureOut">
              <a:rPr lang="sr-Latn-BA" smtClean="0"/>
              <a:pPr/>
              <a:t>4.5.2020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E77F-A173-4326-94E4-3897B699DAA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149862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5622E-FF73-4015-9A0C-B9EC036A3249}" type="datetimeFigureOut">
              <a:rPr lang="sr-Latn-BA" smtClean="0"/>
              <a:pPr/>
              <a:t>4.5.2020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E77F-A173-4326-94E4-3897B699DAA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2983699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5622E-FF73-4015-9A0C-B9EC036A3249}" type="datetimeFigureOut">
              <a:rPr lang="sr-Latn-BA" smtClean="0"/>
              <a:pPr/>
              <a:t>4.5.2020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E77F-A173-4326-94E4-3897B699DAA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778256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5622E-FF73-4015-9A0C-B9EC036A3249}" type="datetimeFigureOut">
              <a:rPr lang="sr-Latn-BA" smtClean="0"/>
              <a:pPr/>
              <a:t>4.5.2020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E77F-A173-4326-94E4-3897B699DAA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2025705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5622E-FF73-4015-9A0C-B9EC036A3249}" type="datetimeFigureOut">
              <a:rPr lang="sr-Latn-BA" smtClean="0"/>
              <a:pPr/>
              <a:t>4.5.2020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E77F-A173-4326-94E4-3897B699DAA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1938699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5622E-FF73-4015-9A0C-B9EC036A3249}" type="datetimeFigureOut">
              <a:rPr lang="sr-Latn-BA" smtClean="0"/>
              <a:pPr/>
              <a:t>4.5.2020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E77F-A173-4326-94E4-3897B699DAA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243843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5622E-FF73-4015-9A0C-B9EC036A3249}" type="datetimeFigureOut">
              <a:rPr lang="sr-Latn-BA" smtClean="0"/>
              <a:pPr/>
              <a:t>4.5.2020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E77F-A173-4326-94E4-3897B699DAA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3771524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5622E-FF73-4015-9A0C-B9EC036A3249}" type="datetimeFigureOut">
              <a:rPr lang="sr-Latn-BA" smtClean="0"/>
              <a:pPr/>
              <a:t>4.5.2020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AE77F-A173-4326-94E4-3897B699DAA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490899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0412" y="86110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sr-Cyrl-CS" altLang="sr-Latn-R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ПИРКА, ДУВА И ЋАРЛИЈА, </a:t>
            </a:r>
            <a:r>
              <a:rPr lang="en-US" altLang="sr-Latn-R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sr-Latn-R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CS" altLang="sr-Latn-R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НЕКАД ЛОМИ И </a:t>
            </a:r>
            <a:r>
              <a:rPr lang="sr-Cyrl-CS" altLang="sr-Latn-R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САВИЈА.</a:t>
            </a:r>
            <a:endParaRPr lang="sr-Latn-B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40880" y="3602037"/>
            <a:ext cx="3627120" cy="1662293"/>
          </a:xfrm>
        </p:spPr>
        <p:txBody>
          <a:bodyPr>
            <a:normAutofit/>
          </a:bodyPr>
          <a:lstStyle/>
          <a:p>
            <a:r>
              <a:rPr lang="sr-Cyrl-BA" sz="6600" dirty="0" smtClean="0"/>
              <a:t>Вјетар</a:t>
            </a:r>
            <a:endParaRPr lang="sr-Latn-BA" sz="6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8251" y="3371249"/>
            <a:ext cx="4937759" cy="33158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2865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3850" y="561703"/>
            <a:ext cx="918318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BA" sz="3600" b="1" u="sng" dirty="0" smtClean="0"/>
              <a:t>ЗАДАТАК ЗА </a:t>
            </a:r>
            <a:r>
              <a:rPr lang="sr-Cyrl-BA" sz="3600" b="1" u="sng" smtClean="0"/>
              <a:t>САМОСТАЛАН РАД:</a:t>
            </a:r>
            <a:endParaRPr lang="sr-Cyrl-BA" sz="3600" b="1" u="sng" dirty="0" smtClean="0"/>
          </a:p>
          <a:p>
            <a:pPr algn="ctr"/>
            <a:endParaRPr lang="sr-Cyrl-BA" sz="3600" b="1" u="sng" dirty="0" smtClean="0"/>
          </a:p>
          <a:p>
            <a:pPr algn="ctr"/>
            <a:r>
              <a:rPr lang="sr-Cyrl-BA" sz="3600" b="1" dirty="0" smtClean="0">
                <a:solidFill>
                  <a:schemeClr val="bg1"/>
                </a:solidFill>
              </a:rPr>
              <a:t>Напиши три реченице у којима ћеш употријебити глаголе који означавају радњу и подвуци их плавом бојом.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BA" sz="8800" b="1" dirty="0" smtClean="0">
                <a:solidFill>
                  <a:schemeClr val="bg1"/>
                </a:solidFill>
              </a:rPr>
              <a:t>ГЛАГОЛИ</a:t>
            </a:r>
            <a:endParaRPr lang="sr-Latn-BA" sz="8800" b="1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52630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7000"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9742714" cy="810532"/>
          </a:xfrm>
        </p:spPr>
        <p:txBody>
          <a:bodyPr/>
          <a:lstStyle/>
          <a:p>
            <a:pPr algn="ctr"/>
            <a:r>
              <a:rPr lang="sr-Cyrl-BA" b="1" dirty="0" smtClean="0">
                <a:solidFill>
                  <a:srgbClr val="000000"/>
                </a:solidFill>
                <a:latin typeface="Arial"/>
                <a:cs typeface="Arial"/>
              </a:rPr>
              <a:t>ВЈЕТАР</a:t>
            </a:r>
            <a:endParaRPr lang="sr-Latn-B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759" y="1435281"/>
            <a:ext cx="6376992" cy="5251269"/>
          </a:xfrm>
        </p:spPr>
        <p:txBody>
          <a:bodyPr>
            <a:normAutofit lnSpcReduction="10000"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sr-Cyrl-BA" altLang="sr-Latn-RS" sz="3200" b="1" dirty="0" smtClean="0">
                <a:solidFill>
                  <a:srgbClr val="000000"/>
                </a:solidFill>
                <a:latin typeface="Arial"/>
                <a:cs typeface="Arial"/>
              </a:rPr>
              <a:t>Кога вјетар </a:t>
            </a:r>
            <a:r>
              <a:rPr lang="sr-Cyrl-BA" altLang="sr-Latn-RS" sz="3200" b="1" dirty="0" smtClean="0">
                <a:solidFill>
                  <a:schemeClr val="bg1"/>
                </a:solidFill>
                <a:latin typeface="Arial"/>
                <a:cs typeface="Arial"/>
              </a:rPr>
              <a:t>јури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sr-Cyrl-BA" altLang="sr-Latn-RS" sz="3200" b="1" dirty="0" smtClean="0">
                <a:solidFill>
                  <a:srgbClr val="000000"/>
                </a:solidFill>
                <a:latin typeface="Arial"/>
                <a:cs typeface="Arial"/>
              </a:rPr>
              <a:t>и гдје све </a:t>
            </a:r>
            <a:r>
              <a:rPr lang="sr-Cyrl-BA" altLang="sr-Latn-RS" sz="3200" b="1" dirty="0" smtClean="0">
                <a:solidFill>
                  <a:schemeClr val="bg1"/>
                </a:solidFill>
                <a:latin typeface="Arial"/>
                <a:cs typeface="Arial"/>
              </a:rPr>
              <a:t>лута</a:t>
            </a:r>
            <a:r>
              <a:rPr lang="sr-Cyrl-BA" altLang="sr-Latn-RS" sz="3200" b="1" dirty="0" smtClean="0">
                <a:solidFill>
                  <a:srgbClr val="000000"/>
                </a:solidFill>
                <a:latin typeface="Arial"/>
                <a:cs typeface="Arial"/>
              </a:rPr>
              <a:t>?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sr-Cyrl-BA" altLang="sr-Latn-RS" sz="3200" b="1" dirty="0" smtClean="0">
                <a:solidFill>
                  <a:schemeClr val="bg1"/>
                </a:solidFill>
                <a:latin typeface="Arial"/>
                <a:cs typeface="Arial"/>
              </a:rPr>
              <a:t>Тумара</a:t>
            </a:r>
            <a:r>
              <a:rPr lang="sr-Cyrl-BA" altLang="sr-Latn-RS" sz="3200" b="1" dirty="0" smtClean="0">
                <a:solidFill>
                  <a:srgbClr val="000000"/>
                </a:solidFill>
                <a:latin typeface="Arial"/>
                <a:cs typeface="Arial"/>
              </a:rPr>
              <a:t>, стално </a:t>
            </a:r>
            <a:r>
              <a:rPr lang="sr-Cyrl-BA" altLang="sr-Latn-RS" sz="3200" b="1" dirty="0" smtClean="0">
                <a:solidFill>
                  <a:schemeClr val="bg1"/>
                </a:solidFill>
                <a:latin typeface="Arial"/>
                <a:cs typeface="Arial"/>
              </a:rPr>
              <a:t>жури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sr-Cyrl-BA" altLang="sr-Latn-RS" sz="3200" b="1" dirty="0" smtClean="0">
                <a:solidFill>
                  <a:srgbClr val="000000"/>
                </a:solidFill>
                <a:latin typeface="Arial"/>
                <a:cs typeface="Arial"/>
              </a:rPr>
              <a:t>и </a:t>
            </a:r>
            <a:r>
              <a:rPr lang="sr-Cyrl-BA" altLang="sr-Latn-RS" sz="3200" b="1" dirty="0" smtClean="0">
                <a:solidFill>
                  <a:schemeClr val="bg1"/>
                </a:solidFill>
                <a:latin typeface="Arial"/>
                <a:cs typeface="Arial"/>
              </a:rPr>
              <a:t>носи</a:t>
            </a:r>
            <a:r>
              <a:rPr lang="sr-Cyrl-BA" altLang="sr-Latn-RS" sz="3200" b="1" dirty="0" smtClean="0">
                <a:solidFill>
                  <a:srgbClr val="000000"/>
                </a:solidFill>
                <a:latin typeface="Arial"/>
                <a:cs typeface="Arial"/>
              </a:rPr>
              <a:t> све са пута.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None/>
            </a:pPr>
            <a:endParaRPr lang="sr-Cyrl-BA" altLang="sr-Latn-RS" sz="32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sr-Cyrl-BA" altLang="sr-Latn-RS" sz="3200" b="1" dirty="0" smtClean="0">
                <a:solidFill>
                  <a:srgbClr val="000000"/>
                </a:solidFill>
                <a:latin typeface="Arial"/>
                <a:cs typeface="Arial"/>
              </a:rPr>
              <a:t>Понекад њежно </a:t>
            </a:r>
            <a:r>
              <a:rPr lang="sr-Cyrl-BA" altLang="sr-Latn-RS" sz="3200" b="1" dirty="0" smtClean="0">
                <a:solidFill>
                  <a:schemeClr val="bg1"/>
                </a:solidFill>
                <a:latin typeface="Arial"/>
                <a:cs typeface="Arial"/>
              </a:rPr>
              <a:t>шапуће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sr-Cyrl-BA" altLang="sr-Latn-RS" sz="3200" b="1" dirty="0" smtClean="0">
                <a:solidFill>
                  <a:schemeClr val="bg1"/>
                </a:solidFill>
                <a:latin typeface="Arial"/>
                <a:cs typeface="Arial"/>
              </a:rPr>
              <a:t>милује</a:t>
            </a:r>
            <a:r>
              <a:rPr lang="sr-Cyrl-BA" altLang="sr-Latn-RS" sz="3200" b="1" dirty="0" smtClean="0">
                <a:solidFill>
                  <a:srgbClr val="000000"/>
                </a:solidFill>
                <a:latin typeface="Arial"/>
                <a:cs typeface="Arial"/>
              </a:rPr>
              <a:t>, прстима </a:t>
            </a:r>
            <a:r>
              <a:rPr lang="sr-Cyrl-BA" altLang="sr-Latn-RS" sz="3200" b="1" dirty="0" smtClean="0">
                <a:solidFill>
                  <a:schemeClr val="bg1"/>
                </a:solidFill>
                <a:latin typeface="Arial"/>
                <a:cs typeface="Arial"/>
              </a:rPr>
              <a:t>додирује</a:t>
            </a:r>
            <a:r>
              <a:rPr lang="sr-Cyrl-BA" altLang="sr-Latn-RS" sz="3200" b="1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None/>
            </a:pPr>
            <a:endParaRPr lang="sr-Cyrl-BA" altLang="sr-Latn-RS" sz="32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sr-Cyrl-BA" altLang="sr-Latn-RS" sz="3200" b="1" dirty="0" smtClean="0">
                <a:solidFill>
                  <a:srgbClr val="000000"/>
                </a:solidFill>
                <a:latin typeface="Arial"/>
                <a:cs typeface="Arial"/>
              </a:rPr>
              <a:t>Некад </a:t>
            </a:r>
            <a:r>
              <a:rPr lang="sr-Cyrl-BA" altLang="sr-Latn-RS" sz="3200" b="1" dirty="0" smtClean="0">
                <a:solidFill>
                  <a:schemeClr val="bg1"/>
                </a:solidFill>
                <a:latin typeface="Arial"/>
                <a:cs typeface="Arial"/>
              </a:rPr>
              <a:t>се провлачи </a:t>
            </a:r>
            <a:r>
              <a:rPr lang="sr-Cyrl-BA" altLang="sr-Latn-RS" sz="3200" b="1" dirty="0" smtClean="0">
                <a:solidFill>
                  <a:srgbClr val="000000"/>
                </a:solidFill>
                <a:latin typeface="Arial"/>
                <a:cs typeface="Arial"/>
              </a:rPr>
              <a:t>кроз пруће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sr-Cyrl-BA" altLang="sr-Latn-RS" sz="3200" b="1" dirty="0" smtClean="0">
                <a:solidFill>
                  <a:srgbClr val="000000"/>
                </a:solidFill>
                <a:latin typeface="Arial"/>
                <a:cs typeface="Arial"/>
              </a:rPr>
              <a:t>и листиће свеле </a:t>
            </a:r>
            <a:r>
              <a:rPr lang="sr-Cyrl-BA" altLang="sr-Latn-RS" sz="3200" b="1" dirty="0" smtClean="0">
                <a:solidFill>
                  <a:schemeClr val="bg1"/>
                </a:solidFill>
                <a:latin typeface="Arial"/>
                <a:cs typeface="Arial"/>
              </a:rPr>
              <a:t>задиркује</a:t>
            </a:r>
            <a:r>
              <a:rPr lang="sr-Cyrl-BA" altLang="sr-Latn-RS" sz="3200" b="1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r>
              <a:rPr lang="sr-Latn-RS" altLang="sr-Latn-RS" sz="3200" b="1" dirty="0" smtClean="0">
                <a:solidFill>
                  <a:srgbClr val="000000"/>
                </a:solidFill>
                <a:latin typeface="Arial"/>
                <a:cs typeface="Arial"/>
              </a:rPr>
              <a:t>    </a:t>
            </a:r>
            <a:endParaRPr lang="sr-Latn-BA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00800" y="1175658"/>
            <a:ext cx="3169920" cy="5251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sr-Latn-BA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888480" y="1380172"/>
            <a:ext cx="53035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Баца</a:t>
            </a:r>
            <a:r>
              <a:rPr lang="sr-Cyrl-BA" sz="3000" b="1" dirty="0" smtClean="0">
                <a:latin typeface="Arial" pitchFamily="34" charset="0"/>
                <a:cs typeface="Arial" pitchFamily="34" charset="0"/>
              </a:rPr>
              <a:t> их, </a:t>
            </a:r>
            <a:r>
              <a:rPr lang="sr-Cyrl-BA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окреће</a:t>
            </a:r>
            <a:r>
              <a:rPr lang="sr-Cyrl-BA" sz="3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Cyrl-BA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диже</a:t>
            </a:r>
            <a:r>
              <a:rPr lang="sr-Cyrl-BA" sz="3000" b="1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sr-Cyrl-BA" sz="3000" b="1" dirty="0" smtClean="0">
                <a:latin typeface="Arial" pitchFamily="34" charset="0"/>
                <a:cs typeface="Arial" pitchFamily="34" charset="0"/>
              </a:rPr>
              <a:t>шуштање им </a:t>
            </a:r>
            <a:r>
              <a:rPr lang="sr-Cyrl-BA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ослушкује</a:t>
            </a:r>
            <a:r>
              <a:rPr lang="sr-Cyrl-BA" sz="3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sr-Cyrl-BA" sz="3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sr-Cyrl-BA" sz="3000" b="1" dirty="0" smtClean="0">
                <a:latin typeface="Arial" pitchFamily="34" charset="0"/>
                <a:cs typeface="Arial" pitchFamily="34" charset="0"/>
              </a:rPr>
              <a:t>Вјетар свуда </a:t>
            </a:r>
            <a:r>
              <a:rPr lang="sr-Cyrl-BA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стиже</a:t>
            </a:r>
            <a:r>
              <a:rPr lang="sr-Cyrl-BA" sz="3000" b="1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sr-Cyrl-BA" sz="3000" b="1" dirty="0" smtClean="0">
                <a:latin typeface="Arial" pitchFamily="34" charset="0"/>
                <a:cs typeface="Arial" pitchFamily="34" charset="0"/>
              </a:rPr>
              <a:t>ништа не </a:t>
            </a:r>
            <a:r>
              <a:rPr lang="sr-Cyrl-BA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тражи</a:t>
            </a:r>
            <a:r>
              <a:rPr lang="sr-Cyrl-BA" sz="3000" b="1" dirty="0" smtClean="0">
                <a:latin typeface="Arial" pitchFamily="34" charset="0"/>
                <a:cs typeface="Arial" pitchFamily="34" charset="0"/>
              </a:rPr>
              <a:t>, само </a:t>
            </a:r>
            <a:r>
              <a:rPr lang="sr-Cyrl-BA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путује</a:t>
            </a:r>
            <a:r>
              <a:rPr lang="sr-Cyrl-BA" sz="30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557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3083" y="234089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sr-Cyrl-RS" altLang="sr-Latn-RS" sz="3600" dirty="0">
                <a:solidFill>
                  <a:srgbClr val="000000"/>
                </a:solidFill>
                <a:latin typeface="Arial"/>
                <a:cs typeface="Arial"/>
              </a:rPr>
              <a:t>Шта све </a:t>
            </a:r>
            <a:r>
              <a:rPr lang="sr-Cyrl-RS" altLang="sr-Latn-RS" sz="3600" dirty="0" smtClean="0">
                <a:solidFill>
                  <a:srgbClr val="000000"/>
                </a:solidFill>
                <a:latin typeface="Arial"/>
                <a:cs typeface="Arial"/>
              </a:rPr>
              <a:t>вјетар ради?</a:t>
            </a:r>
            <a:br>
              <a:rPr lang="sr-Cyrl-RS" altLang="sr-Latn-RS" sz="36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sr-Cyrl-RS" altLang="sr-Latn-RS" sz="3600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sr-Cyrl-RS" altLang="sr-Latn-RS" sz="3600" dirty="0">
                <a:solidFill>
                  <a:srgbClr val="000000"/>
                </a:solidFill>
                <a:latin typeface="Arial"/>
                <a:cs typeface="Arial"/>
              </a:rPr>
            </a:br>
            <a:endParaRPr lang="sr-Latn-BA" sz="3600" dirty="0"/>
          </a:p>
        </p:txBody>
      </p:sp>
      <p:sp>
        <p:nvSpPr>
          <p:cNvPr id="4" name="Rectangle 3"/>
          <p:cNvSpPr/>
          <p:nvPr/>
        </p:nvSpPr>
        <p:spPr>
          <a:xfrm>
            <a:off x="661714" y="2298523"/>
            <a:ext cx="1049396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altLang="sr-Latn-RS" sz="3600" dirty="0" smtClean="0">
                <a:solidFill>
                  <a:srgbClr val="000000"/>
                </a:solidFill>
                <a:latin typeface="Arial"/>
                <a:cs typeface="Arial"/>
              </a:rPr>
              <a:t>Вјетар: </a:t>
            </a:r>
            <a:r>
              <a:rPr lang="sr-Cyrl-RS" altLang="sr-Latn-RS" sz="3600" dirty="0" smtClean="0">
                <a:solidFill>
                  <a:schemeClr val="bg1"/>
                </a:solidFill>
                <a:latin typeface="Arial"/>
                <a:cs typeface="Arial"/>
              </a:rPr>
              <a:t>јури, лута, тумара, жури, носи, шапуће, милује, додирује, се провлачи, задиркује, баца, окреће, диже, ослушкује, стиже, тражи и путује.</a:t>
            </a:r>
            <a:endParaRPr lang="sr-Latn-B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9239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643" y="464322"/>
            <a:ext cx="9144000" cy="2387600"/>
          </a:xfrm>
        </p:spPr>
        <p:txBody>
          <a:bodyPr/>
          <a:lstStyle/>
          <a:p>
            <a:pPr algn="l"/>
            <a:r>
              <a:rPr lang="sr-Cyrl-BA" dirty="0" smtClean="0"/>
              <a:t>Марко </a:t>
            </a:r>
            <a:r>
              <a:rPr lang="sr-Cyrl-BA" dirty="0" smtClean="0">
                <a:solidFill>
                  <a:schemeClr val="bg1"/>
                </a:solidFill>
              </a:rPr>
              <a:t>лежи</a:t>
            </a:r>
            <a:r>
              <a:rPr lang="sr-Cyrl-BA" dirty="0" smtClean="0"/>
              <a:t> на кревету. Марко </a:t>
            </a:r>
            <a:r>
              <a:rPr lang="sr-Cyrl-BA" dirty="0" smtClean="0">
                <a:solidFill>
                  <a:schemeClr val="bg1"/>
                </a:solidFill>
              </a:rPr>
              <a:t>је болестан</a:t>
            </a:r>
            <a:r>
              <a:rPr lang="sr-Cyrl-BA" dirty="0" smtClean="0"/>
              <a:t>.</a:t>
            </a:r>
            <a:endParaRPr lang="sr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13" y="4035554"/>
            <a:ext cx="10327087" cy="1655762"/>
          </a:xfrm>
        </p:spPr>
        <p:txBody>
          <a:bodyPr>
            <a:noAutofit/>
          </a:bodyPr>
          <a:lstStyle/>
          <a:p>
            <a:pPr algn="l"/>
            <a:r>
              <a:rPr lang="sr-Cyrl-BA" altLang="sr-Latn-RS" sz="4000" b="1" dirty="0">
                <a:solidFill>
                  <a:prstClr val="black"/>
                </a:solidFill>
                <a:latin typeface="Arial"/>
                <a:ea typeface="+mj-ea"/>
                <a:cs typeface="Arial"/>
              </a:rPr>
              <a:t>Шта ради Марко? </a:t>
            </a:r>
            <a:r>
              <a:rPr lang="sr-Cyrl-BA" altLang="sr-Latn-RS" sz="4000" b="1" dirty="0" smtClean="0">
                <a:solidFill>
                  <a:prstClr val="black"/>
                </a:solidFill>
                <a:latin typeface="Arial"/>
                <a:ea typeface="+mj-ea"/>
                <a:cs typeface="Arial"/>
              </a:rPr>
              <a:t>У </a:t>
            </a:r>
            <a:r>
              <a:rPr lang="sr-Cyrl-BA" altLang="sr-Latn-RS" sz="4000" b="1" dirty="0">
                <a:solidFill>
                  <a:prstClr val="black"/>
                </a:solidFill>
                <a:latin typeface="Arial"/>
                <a:ea typeface="+mj-ea"/>
                <a:cs typeface="Arial"/>
              </a:rPr>
              <a:t>каквом је стању</a:t>
            </a:r>
            <a:r>
              <a:rPr lang="sr-Cyrl-BA" altLang="sr-Latn-RS" sz="4000" b="1" dirty="0" smtClean="0">
                <a:solidFill>
                  <a:prstClr val="black"/>
                </a:solidFill>
                <a:latin typeface="Arial"/>
                <a:ea typeface="+mj-ea"/>
                <a:cs typeface="Arial"/>
              </a:rPr>
              <a:t>?</a:t>
            </a:r>
            <a:r>
              <a:rPr lang="sr-Cyrl-BA" altLang="sr-Latn-RS" sz="4000" dirty="0">
                <a:solidFill>
                  <a:srgbClr val="FF0000"/>
                </a:solidFill>
                <a:latin typeface="Arial"/>
                <a:ea typeface="+mj-ea"/>
                <a:cs typeface="Arial"/>
              </a:rPr>
              <a:t/>
            </a:r>
            <a:br>
              <a:rPr lang="sr-Cyrl-BA" altLang="sr-Latn-RS" sz="4000" dirty="0">
                <a:solidFill>
                  <a:srgbClr val="FF0000"/>
                </a:solidFill>
                <a:latin typeface="Arial"/>
                <a:ea typeface="+mj-ea"/>
                <a:cs typeface="Arial"/>
              </a:rPr>
            </a:br>
            <a:r>
              <a:rPr lang="sr-Cyrl-BA" altLang="sr-Latn-RS" sz="4000" dirty="0">
                <a:solidFill>
                  <a:prstClr val="black"/>
                </a:solidFill>
                <a:latin typeface="Arial"/>
                <a:ea typeface="+mj-ea"/>
                <a:cs typeface="Arial"/>
              </a:rPr>
              <a:t>Марко: </a:t>
            </a:r>
            <a:r>
              <a:rPr lang="sr-Cyrl-BA" altLang="sr-Latn-RS" sz="4000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лежи, је болестан.</a:t>
            </a:r>
            <a:endParaRPr lang="sr-Latn-BA" sz="4000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473438" y="2612367"/>
            <a:ext cx="6149918" cy="124276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sr-Latn-BA" dirty="0"/>
          </a:p>
        </p:txBody>
      </p:sp>
      <p:pic>
        <p:nvPicPr>
          <p:cNvPr id="9" name="Picture 8" descr="oie_transparent (29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7629525" y="528638"/>
            <a:ext cx="4348195" cy="36433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4356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291" y="599849"/>
            <a:ext cx="9144000" cy="2387600"/>
          </a:xfrm>
        </p:spPr>
        <p:txBody>
          <a:bodyPr>
            <a:normAutofit fontScale="90000"/>
          </a:bodyPr>
          <a:lstStyle/>
          <a:p>
            <a:pPr lvl="0" algn="l">
              <a:spcBef>
                <a:spcPts val="1000"/>
              </a:spcBef>
            </a:pPr>
            <a:r>
              <a:rPr lang="sr-Cyrl-BA" sz="5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Небо </a:t>
            </a:r>
            <a:r>
              <a:rPr lang="sr-Cyrl-BA" sz="5400" dirty="0">
                <a:solidFill>
                  <a:schemeClr val="bg1"/>
                </a:solidFill>
                <a:latin typeface="Calibri" panose="020F0502020204030204"/>
                <a:ea typeface="+mn-ea"/>
                <a:cs typeface="+mn-cs"/>
              </a:rPr>
              <a:t>се наоблачило</a:t>
            </a:r>
            <a:r>
              <a:rPr lang="sr-Cyrl-BA" sz="5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.</a:t>
            </a:r>
            <a:br>
              <a:rPr lang="sr-Cyrl-BA" sz="5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sr-Cyrl-BA" sz="5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Муње </a:t>
            </a:r>
            <a:r>
              <a:rPr lang="sr-Cyrl-BA" sz="5400" dirty="0">
                <a:solidFill>
                  <a:schemeClr val="bg1"/>
                </a:solidFill>
                <a:latin typeface="Calibri" panose="020F0502020204030204"/>
                <a:ea typeface="+mn-ea"/>
                <a:cs typeface="+mn-cs"/>
              </a:rPr>
              <a:t>сијевају</a:t>
            </a:r>
            <a:r>
              <a:rPr lang="sr-Cyrl-BA" sz="5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. </a:t>
            </a:r>
            <a:r>
              <a:rPr lang="sr-Latn-BA" sz="5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sr-Latn-BA" sz="5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sr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9003" y="3811861"/>
            <a:ext cx="9914709" cy="2160314"/>
          </a:xfrm>
        </p:spPr>
        <p:txBody>
          <a:bodyPr>
            <a:normAutofit lnSpcReduction="10000"/>
          </a:bodyPr>
          <a:lstStyle/>
          <a:p>
            <a:pPr algn="l"/>
            <a:r>
              <a:rPr lang="sr-Cyrl-BA" altLang="sr-Latn-RS" sz="3600" b="1" dirty="0">
                <a:solidFill>
                  <a:prstClr val="black"/>
                </a:solidFill>
                <a:latin typeface="Arial"/>
                <a:ea typeface="+mj-ea"/>
                <a:cs typeface="Arial"/>
              </a:rPr>
              <a:t>Шта </a:t>
            </a:r>
            <a:r>
              <a:rPr lang="sr-Cyrl-BA" altLang="sr-Latn-RS" sz="3600" b="1" dirty="0" smtClean="0">
                <a:solidFill>
                  <a:prstClr val="black"/>
                </a:solidFill>
                <a:latin typeface="Arial"/>
                <a:ea typeface="+mj-ea"/>
                <a:cs typeface="Arial"/>
              </a:rPr>
              <a:t>раде муње? </a:t>
            </a:r>
            <a:r>
              <a:rPr lang="sr-Cyrl-BA" altLang="sr-Latn-RS" sz="3600" b="1" dirty="0">
                <a:solidFill>
                  <a:prstClr val="black"/>
                </a:solidFill>
                <a:latin typeface="Arial"/>
                <a:ea typeface="+mj-ea"/>
                <a:cs typeface="Arial"/>
              </a:rPr>
              <a:t>Шта се збива на небу</a:t>
            </a:r>
            <a:r>
              <a:rPr lang="sr-Cyrl-BA" altLang="sr-Latn-RS" sz="3600" b="1" dirty="0" smtClean="0">
                <a:solidFill>
                  <a:prstClr val="black"/>
                </a:solidFill>
                <a:latin typeface="Arial"/>
                <a:ea typeface="+mj-ea"/>
                <a:cs typeface="Arial"/>
              </a:rPr>
              <a:t>?</a:t>
            </a:r>
            <a:endParaRPr lang="en-US" altLang="sr-Latn-RS" sz="3600" b="1" dirty="0" smtClean="0">
              <a:solidFill>
                <a:prstClr val="black"/>
              </a:solidFill>
              <a:latin typeface="Arial"/>
              <a:ea typeface="+mj-ea"/>
              <a:cs typeface="Arial"/>
            </a:endParaRPr>
          </a:p>
          <a:p>
            <a:pPr algn="l"/>
            <a:r>
              <a:rPr lang="sr-Cyrl-BA" altLang="sr-Latn-RS" sz="3600" dirty="0">
                <a:solidFill>
                  <a:srgbClr val="FF0000"/>
                </a:solidFill>
                <a:latin typeface="Arial"/>
                <a:ea typeface="+mj-ea"/>
                <a:cs typeface="Arial"/>
              </a:rPr>
              <a:t/>
            </a:r>
            <a:br>
              <a:rPr lang="sr-Cyrl-BA" altLang="sr-Latn-RS" sz="3600" dirty="0">
                <a:solidFill>
                  <a:srgbClr val="FF0000"/>
                </a:solidFill>
                <a:latin typeface="Arial"/>
                <a:ea typeface="+mj-ea"/>
                <a:cs typeface="Arial"/>
              </a:rPr>
            </a:br>
            <a:r>
              <a:rPr lang="sr-Cyrl-BA" altLang="sr-Latn-RS" sz="3600" dirty="0" smtClean="0">
                <a:solidFill>
                  <a:prstClr val="black"/>
                </a:solidFill>
                <a:latin typeface="Arial"/>
                <a:ea typeface="+mj-ea"/>
                <a:cs typeface="Arial"/>
              </a:rPr>
              <a:t>Муње</a:t>
            </a:r>
            <a:r>
              <a:rPr lang="sr-Cyrl-BA" altLang="sr-Latn-RS" sz="3600" dirty="0" smtClean="0">
                <a:solidFill>
                  <a:srgbClr val="FF0000"/>
                </a:solidFill>
                <a:latin typeface="Arial"/>
                <a:ea typeface="+mj-ea"/>
                <a:cs typeface="Arial"/>
              </a:rPr>
              <a:t> </a:t>
            </a:r>
            <a:r>
              <a:rPr lang="sr-Cyrl-BA" altLang="sr-Latn-RS" sz="3600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сијевају.</a:t>
            </a:r>
            <a:endParaRPr lang="en-US" altLang="sr-Latn-RS" sz="3600" dirty="0" smtClean="0">
              <a:solidFill>
                <a:schemeClr val="bg1"/>
              </a:solidFill>
              <a:latin typeface="Arial"/>
              <a:ea typeface="+mj-ea"/>
              <a:cs typeface="Arial"/>
            </a:endParaRPr>
          </a:p>
          <a:p>
            <a:pPr algn="l"/>
            <a:r>
              <a:rPr lang="sr-Cyrl-BA" sz="3600" dirty="0" smtClean="0">
                <a:latin typeface="Arial"/>
                <a:ea typeface="+mj-ea"/>
                <a:cs typeface="Arial"/>
              </a:rPr>
              <a:t>Небо </a:t>
            </a:r>
            <a:r>
              <a:rPr lang="sr-Cyrl-BA" sz="3600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се наоблачило.</a:t>
            </a:r>
            <a:endParaRPr lang="sr-Latn-BA" sz="3600" dirty="0"/>
          </a:p>
        </p:txBody>
      </p:sp>
      <p:pic>
        <p:nvPicPr>
          <p:cNvPr id="5" name="Picture 4" descr="munje.jpg"/>
          <p:cNvPicPr>
            <a:picLocks noChangeAspect="1"/>
          </p:cNvPicPr>
          <p:nvPr/>
        </p:nvPicPr>
        <p:blipFill>
          <a:blip r:embed="rId2" cstate="print"/>
          <a:srcRect r="1414" b="7702"/>
          <a:stretch>
            <a:fillRect/>
          </a:stretch>
        </p:blipFill>
        <p:spPr>
          <a:xfrm>
            <a:off x="7356764" y="-71937"/>
            <a:ext cx="4211781" cy="37433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951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7993" y="-430307"/>
            <a:ext cx="11914094" cy="5499463"/>
          </a:xfrm>
        </p:spPr>
        <p:txBody>
          <a:bodyPr>
            <a:normAutofit/>
          </a:bodyPr>
          <a:lstStyle/>
          <a:p>
            <a:pPr marL="342900" lvl="0" indent="-342900" algn="l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sr-Cyrl-RS" altLang="sr-Latn-RS" sz="3200" dirty="0" smtClean="0">
                <a:solidFill>
                  <a:srgbClr val="FF0000"/>
                </a:solidFill>
                <a:latin typeface="Arial"/>
                <a:ea typeface="+mn-ea"/>
                <a:cs typeface="Arial"/>
              </a:rPr>
              <a:t/>
            </a:r>
            <a:br>
              <a:rPr lang="sr-Cyrl-RS" altLang="sr-Latn-RS" sz="3200" dirty="0" smtClean="0">
                <a:solidFill>
                  <a:srgbClr val="FF0000"/>
                </a:solidFill>
                <a:latin typeface="Arial"/>
                <a:ea typeface="+mn-ea"/>
                <a:cs typeface="Arial"/>
              </a:rPr>
            </a:br>
            <a:r>
              <a:rPr lang="sr-Cyrl-RS" altLang="sr-Latn-RS" sz="3200" dirty="0">
                <a:solidFill>
                  <a:srgbClr val="FF0000"/>
                </a:solidFill>
                <a:latin typeface="Arial"/>
                <a:ea typeface="+mn-ea"/>
                <a:cs typeface="Arial"/>
              </a:rPr>
              <a:t/>
            </a:r>
            <a:br>
              <a:rPr lang="sr-Cyrl-RS" altLang="sr-Latn-RS" sz="3200" dirty="0">
                <a:solidFill>
                  <a:srgbClr val="FF0000"/>
                </a:solidFill>
                <a:latin typeface="Arial"/>
                <a:ea typeface="+mn-ea"/>
                <a:cs typeface="Arial"/>
              </a:rPr>
            </a:br>
            <a:endParaRPr lang="sr-Latn-BA" dirty="0"/>
          </a:p>
        </p:txBody>
      </p:sp>
      <p:sp>
        <p:nvSpPr>
          <p:cNvPr id="4" name="Rectangle 3"/>
          <p:cNvSpPr/>
          <p:nvPr/>
        </p:nvSpPr>
        <p:spPr>
          <a:xfrm>
            <a:off x="3076575" y="1771561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sr-Latn-RS" sz="3600" b="1" dirty="0" smtClean="0">
                <a:solidFill>
                  <a:schemeClr val="bg1"/>
                </a:solidFill>
                <a:latin typeface="Arial"/>
                <a:cs typeface="Arial"/>
              </a:rPr>
              <a:t>Р</a:t>
            </a:r>
            <a:r>
              <a:rPr lang="sr-Cyrl-BA" altLang="sr-Latn-RS" sz="3600" b="1" dirty="0" smtClean="0">
                <a:solidFill>
                  <a:schemeClr val="bg1"/>
                </a:solidFill>
                <a:latin typeface="Arial"/>
                <a:cs typeface="Arial"/>
              </a:rPr>
              <a:t>иј</a:t>
            </a:r>
            <a:r>
              <a:rPr lang="en-US" altLang="sr-Latn-RS" sz="3600" b="1" dirty="0" err="1" smtClean="0">
                <a:solidFill>
                  <a:schemeClr val="bg1"/>
                </a:solidFill>
                <a:latin typeface="Arial"/>
                <a:cs typeface="Arial"/>
              </a:rPr>
              <a:t>ечи</a:t>
            </a:r>
            <a:r>
              <a:rPr lang="en-US" altLang="sr-Latn-RS" sz="3600" b="1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altLang="sr-Latn-RS" sz="3600" b="1" dirty="0" err="1" smtClean="0">
                <a:solidFill>
                  <a:schemeClr val="bg1"/>
                </a:solidFill>
                <a:latin typeface="Arial"/>
                <a:cs typeface="Arial"/>
              </a:rPr>
              <a:t>које</a:t>
            </a:r>
            <a:r>
              <a:rPr lang="en-US" altLang="sr-Latn-RS" sz="3600" b="1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sr-Cyrl-BA" altLang="sr-Latn-RS" sz="3600" b="1" dirty="0" smtClean="0">
                <a:solidFill>
                  <a:schemeClr val="bg1"/>
                </a:solidFill>
                <a:latin typeface="Arial"/>
                <a:cs typeface="Arial"/>
              </a:rPr>
              <a:t>означавају радњу, стање и збивање</a:t>
            </a:r>
            <a:r>
              <a:rPr lang="en-US" altLang="sr-Latn-RS" sz="3600" b="1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altLang="sr-Latn-RS" sz="3600" b="1" dirty="0" err="1" smtClean="0">
                <a:solidFill>
                  <a:schemeClr val="bg1"/>
                </a:solidFill>
                <a:latin typeface="Arial"/>
                <a:cs typeface="Arial"/>
              </a:rPr>
              <a:t>називамо</a:t>
            </a:r>
            <a:r>
              <a:rPr lang="en-US" altLang="sr-Latn-RS" sz="3600" b="1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altLang="sr-Latn-RS" sz="3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ГЛАГОЛИ</a:t>
            </a:r>
            <a:r>
              <a:rPr lang="en-US" altLang="sr-Latn-RS" sz="3600" b="1" dirty="0" smtClean="0">
                <a:solidFill>
                  <a:schemeClr val="bg1"/>
                </a:solidFill>
                <a:latin typeface="Arial"/>
                <a:cs typeface="Arial"/>
              </a:rPr>
              <a:t>.</a:t>
            </a:r>
            <a:br>
              <a:rPr lang="en-US" altLang="sr-Latn-RS" sz="3600" b="1" dirty="0" smtClean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altLang="sr-Latn-RS" sz="3600" b="1" dirty="0" err="1" smtClean="0">
                <a:solidFill>
                  <a:schemeClr val="bg1"/>
                </a:solidFill>
                <a:latin typeface="Arial"/>
                <a:cs typeface="Arial"/>
              </a:rPr>
              <a:t>Добијамо</a:t>
            </a:r>
            <a:r>
              <a:rPr lang="en-US" altLang="sr-Latn-RS" sz="3600" b="1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altLang="sr-Latn-RS" sz="3600" b="1" dirty="0" err="1" smtClean="0">
                <a:solidFill>
                  <a:schemeClr val="bg1"/>
                </a:solidFill>
                <a:latin typeface="Arial"/>
                <a:cs typeface="Arial"/>
              </a:rPr>
              <a:t>их</a:t>
            </a:r>
            <a:r>
              <a:rPr lang="en-US" altLang="sr-Latn-RS" sz="3600" b="1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altLang="sr-Latn-RS" sz="3600" b="1" dirty="0" err="1" smtClean="0">
                <a:solidFill>
                  <a:schemeClr val="bg1"/>
                </a:solidFill>
                <a:latin typeface="Arial"/>
                <a:cs typeface="Arial"/>
              </a:rPr>
              <a:t>на</a:t>
            </a:r>
            <a:r>
              <a:rPr lang="en-US" altLang="sr-Latn-RS" sz="3600" b="1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altLang="sr-Latn-RS" sz="3600" b="1" dirty="0" err="1" smtClean="0">
                <a:solidFill>
                  <a:schemeClr val="bg1"/>
                </a:solidFill>
                <a:latin typeface="Arial"/>
                <a:cs typeface="Arial"/>
              </a:rPr>
              <a:t>питање</a:t>
            </a:r>
            <a:r>
              <a:rPr lang="en-US" altLang="sr-Latn-RS" sz="3600" b="1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altLang="sr-Latn-RS" sz="3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ШТА</a:t>
            </a:r>
            <a:r>
              <a:rPr lang="en-US" altLang="sr-Latn-RS" sz="3600" b="1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altLang="sr-Latn-RS" sz="3600" b="1" dirty="0" err="1" smtClean="0">
                <a:solidFill>
                  <a:schemeClr val="bg1"/>
                </a:solidFill>
                <a:latin typeface="Arial"/>
                <a:cs typeface="Arial"/>
              </a:rPr>
              <a:t>неко</a:t>
            </a:r>
            <a:r>
              <a:rPr lang="en-US" altLang="sr-Latn-RS" sz="3600" b="1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altLang="sr-Latn-RS" sz="3600" b="1" dirty="0" err="1" smtClean="0">
                <a:solidFill>
                  <a:schemeClr val="bg1"/>
                </a:solidFill>
                <a:latin typeface="Arial"/>
                <a:cs typeface="Arial"/>
              </a:rPr>
              <a:t>ради</a:t>
            </a:r>
            <a:r>
              <a:rPr lang="en-US" altLang="sr-Latn-RS" sz="3600" b="1" dirty="0" smtClean="0">
                <a:solidFill>
                  <a:schemeClr val="bg1"/>
                </a:solidFill>
                <a:latin typeface="Arial"/>
                <a:cs typeface="Arial"/>
              </a:rPr>
              <a:t>?</a:t>
            </a:r>
            <a:r>
              <a:rPr lang="sr-Latn-RS" altLang="sr-Latn-RS" sz="3600" b="1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sr-Latn-RS" altLang="sr-Latn-RS" sz="3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endParaRPr lang="sr-Latn-BA" sz="3600" b="1" dirty="0"/>
          </a:p>
        </p:txBody>
      </p:sp>
    </p:spTree>
    <p:extLst>
      <p:ext uri="{BB962C8B-B14F-4D97-AF65-F5344CB8AC3E}">
        <p14:creationId xmlns="" xmlns:p14="http://schemas.microsoft.com/office/powerpoint/2010/main" val="104777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815737" y="535441"/>
            <a:ext cx="8229600" cy="572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alt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Мама </a:t>
            </a:r>
            <a:r>
              <a:rPr kumimoji="0" lang="sr-Cyrl-RS" alt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кува</a:t>
            </a:r>
            <a:r>
              <a:rPr kumimoji="0" lang="sr-Cyrl-RS" alt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ручак.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r-Cyrl-RS" altLang="sr-Latn-R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r-Cyrl-RS" altLang="sr-Latn-R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r-Cyrl-RS" altLang="sr-Latn-R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r-Cyrl-RS" altLang="sr-Latn-RS" smtClean="0">
                <a:solidFill>
                  <a:srgbClr val="000000"/>
                </a:solidFill>
                <a:latin typeface="Arial"/>
                <a:cs typeface="Arial"/>
              </a:rPr>
              <a:t>Поспана </a:t>
            </a:r>
            <a:r>
              <a:rPr lang="sr-Cyrl-RS" altLang="sr-Latn-RS" dirty="0" smtClean="0">
                <a:solidFill>
                  <a:srgbClr val="000000"/>
                </a:solidFill>
                <a:latin typeface="Arial"/>
                <a:cs typeface="Arial"/>
              </a:rPr>
              <a:t>беба</a:t>
            </a:r>
            <a:r>
              <a:rPr kumimoji="0" lang="sr-Cyrl-RS" alt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lang="sr-Cyrl-RS" altLang="sr-Latn-RS" dirty="0" smtClean="0">
                <a:solidFill>
                  <a:schemeClr val="bg1"/>
                </a:solidFill>
                <a:latin typeface="Arial"/>
                <a:cs typeface="Arial"/>
              </a:rPr>
              <a:t>зијева</a:t>
            </a:r>
            <a:r>
              <a:rPr kumimoji="0" lang="sr-Cyrl-RS" alt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r-Cyrl-RS" altLang="sr-Latn-R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r-Cyrl-RS" altLang="sr-Latn-R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r-Cyrl-RS" altLang="sr-Latn-RS" noProof="0" dirty="0" smtClean="0">
                <a:solidFill>
                  <a:srgbClr val="000000"/>
                </a:solidFill>
                <a:latin typeface="Arial"/>
                <a:cs typeface="Arial"/>
              </a:rPr>
              <a:t>Киша </a:t>
            </a:r>
            <a:r>
              <a:rPr lang="sr-Cyrl-RS" altLang="sr-Latn-RS" noProof="0" dirty="0" smtClean="0">
                <a:solidFill>
                  <a:schemeClr val="bg1"/>
                </a:solidFill>
                <a:latin typeface="Arial"/>
                <a:cs typeface="Arial"/>
              </a:rPr>
              <a:t>сипи</a:t>
            </a:r>
            <a:r>
              <a:rPr lang="sr-Cyrl-RS" altLang="sr-Latn-RS" noProof="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sr-Cyrl-RS" altLang="sr-Latn-RS" noProof="0" dirty="0" smtClean="0">
                <a:solidFill>
                  <a:srgbClr val="000000"/>
                </a:solidFill>
                <a:latin typeface="Arial"/>
                <a:cs typeface="Arial"/>
              </a:rPr>
              <a:t>по прозору</a:t>
            </a:r>
            <a:r>
              <a:rPr kumimoji="0" lang="sr-Cyrl-RS" alt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.</a:t>
            </a:r>
            <a:endParaRPr kumimoji="0" lang="sr-Latn-RS" altLang="sr-Latn-R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8" name="Picture 7" descr="oie_transparent (30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81825" y="0"/>
            <a:ext cx="3589193" cy="2851777"/>
          </a:xfrm>
          <a:prstGeom prst="rect">
            <a:avLst/>
          </a:prstGeom>
        </p:spPr>
      </p:pic>
      <p:pic>
        <p:nvPicPr>
          <p:cNvPr id="10" name="Picture 9" descr="zijeva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808394" y="2742148"/>
            <a:ext cx="2247534" cy="2287051"/>
          </a:xfrm>
          <a:prstGeom prst="rect">
            <a:avLst/>
          </a:prstGeom>
        </p:spPr>
      </p:pic>
      <p:pic>
        <p:nvPicPr>
          <p:cNvPr id="12" name="Picture 11" descr="kisa.jpeg"/>
          <p:cNvPicPr>
            <a:picLocks noChangeAspect="1"/>
          </p:cNvPicPr>
          <p:nvPr/>
        </p:nvPicPr>
        <p:blipFill>
          <a:blip r:embed="rId4" cstate="print"/>
          <a:srcRect l="8586" t="7273" r="9596" b="9495"/>
          <a:stretch>
            <a:fillRect/>
          </a:stretch>
        </p:blipFill>
        <p:spPr>
          <a:xfrm>
            <a:off x="6959311" y="4927121"/>
            <a:ext cx="1898073" cy="1930879"/>
          </a:xfrm>
          <a:prstGeom prst="rect">
            <a:avLst/>
          </a:prstGeom>
        </p:spPr>
      </p:pic>
      <p:pic>
        <p:nvPicPr>
          <p:cNvPr id="13" name="Picture 12" descr="kisap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70974" y="4812723"/>
            <a:ext cx="2295525" cy="204527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7428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794" y="157434"/>
            <a:ext cx="9043851" cy="1341529"/>
          </a:xfrm>
        </p:spPr>
        <p:txBody>
          <a:bodyPr/>
          <a:lstStyle/>
          <a:p>
            <a:pPr algn="l"/>
            <a:r>
              <a:rPr lang="sr-Cyrl-BA" altLang="sr-Latn-RS" sz="4000" dirty="0" smtClean="0">
                <a:solidFill>
                  <a:srgbClr val="000000"/>
                </a:solidFill>
                <a:latin typeface="Arial"/>
                <a:cs typeface="Arial"/>
              </a:rPr>
              <a:t>Издвоји</a:t>
            </a:r>
            <a:r>
              <a:rPr lang="en-US" altLang="sr-Latn-RS" sz="4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sr-Cyrl-BA" altLang="sr-Latn-RS" sz="4000" dirty="0" smtClean="0">
                <a:solidFill>
                  <a:srgbClr val="000000"/>
                </a:solidFill>
                <a:latin typeface="Arial"/>
                <a:cs typeface="Arial"/>
              </a:rPr>
              <a:t>глаголе</a:t>
            </a:r>
            <a:r>
              <a:rPr lang="en-US" altLang="sr-Latn-RS" sz="4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sr-Latn-RS" sz="4000" dirty="0">
                <a:solidFill>
                  <a:srgbClr val="000000"/>
                </a:solidFill>
                <a:latin typeface="Arial"/>
                <a:cs typeface="Arial"/>
              </a:rPr>
              <a:t>у </a:t>
            </a:r>
            <a:r>
              <a:rPr lang="sr-Cyrl-BA" altLang="sr-Latn-RS" sz="4000" dirty="0" smtClean="0">
                <a:solidFill>
                  <a:srgbClr val="000000"/>
                </a:solidFill>
                <a:latin typeface="Arial"/>
                <a:cs typeface="Arial"/>
              </a:rPr>
              <a:t>сљедећим реченицама</a:t>
            </a:r>
            <a:r>
              <a:rPr lang="sr-Latn-BA" altLang="sr-Latn-RS" sz="40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endParaRPr lang="sr-Latn-BA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sr-Cyrl-BA" alt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Зоран игра фудбал</a:t>
            </a:r>
            <a:r>
              <a:rPr kumimoji="0" lang="en-US" alt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sr-Cyrl-BA" alt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Маја чита књигу</a:t>
            </a:r>
            <a:r>
              <a:rPr kumimoji="0" lang="en-US" alt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sr-Cyrl-BA" altLang="sr-Latn-RS" dirty="0" smtClean="0">
                <a:solidFill>
                  <a:srgbClr val="000000"/>
                </a:solidFill>
                <a:latin typeface="Arial"/>
                <a:cs typeface="Arial"/>
              </a:rPr>
              <a:t>Николу боли зуб</a:t>
            </a:r>
            <a:r>
              <a:rPr kumimoji="0" lang="en-US" alt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sr-Cyrl-BA" alt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Петар</a:t>
            </a:r>
            <a:r>
              <a:rPr lang="sr-Cyrl-BA" altLang="sr-Latn-RS" dirty="0" smtClean="0">
                <a:solidFill>
                  <a:srgbClr val="000000"/>
                </a:solidFill>
                <a:latin typeface="Arial"/>
                <a:cs typeface="Arial"/>
              </a:rPr>
              <a:t> пише задаћу</a:t>
            </a:r>
            <a:r>
              <a:rPr kumimoji="0" lang="en-US" alt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sr-Cyrl-BA" alt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Дјед бере </a:t>
            </a:r>
            <a:r>
              <a:rPr kumimoji="0" lang="sr-Cyrl-BA" alt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шљиве</a:t>
            </a:r>
            <a:r>
              <a:rPr kumimoji="0" lang="en-US" alt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sr-Cyrl-BA" altLang="sr-Latn-RS" dirty="0" smtClean="0">
                <a:solidFill>
                  <a:srgbClr val="000000"/>
                </a:solidFill>
                <a:latin typeface="Arial"/>
                <a:cs typeface="Arial"/>
              </a:rPr>
              <a:t>Дјеца сједе на столицама</a:t>
            </a:r>
            <a:r>
              <a:rPr kumimoji="0" lang="en-US" alt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sr-Cyrl-BA" alt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Мама</a:t>
            </a:r>
            <a:r>
              <a:rPr kumimoji="0" lang="en-US" alt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lang="sr-Cyrl-BA" altLang="sr-Latn-RS" dirty="0" smtClean="0">
                <a:solidFill>
                  <a:srgbClr val="000000"/>
                </a:solidFill>
                <a:latin typeface="Arial"/>
                <a:cs typeface="Arial"/>
              </a:rPr>
              <a:t>плете</a:t>
            </a:r>
            <a:r>
              <a:rPr kumimoji="0" lang="sr-Cyrl-BA" alt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sr-Cyrl-BA" alt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џемпер</a:t>
            </a:r>
            <a:r>
              <a:rPr kumimoji="0" lang="en-US" alt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sr-Cyrl-BA" alt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Оркестар дивно свира</a:t>
            </a:r>
            <a:r>
              <a:rPr kumimoji="0" lang="en-US" alt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.</a:t>
            </a:r>
            <a:endParaRPr kumimoji="0" lang="sr-Latn-RS" altLang="sr-Latn-R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067007" y="888275"/>
            <a:ext cx="4036422" cy="5747656"/>
          </a:xfrm>
          <a:prstGeom prst="roundRect">
            <a:avLst/>
          </a:prstGeom>
          <a:noFill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4600" dirty="0" smtClean="0">
                <a:latin typeface="Arial" pitchFamily="34" charset="0"/>
                <a:cs typeface="Arial" pitchFamily="34" charset="0"/>
              </a:rPr>
              <a:t>ИГРА            ЧИТА  </a:t>
            </a:r>
          </a:p>
          <a:p>
            <a:pPr algn="ctr"/>
            <a:r>
              <a:rPr lang="sr-Cyrl-BA" sz="4600" dirty="0" smtClean="0">
                <a:latin typeface="Arial" pitchFamily="34" charset="0"/>
                <a:cs typeface="Arial" pitchFamily="34" charset="0"/>
              </a:rPr>
              <a:t>БОЛИ           ПИШЕ </a:t>
            </a:r>
          </a:p>
          <a:p>
            <a:pPr algn="ctr"/>
            <a:r>
              <a:rPr lang="sr-Cyrl-BA" sz="4600" dirty="0" smtClean="0">
                <a:latin typeface="Arial" pitchFamily="34" charset="0"/>
                <a:cs typeface="Arial" pitchFamily="34" charset="0"/>
              </a:rPr>
              <a:t>БЕРЕ             </a:t>
            </a:r>
            <a:r>
              <a:rPr lang="sr-Cyrl-BA" sz="4600" dirty="0" smtClean="0">
                <a:latin typeface="Arial" pitchFamily="34" charset="0"/>
                <a:cs typeface="Arial" pitchFamily="34" charset="0"/>
              </a:rPr>
              <a:t>СЈЕДЕ</a:t>
            </a:r>
            <a:endParaRPr lang="sr-Cyrl-BA" sz="46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Cyrl-BA" sz="4600" dirty="0" smtClean="0">
                <a:latin typeface="Arial" pitchFamily="34" charset="0"/>
                <a:cs typeface="Arial" pitchFamily="34" charset="0"/>
              </a:rPr>
              <a:t>ПЛЕТЕ</a:t>
            </a:r>
            <a:r>
              <a:rPr lang="sr-Cyrl-BA" sz="4600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sr-Cyrl-BA" sz="4600" dirty="0" smtClean="0">
                <a:latin typeface="Arial" pitchFamily="34" charset="0"/>
                <a:cs typeface="Arial" pitchFamily="34" charset="0"/>
              </a:rPr>
              <a:t>СВИРА</a:t>
            </a:r>
            <a:endParaRPr lang="sr-Latn-BA" sz="4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487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236</Words>
  <Application>Microsoft Office PowerPoint</Application>
  <PresentationFormat>Custom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ПИРКА, ДУВА И ЋАРЛИЈА,  НЕКАД ЛОМИ И САВИЈА.</vt:lpstr>
      <vt:lpstr>ГЛАГОЛИ</vt:lpstr>
      <vt:lpstr>ВЈЕТАР</vt:lpstr>
      <vt:lpstr>Шта све вјетар ради?  </vt:lpstr>
      <vt:lpstr>Марко лежи на кревету. Марко је болестан.</vt:lpstr>
      <vt:lpstr>Небо се наоблачило. Муње сијевају.  </vt:lpstr>
      <vt:lpstr>  </vt:lpstr>
      <vt:lpstr>Slide 8</vt:lpstr>
      <vt:lpstr>Издвоји глаголе у сљедећим реченицама: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ГЛАГОЛИ</dc:title>
  <dc:creator>Windows User</dc:creator>
  <cp:lastModifiedBy>PC</cp:lastModifiedBy>
  <cp:revision>23</cp:revision>
  <dcterms:created xsi:type="dcterms:W3CDTF">2020-03-23T10:38:41Z</dcterms:created>
  <dcterms:modified xsi:type="dcterms:W3CDTF">2020-05-04T19:32:08Z</dcterms:modified>
</cp:coreProperties>
</file>