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2" r:id="rId8"/>
    <p:sldId id="263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>
        <p:scale>
          <a:sx n="120" d="100"/>
          <a:sy n="120" d="100"/>
        </p:scale>
        <p:origin x="-534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19150"/>
            <a:ext cx="7162800" cy="1828800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Површин</a:t>
            </a:r>
            <a:r>
              <a:rPr lang="sr-Latn-BA" dirty="0" smtClean="0">
                <a:solidFill>
                  <a:schemeClr val="tx1"/>
                </a:solidFill>
              </a:rPr>
              <a:t>a</a:t>
            </a:r>
            <a:r>
              <a:rPr lang="sr-Cyrl-BA" dirty="0" smtClean="0">
                <a:solidFill>
                  <a:schemeClr val="tx1"/>
                </a:solidFill>
              </a:rPr>
              <a:t> </a:t>
            </a:r>
            <a:r>
              <a:rPr lang="sr-Cyrl-BA" dirty="0" smtClean="0">
                <a:solidFill>
                  <a:schemeClr val="tx1"/>
                </a:solidFill>
              </a:rPr>
              <a:t>троугла</a:t>
            </a:r>
            <a:r>
              <a:rPr lang="sr-Latn-BA" dirty="0" smtClean="0">
                <a:solidFill>
                  <a:schemeClr val="tx1"/>
                </a:solidFill>
              </a:rPr>
              <a:t/>
            </a:r>
            <a:br>
              <a:rPr lang="sr-Latn-BA" dirty="0" smtClean="0">
                <a:solidFill>
                  <a:schemeClr val="tx1"/>
                </a:solidFill>
              </a:rPr>
            </a:br>
            <a:r>
              <a:rPr lang="sr-Cyrl-BA" dirty="0" smtClean="0">
                <a:solidFill>
                  <a:schemeClr val="tx1"/>
                </a:solidFill>
              </a:rPr>
              <a:t>Вјежба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5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200150"/>
                <a:ext cx="7467602" cy="3200400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Дијагонала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дијели паралелограм на два подударна троугла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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ABC=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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ACD</a:t>
                </a:r>
                <a:endParaRPr lang="sr-Cyrl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3"/>
                </a:endParaRPr>
              </a:p>
              <a:p>
                <a:pPr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Пошто је површина паралелограма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P=c· hc</a:t>
                </a:r>
              </a:p>
              <a:p>
                <a:pPr>
                  <a:buNone/>
                </a:pPr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 3"/>
                </a:endParaRPr>
              </a:p>
              <a:p>
                <a:pPr algn="ctr">
                  <a:buNone/>
                </a:pPr>
                <a:endParaRPr lang="sr-Latn-BA" sz="3300" dirty="0" smtClean="0"/>
              </a:p>
              <a:p>
                <a:pPr algn="ctr">
                  <a:buNone/>
                </a:pPr>
                <a:r>
                  <a:rPr lang="sr-Latn-BA" sz="3300" dirty="0"/>
                  <a:t> </a:t>
                </a:r>
                <a:r>
                  <a:rPr lang="sr-Latn-BA" sz="3300" dirty="0" smtClean="0"/>
                  <a:t>                              </a:t>
                </a:r>
                <a:r>
                  <a:rPr lang="sr-Latn-BA" sz="33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 </a:t>
                </a:r>
                <a:r>
                  <a:rPr lang="sr-Cyrl-BA" sz="33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</a:t>
                </a:r>
                <a:r>
                  <a:rPr lang="sr-Latn-BA" sz="33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ABC</a:t>
                </a:r>
                <a:r>
                  <a:rPr lang="sr-Latn-BA" sz="33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=P </a:t>
                </a:r>
                <a:r>
                  <a:rPr lang="sr-Cyrl-BA" sz="33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</a:t>
                </a:r>
                <a:r>
                  <a:rPr lang="sr-Cyrl-BA" sz="33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sz="33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ACD</a:t>
                </a:r>
                <a:r>
                  <a:rPr lang="sr-Cyrl-BA" sz="33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</a:t>
                </a:r>
                <a14:m>
                  <m:oMath xmlns:m="http://schemas.openxmlformats.org/officeDocument/2006/math">
                    <m:r>
                      <a:rPr lang="sr-Latn-BA" sz="33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sr-Cyrl-BA" sz="33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sr-Latn-BA" sz="33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sr-Latn-BA" sz="33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sr-Latn-BA" sz="33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· </m:t>
                        </m:r>
                        <m:r>
                          <m:rPr>
                            <m:nor/>
                          </m:rPr>
                          <a:rPr lang="sr-Latn-BA" sz="33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hc</m:t>
                        </m:r>
                        <m:r>
                          <m:rPr>
                            <m:nor/>
                          </m:rPr>
                          <a:rPr lang="en-US" sz="33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</m:num>
                      <m:den>
                        <m:r>
                          <a:rPr lang="sr-Latn-BA" sz="33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sz="3300" dirty="0" smtClean="0"/>
              </a:p>
              <a:p>
                <a:pPr algn="ctr">
                  <a:buNone/>
                </a:pPr>
                <a:r>
                  <a:rPr lang="sr-Cyrl-BA" dirty="0" smtClean="0"/>
                  <a:t>        </a:t>
                </a:r>
                <a:endParaRPr lang="sr-Latn-BA" dirty="0" smtClean="0"/>
              </a:p>
              <a:p>
                <a:pPr algn="ctr">
                  <a:buNone/>
                </a:pPr>
                <a:endParaRPr lang="sr-Cyrl-BA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200150"/>
                <a:ext cx="7467602" cy="3200400"/>
              </a:xfrm>
              <a:blipFill rotWithShape="1">
                <a:blip r:embed="rId2"/>
                <a:stretch>
                  <a:fillRect t="-4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59214" y="2031736"/>
            <a:ext cx="1282173" cy="281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80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BA" dirty="0" smtClean="0"/>
              <a:t> </a:t>
            </a:r>
            <a:br>
              <a:rPr lang="sr-Latn-BA" dirty="0" smtClean="0"/>
            </a:br>
            <a:r>
              <a:rPr lang="sr-Cyrl-BA" dirty="0" smtClean="0">
                <a:solidFill>
                  <a:schemeClr val="tx1"/>
                </a:solidFill>
              </a:rPr>
              <a:t>Примјер</a:t>
            </a:r>
            <a:r>
              <a:rPr lang="sr-Latn-BA" dirty="0" smtClean="0">
                <a:solidFill>
                  <a:schemeClr val="tx1"/>
                </a:solidFill>
              </a:rPr>
              <a:t> </a:t>
            </a:r>
            <a:r>
              <a:rPr lang="sr-Latn-BA" dirty="0">
                <a:solidFill>
                  <a:schemeClr val="tx1"/>
                </a:solidFill>
              </a:rPr>
              <a:t>1.</a:t>
            </a:r>
            <a:r>
              <a:rPr lang="sr-Cyrl-BA" dirty="0"/>
              <a:t/>
            </a:r>
            <a:br>
              <a:rPr lang="sr-Cyrl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00150"/>
            <a:ext cx="7010400" cy="2438400"/>
          </a:xfrm>
        </p:spPr>
        <p:txBody>
          <a:bodyPr>
            <a:normAutofit/>
          </a:bodyPr>
          <a:lstStyle/>
          <a:p>
            <a:endParaRPr lang="sr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једнакокраком правоуглом троуглу дужина катете је 12,5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Колика је површина троугла?</a:t>
            </a:r>
          </a:p>
          <a:p>
            <a:pPr marL="137160" indent="0">
              <a:buNone/>
            </a:pP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3554739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1200150"/>
                <a:ext cx="4114800" cy="3200400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Cyrl-BA" dirty="0" smtClean="0"/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a=12,5cm=b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  <m:r>
                          <m:rPr>
                            <m:nor/>
                          </m:rP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·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h𝑎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  </m:t>
                        </m:r>
                      </m:num>
                      <m:den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</a:t>
                </a:r>
              </a:p>
              <a:p>
                <a:pPr marL="137160" indent="0">
                  <a:buNone/>
                </a:pPr>
                <a:r>
                  <a:rPr lang="sr-Latn-BA" dirty="0"/>
                  <a:t> </a:t>
                </a:r>
                <a:r>
                  <a:rPr lang="sr-Latn-BA" dirty="0" smtClean="0"/>
                  <a:t>                         </a:t>
                </a:r>
              </a:p>
              <a:p>
                <a:pPr marL="137160" indent="0">
                  <a:buNone/>
                </a:pPr>
                <a:r>
                  <a:rPr lang="sr-Latn-BA" dirty="0"/>
                  <a:t> </a:t>
                </a:r>
                <a:r>
                  <a:rPr lang="sr-Latn-BA" dirty="0" smtClean="0"/>
                  <a:t>                        </a:t>
                </a:r>
                <a:r>
                  <a:rPr lang="sr-Cyrl-BA" dirty="0" smtClean="0"/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ha=b=a</a:t>
                </a:r>
                <a:endParaRPr lang="sr-Latn-BA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endParaRPr lang="sr-Latn-BA" dirty="0"/>
              </a:p>
              <a:p>
                <a:pPr marL="137160" indent="0">
                  <a:buNone/>
                </a:pPr>
                <a:r>
                  <a:rPr lang="sr-Latn-BA" dirty="0" smtClean="0"/>
                  <a:t>   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1200150"/>
                <a:ext cx="4114800" cy="3200400"/>
              </a:xfrm>
              <a:blipFill rotWithShape="1">
                <a:blip r:embed="rId2"/>
                <a:stretch>
                  <a:fillRect t="-1714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200152"/>
                <a:ext cx="3124200" cy="3047998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12,5</m:t>
                        </m:r>
                        <m:r>
                          <m:rPr>
                            <m:nor/>
                          </m:rPr>
                          <a:rPr lang="sr-Cyrl-BA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sr-Cyrl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·</m:t>
                        </m:r>
                        <m:r>
                          <m:rPr>
                            <m:nor/>
                          </m:rPr>
                          <a:rPr lang="en-US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m:t> </m:t>
                        </m:r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12,5</m:t>
                        </m:r>
                      </m:num>
                      <m:den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</a:t>
                </a:r>
              </a:p>
              <a:p>
                <a:pPr marL="137160" indent="0">
                  <a:buNone/>
                </a:pP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78,125cm</a:t>
                </a:r>
                <a:r>
                  <a:rPr lang="sr-Latn-BA" u="sng" baseline="30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sr-Cyrl-BA" u="sng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200152"/>
                <a:ext cx="3124200" cy="3047998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19348"/>
            <a:ext cx="1807158" cy="18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138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>
                <a:solidFill>
                  <a:schemeClr val="tx1"/>
                </a:solidFill>
              </a:rPr>
              <a:t>Примјер </a:t>
            </a:r>
            <a:r>
              <a:rPr lang="sr-Cyrl-BA" dirty="0" smtClean="0">
                <a:solidFill>
                  <a:schemeClr val="tx1"/>
                </a:solidFill>
              </a:rPr>
              <a:t>2</a:t>
            </a:r>
            <a:r>
              <a:rPr lang="sr-Latn-B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1276350"/>
            <a:ext cx="6248400" cy="2286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sr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је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једна страница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троугла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његова површина 5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2,5cm</a:t>
            </a:r>
            <a:r>
              <a:rPr lang="sr-Latn-BA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олика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висина која одговара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тој страници?</a:t>
            </a:r>
            <a:endParaRPr lang="sr-Cyrl-B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r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13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sr-Cyrl-BA" dirty="0" smtClean="0"/>
              <a:t>	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а=15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endParaRPr lang="sr-Cyrl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P=52,5cm</a:t>
            </a:r>
            <a:r>
              <a:rPr lang="sr-Latn-BA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</a:t>
            </a:r>
            <a:r>
              <a:rPr lang="sr-Latn-BA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</a:t>
            </a:r>
            <a:r>
              <a:rPr lang="sr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038600" y="1200150"/>
                <a:ext cx="3657600" cy="3200400"/>
              </a:xfrm>
            </p:spPr>
            <p:txBody>
              <a:bodyPr>
                <a:normAutofit fontScale="92500" lnSpcReduction="10000"/>
              </a:bodyPr>
              <a:lstStyle/>
              <a:p>
                <a:pPr marL="137160" indent="0">
                  <a:buNone/>
                </a:pPr>
                <a:r>
                  <a:rPr lang="sr-Latn-BA" dirty="0" smtClean="0"/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·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h𝑎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15·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h𝑎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=52,5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(15· ha):2=52,5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15· ha=52,5· 2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15· ha=105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ha=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105:15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ha=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7cm</a:t>
                </a:r>
                <a:endParaRPr lang="sr-Latn-BA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endParaRPr lang="sr-Latn-BA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038600" y="1200150"/>
                <a:ext cx="3657600" cy="3200400"/>
              </a:xfrm>
              <a:blipFill rotWithShape="1">
                <a:blip r:embed="rId2"/>
                <a:stretch>
                  <a:fillRect t="-19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005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Примјер </a:t>
            </a:r>
            <a:r>
              <a:rPr lang="sr-Latn-BA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0" y="1276350"/>
            <a:ext cx="6629400" cy="2286000"/>
          </a:xfrm>
        </p:spPr>
        <p:txBody>
          <a:bodyPr>
            <a:normAutofit lnSpcReduction="10000"/>
          </a:bodyPr>
          <a:lstStyle/>
          <a:p>
            <a:endParaRPr lang="sr-Latn-B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Страница троугла је 2 пута већа од  висине која јој припада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 њихов збир 5,25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израчунај пов</a:t>
            </a:r>
            <a:r>
              <a:rPr lang="sr-Cyrl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шину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датог троугла.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07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123950"/>
            <a:ext cx="3962400" cy="25146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sr-Cyrl-BA" dirty="0" smtClean="0"/>
              <a:t>	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а=2·</a:t>
            </a:r>
            <a:r>
              <a:rPr lang="sr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</a:t>
            </a:r>
          </a:p>
          <a:p>
            <a:pPr marL="13716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a+ha=5,25cm</a:t>
            </a:r>
            <a:endParaRPr lang="sr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sr-Latn-BA" dirty="0" smtClean="0"/>
          </a:p>
          <a:p>
            <a:pPr marL="137160" indent="0">
              <a:buNone/>
            </a:pPr>
            <a:r>
              <a:rPr lang="sr-Latn-BA" dirty="0" smtClean="0"/>
              <a:t>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343400" y="1047751"/>
                <a:ext cx="3352800" cy="3428999"/>
              </a:xfrm>
            </p:spPr>
            <p:txBody>
              <a:bodyPr>
                <a:normAutofit fontScale="92500" lnSpcReduction="10000"/>
              </a:bodyPr>
              <a:lstStyle/>
              <a:p>
                <a:pPr marL="137160" indent="0"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ha+ha=5,25</a:t>
                </a:r>
                <a:endParaRPr lang="sr-Latn-BA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3ha=5,25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ha=1,75cm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a=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2·1,75</a:t>
                </a:r>
              </a:p>
              <a:p>
                <a:pPr marL="137160" indent="0"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а= 3,5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3,5·1,75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6,125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3,0625</a:t>
                </a:r>
                <a:r>
                  <a:rPr lang="sr-Latn-BA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cm</a:t>
                </a:r>
                <a:r>
                  <a:rPr lang="sr-Latn-BA" u="sng" baseline="30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endParaRPr lang="sr-Latn-BA" dirty="0"/>
              </a:p>
            </p:txBody>
          </p:sp>
        </mc:Choice>
        <mc:Fallback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343400" y="1047751"/>
                <a:ext cx="3352800" cy="3428999"/>
              </a:xfrm>
              <a:blipFill rotWithShape="1">
                <a:blip r:embed="rId2"/>
                <a:stretch>
                  <a:fillRect t="-2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31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66750"/>
            <a:ext cx="8229600" cy="762000"/>
          </a:xfrm>
        </p:spPr>
        <p:txBody>
          <a:bodyPr>
            <a:normAutofit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 Задаћа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5950"/>
            <a:ext cx="6400800" cy="1927274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Збирка задатака</a:t>
            </a:r>
          </a:p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93</a:t>
            </a:r>
          </a:p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863,867 </a:t>
            </a:r>
          </a:p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Стр.94</a:t>
            </a:r>
          </a:p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871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66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193</Words>
  <Application>Microsoft Office PowerPoint</Application>
  <PresentationFormat>On-screen Show (16:9)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Површинa троугла Вјежба</vt:lpstr>
      <vt:lpstr>PowerPoint Presentation</vt:lpstr>
      <vt:lpstr>  Примјер 1. </vt:lpstr>
      <vt:lpstr>Израда</vt:lpstr>
      <vt:lpstr>Примјер 2.</vt:lpstr>
      <vt:lpstr>Израда</vt:lpstr>
      <vt:lpstr>Примјер 3</vt:lpstr>
      <vt:lpstr>Израда</vt:lpstr>
      <vt:lpstr> 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Површине геоментријих слика са окомитим дијагоналма</dc:title>
  <dc:creator>FUJITSU</dc:creator>
  <cp:lastModifiedBy>FUJITSU</cp:lastModifiedBy>
  <cp:revision>29</cp:revision>
  <dcterms:created xsi:type="dcterms:W3CDTF">2006-08-16T00:00:00Z</dcterms:created>
  <dcterms:modified xsi:type="dcterms:W3CDTF">2020-04-29T08:43:53Z</dcterms:modified>
</cp:coreProperties>
</file>