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media/image7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76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66" r:id="rId12"/>
    <p:sldId id="269" r:id="rId13"/>
    <p:sldId id="270" r:id="rId14"/>
    <p:sldId id="272" r:id="rId15"/>
    <p:sldId id="273" r:id="rId16"/>
    <p:sldId id="275" r:id="rId17"/>
  </p:sldIdLst>
  <p:sldSz cx="9144000" cy="5143500" type="screen16x9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756" y="72"/>
      </p:cViewPr>
      <p:guideLst>
        <p:guide orient="horz" pos="2880"/>
        <p:guide pos="2160"/>
        <p:guide orient="horz"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51CCCF-C349-4269-9A34-1F7ABCD20A98}" type="datetimeFigureOut">
              <a:rPr lang="en-US" smtClean="0"/>
              <a:t>13-Apr-20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61EC8B-EB8C-4E49-BEAE-CA6EA925E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390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5"/>
            <a:ext cx="777240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13-Apr-20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rgbClr val="C1EEFF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13-Apr-20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rgbClr val="C1EEFF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13-Apr-20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rgbClr val="C1EEFF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13-Apr-20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13-Apr-20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" y="1"/>
            <a:ext cx="9143999" cy="51434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313469" y="388382"/>
            <a:ext cx="451706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rgbClr val="C1EEFF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46964" y="1279207"/>
            <a:ext cx="725007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13-Apr-20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1.jp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" y="0"/>
            <a:ext cx="9143981" cy="51434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" y="534352"/>
            <a:ext cx="8867775" cy="665798"/>
          </a:xfrm>
          <a:custGeom>
            <a:avLst/>
            <a:gdLst/>
            <a:ahLst/>
            <a:cxnLst/>
            <a:rect l="l" t="t" r="r" b="b"/>
            <a:pathLst>
              <a:path w="8867775" h="887730">
                <a:moveTo>
                  <a:pt x="0" y="0"/>
                </a:moveTo>
                <a:lnTo>
                  <a:pt x="8867682" y="0"/>
                </a:lnTo>
                <a:lnTo>
                  <a:pt x="8867682" y="887398"/>
                </a:lnTo>
                <a:lnTo>
                  <a:pt x="0" y="887398"/>
                </a:lnTo>
                <a:lnTo>
                  <a:pt x="0" y="0"/>
                </a:lnTo>
                <a:close/>
              </a:path>
            </a:pathLst>
          </a:custGeom>
          <a:solidFill>
            <a:srgbClr val="576985">
              <a:alpha val="3960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0261" y="510778"/>
            <a:ext cx="0" cy="273844"/>
          </a:xfrm>
          <a:custGeom>
            <a:avLst/>
            <a:gdLst/>
            <a:ahLst/>
            <a:cxnLst/>
            <a:rect l="l" t="t" r="r" b="b"/>
            <a:pathLst>
              <a:path h="365125">
                <a:moveTo>
                  <a:pt x="0" y="0"/>
                </a:moveTo>
                <a:lnTo>
                  <a:pt x="0" y="365099"/>
                </a:lnTo>
              </a:path>
            </a:pathLst>
          </a:custGeom>
          <a:ln w="45899">
            <a:solidFill>
              <a:srgbClr val="4E5B6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1124" y="510778"/>
            <a:ext cx="0" cy="273844"/>
          </a:xfrm>
          <a:custGeom>
            <a:avLst/>
            <a:gdLst/>
            <a:ahLst/>
            <a:cxnLst/>
            <a:rect l="l" t="t" r="r" b="b"/>
            <a:pathLst>
              <a:path h="365125">
                <a:moveTo>
                  <a:pt x="0" y="0"/>
                </a:moveTo>
                <a:lnTo>
                  <a:pt x="0" y="365099"/>
                </a:lnTo>
              </a:path>
            </a:pathLst>
          </a:custGeom>
          <a:ln w="26999">
            <a:solidFill>
              <a:srgbClr val="4E5B6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3374" y="510778"/>
            <a:ext cx="0" cy="273844"/>
          </a:xfrm>
          <a:custGeom>
            <a:avLst/>
            <a:gdLst/>
            <a:ahLst/>
            <a:cxnLst/>
            <a:rect l="l" t="t" r="r" b="b"/>
            <a:pathLst>
              <a:path h="365125">
                <a:moveTo>
                  <a:pt x="0" y="0"/>
                </a:moveTo>
                <a:lnTo>
                  <a:pt x="0" y="365099"/>
                </a:lnTo>
              </a:path>
            </a:pathLst>
          </a:custGeom>
          <a:ln w="9599">
            <a:solidFill>
              <a:srgbClr val="4E5B6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799" y="510778"/>
            <a:ext cx="0" cy="273844"/>
          </a:xfrm>
          <a:custGeom>
            <a:avLst/>
            <a:gdLst/>
            <a:ahLst/>
            <a:cxnLst/>
            <a:rect l="l" t="t" r="r" b="b"/>
            <a:pathLst>
              <a:path h="365125">
                <a:moveTo>
                  <a:pt x="0" y="0"/>
                </a:moveTo>
                <a:lnTo>
                  <a:pt x="0" y="365099"/>
                </a:lnTo>
              </a:path>
            </a:pathLst>
          </a:custGeom>
          <a:ln w="9599">
            <a:solidFill>
              <a:srgbClr val="4E5B6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3549" y="510778"/>
            <a:ext cx="0" cy="273844"/>
          </a:xfrm>
          <a:custGeom>
            <a:avLst/>
            <a:gdLst/>
            <a:ahLst/>
            <a:cxnLst/>
            <a:rect l="l" t="t" r="r" b="b"/>
            <a:pathLst>
              <a:path h="365125">
                <a:moveTo>
                  <a:pt x="0" y="0"/>
                </a:moveTo>
                <a:lnTo>
                  <a:pt x="0" y="365099"/>
                </a:lnTo>
              </a:path>
            </a:pathLst>
          </a:custGeom>
          <a:ln w="28499">
            <a:solidFill>
              <a:srgbClr val="4E5B6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03236" y="510778"/>
            <a:ext cx="0" cy="273844"/>
          </a:xfrm>
          <a:custGeom>
            <a:avLst/>
            <a:gdLst/>
            <a:ahLst/>
            <a:cxnLst/>
            <a:rect l="l" t="t" r="r" b="b"/>
            <a:pathLst>
              <a:path h="365125">
                <a:moveTo>
                  <a:pt x="0" y="0"/>
                </a:moveTo>
                <a:lnTo>
                  <a:pt x="0" y="365099"/>
                </a:lnTo>
              </a:path>
            </a:pathLst>
          </a:custGeom>
          <a:ln w="28499">
            <a:solidFill>
              <a:srgbClr val="4E5B6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31736" y="510778"/>
            <a:ext cx="0" cy="273844"/>
          </a:xfrm>
          <a:custGeom>
            <a:avLst/>
            <a:gdLst/>
            <a:ahLst/>
            <a:cxnLst/>
            <a:rect l="l" t="t" r="r" b="b"/>
            <a:pathLst>
              <a:path h="365125">
                <a:moveTo>
                  <a:pt x="0" y="0"/>
                </a:moveTo>
                <a:lnTo>
                  <a:pt x="0" y="365099"/>
                </a:lnTo>
              </a:path>
            </a:pathLst>
          </a:custGeom>
          <a:ln w="9599">
            <a:solidFill>
              <a:srgbClr val="4E5B6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59623" y="510778"/>
            <a:ext cx="0" cy="273844"/>
          </a:xfrm>
          <a:custGeom>
            <a:avLst/>
            <a:gdLst/>
            <a:ahLst/>
            <a:cxnLst/>
            <a:rect l="l" t="t" r="r" b="b"/>
            <a:pathLst>
              <a:path h="365125">
                <a:moveTo>
                  <a:pt x="0" y="0"/>
                </a:moveTo>
                <a:lnTo>
                  <a:pt x="0" y="365099"/>
                </a:lnTo>
              </a:path>
            </a:pathLst>
          </a:custGeom>
          <a:ln w="7799">
            <a:solidFill>
              <a:srgbClr val="4E5B6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97699" y="510778"/>
            <a:ext cx="0" cy="273844"/>
          </a:xfrm>
          <a:custGeom>
            <a:avLst/>
            <a:gdLst/>
            <a:ahLst/>
            <a:cxnLst/>
            <a:rect l="l" t="t" r="r" b="b"/>
            <a:pathLst>
              <a:path h="365125">
                <a:moveTo>
                  <a:pt x="0" y="0"/>
                </a:moveTo>
                <a:lnTo>
                  <a:pt x="0" y="365099"/>
                </a:lnTo>
              </a:path>
            </a:pathLst>
          </a:custGeom>
          <a:ln w="36599">
            <a:solidFill>
              <a:srgbClr val="4E5B6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577848" y="388382"/>
            <a:ext cx="4321810" cy="628377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 err="1">
                <a:solidFill>
                  <a:srgbClr val="C1EDFF"/>
                </a:solidFill>
              </a:rPr>
              <a:t>Лудви</a:t>
            </a:r>
            <a:r>
              <a:rPr lang="sr-Cyrl-BA" spc="-5" dirty="0">
                <a:solidFill>
                  <a:srgbClr val="C1EDFF"/>
                </a:solidFill>
              </a:rPr>
              <a:t>г ван Б</a:t>
            </a:r>
            <a:r>
              <a:rPr spc="-5" dirty="0" err="1">
                <a:solidFill>
                  <a:srgbClr val="C1EDFF"/>
                </a:solidFill>
              </a:rPr>
              <a:t>етовен</a:t>
            </a:r>
            <a:endParaRPr spc="-5" dirty="0">
              <a:solidFill>
                <a:srgbClr val="C1EDFF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54255" y="1407112"/>
            <a:ext cx="4343143" cy="30286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975292" y="1410711"/>
            <a:ext cx="3619014" cy="301315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686785" y="4743442"/>
            <a:ext cx="304799" cy="2285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13469" y="388382"/>
            <a:ext cx="4517060" cy="628377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778510">
              <a:spcBef>
                <a:spcPts val="100"/>
              </a:spcBef>
            </a:pPr>
            <a:r>
              <a:rPr spc="-10" dirty="0" err="1"/>
              <a:t>Живот</a:t>
            </a:r>
            <a:r>
              <a:rPr lang="sr-Cyrl-BA" spc="-95" dirty="0"/>
              <a:t> и </a:t>
            </a:r>
            <a:r>
              <a:rPr lang="sr-Cyrl-BA" spc="-95" dirty="0" err="1"/>
              <a:t>дј</a:t>
            </a:r>
            <a:r>
              <a:rPr spc="-5" dirty="0" err="1"/>
              <a:t>ело</a:t>
            </a:r>
            <a:endParaRPr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652260" y="1289141"/>
            <a:ext cx="3722370" cy="1554272"/>
          </a:xfrm>
          <a:prstGeom prst="rect">
            <a:avLst/>
          </a:prstGeom>
        </p:spPr>
        <p:txBody>
          <a:bodyPr vert="horz" wrap="square" lIns="0" tIns="94615" rIns="0" bIns="0" rtlCol="0">
            <a:spAutoFit/>
          </a:bodyPr>
          <a:lstStyle/>
          <a:p>
            <a:pPr marL="309245" marR="5080" indent="-297180">
              <a:lnSpc>
                <a:spcPct val="79300"/>
              </a:lnSpc>
              <a:spcBef>
                <a:spcPts val="745"/>
              </a:spcBef>
              <a:buClr>
                <a:srgbClr val="D6ECFF"/>
              </a:buClr>
              <a:buSzPct val="94230"/>
              <a:buFont typeface="Arial Black"/>
              <a:buChar char="▪"/>
              <a:tabLst>
                <a:tab pos="309245" algn="l"/>
                <a:tab pos="309880" algn="l"/>
              </a:tabLst>
            </a:pPr>
            <a:r>
              <a:rPr lang="sr-Cyrl-BA"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Посљедњих девет година свог живота, повукао се у свој властити свијет тишине у коме је стварао своја највећа </a:t>
            </a:r>
            <a:r>
              <a:rPr lang="sr-Cyrl-BA" sz="2400" spc="-10" dirty="0" smtClean="0">
                <a:solidFill>
                  <a:srgbClr val="FFFFFF"/>
                </a:solidFill>
                <a:latin typeface="Times New Roman"/>
                <a:cs typeface="Times New Roman"/>
              </a:rPr>
              <a:t>дјела</a:t>
            </a:r>
            <a:r>
              <a:rPr lang="sr-Cyrl-BA"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</a:p>
        </p:txBody>
      </p:sp>
      <p:sp>
        <p:nvSpPr>
          <p:cNvPr id="4" name="object 4"/>
          <p:cNvSpPr/>
          <p:nvPr/>
        </p:nvSpPr>
        <p:spPr>
          <a:xfrm>
            <a:off x="4656140" y="1428752"/>
            <a:ext cx="4038599" cy="29717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13469" y="388382"/>
            <a:ext cx="4517060" cy="628377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778510">
              <a:spcBef>
                <a:spcPts val="100"/>
              </a:spcBef>
            </a:pPr>
            <a:r>
              <a:rPr lang="sr-Cyrl-BA" spc="-10" dirty="0"/>
              <a:t>        Дјела</a:t>
            </a:r>
            <a:endParaRPr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641673" y="1176071"/>
            <a:ext cx="3770629" cy="4748479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320040" indent="-307975">
              <a:spcBef>
                <a:spcPts val="350"/>
              </a:spcBef>
              <a:buClr>
                <a:srgbClr val="D6ECFF"/>
              </a:buClr>
              <a:buSzPct val="95000"/>
              <a:buFont typeface="Arial Black"/>
              <a:buChar char="▪"/>
              <a:tabLst>
                <a:tab pos="320040" algn="l"/>
                <a:tab pos="320675" algn="l"/>
              </a:tabLst>
            </a:pPr>
            <a:r>
              <a:rPr lang="ru-RU" sz="2000" dirty="0">
                <a:solidFill>
                  <a:srgbClr val="00B0F0"/>
                </a:solidFill>
                <a:latin typeface="Times New Roman"/>
                <a:cs typeface="Times New Roman"/>
              </a:rPr>
              <a:t>38 </a:t>
            </a:r>
            <a:r>
              <a:rPr lang="ru-RU" sz="2000" spc="-5" dirty="0">
                <a:solidFill>
                  <a:srgbClr val="00B0F0"/>
                </a:solidFill>
                <a:latin typeface="Times New Roman"/>
                <a:cs typeface="Times New Roman"/>
              </a:rPr>
              <a:t>клавирских соната </a:t>
            </a:r>
          </a:p>
          <a:p>
            <a:pPr marL="320040" indent="-307975">
              <a:spcBef>
                <a:spcPts val="350"/>
              </a:spcBef>
              <a:buClr>
                <a:srgbClr val="D6ECFF"/>
              </a:buClr>
              <a:buSzPct val="95000"/>
              <a:buFont typeface="Arial Black"/>
              <a:buChar char="▪"/>
              <a:tabLst>
                <a:tab pos="320040" algn="l"/>
                <a:tab pos="320675" algn="l"/>
              </a:tabLst>
            </a:pPr>
            <a:r>
              <a:rPr lang="sr-Cyrl-BA" sz="2000" spc="-5" dirty="0">
                <a:solidFill>
                  <a:srgbClr val="00B0F0"/>
                </a:solidFill>
                <a:latin typeface="Times New Roman"/>
                <a:cs typeface="Times New Roman"/>
              </a:rPr>
              <a:t>Клавирски</a:t>
            </a:r>
            <a:r>
              <a:rPr lang="sr-Cyrl-BA" sz="2000" spc="-75" dirty="0">
                <a:solidFill>
                  <a:srgbClr val="00B0F0"/>
                </a:solidFill>
                <a:latin typeface="Times New Roman"/>
                <a:cs typeface="Times New Roman"/>
              </a:rPr>
              <a:t> комади</a:t>
            </a:r>
          </a:p>
          <a:p>
            <a:pPr marL="320040" indent="-307975">
              <a:spcBef>
                <a:spcPts val="350"/>
              </a:spcBef>
              <a:buClr>
                <a:srgbClr val="D6ECFF"/>
              </a:buClr>
              <a:buSzPct val="95000"/>
              <a:buFont typeface="Arial Black"/>
              <a:buChar char="▪"/>
              <a:tabLst>
                <a:tab pos="320040" algn="l"/>
                <a:tab pos="320675" algn="l"/>
              </a:tabLst>
            </a:pPr>
            <a:r>
              <a:rPr lang="ru-RU" sz="2000" spc="-5" dirty="0">
                <a:solidFill>
                  <a:srgbClr val="00B0F0"/>
                </a:solidFill>
                <a:latin typeface="Times New Roman"/>
                <a:cs typeface="Times New Roman"/>
              </a:rPr>
              <a:t>Миса</a:t>
            </a:r>
            <a:r>
              <a:rPr lang="ru-RU" sz="2000" spc="-85" dirty="0">
                <a:solidFill>
                  <a:srgbClr val="00B0F0"/>
                </a:solidFill>
                <a:latin typeface="Times New Roman"/>
                <a:cs typeface="Times New Roman"/>
              </a:rPr>
              <a:t> Солемнис </a:t>
            </a:r>
            <a:r>
              <a:rPr lang="ru-RU" sz="2000" spc="-3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ru-RU" sz="2000" dirty="0">
                <a:solidFill>
                  <a:srgbClr val="FFFFFF"/>
                </a:solidFill>
                <a:latin typeface="Times New Roman"/>
                <a:cs typeface="Times New Roman"/>
              </a:rPr>
              <a:t>(Свечана Миса) опус 123.</a:t>
            </a:r>
          </a:p>
          <a:p>
            <a:pPr marL="323850" indent="-311785" algn="just">
              <a:spcBef>
                <a:spcPts val="365"/>
              </a:spcBef>
              <a:buClr>
                <a:srgbClr val="D6ECFF"/>
              </a:buClr>
              <a:buSzPct val="94444"/>
              <a:buFont typeface="Arial Black"/>
              <a:buChar char="▪"/>
              <a:tabLst>
                <a:tab pos="324485" algn="l"/>
              </a:tabLst>
            </a:pPr>
            <a:r>
              <a:rPr lang="ru-RU" sz="2000" dirty="0">
                <a:solidFill>
                  <a:srgbClr val="00B0F0"/>
                </a:solidFill>
                <a:latin typeface="Times New Roman"/>
                <a:cs typeface="Times New Roman"/>
              </a:rPr>
              <a:t>17 </a:t>
            </a:r>
            <a:r>
              <a:rPr lang="ru-RU" sz="2000" spc="-5" dirty="0">
                <a:solidFill>
                  <a:srgbClr val="00B0F0"/>
                </a:solidFill>
                <a:latin typeface="Times New Roman"/>
                <a:cs typeface="Times New Roman"/>
              </a:rPr>
              <a:t>гудачких квартета</a:t>
            </a:r>
            <a:endParaRPr lang="ru-RU" sz="2000" dirty="0">
              <a:latin typeface="Times New Roman"/>
              <a:cs typeface="Times New Roman"/>
            </a:endParaRPr>
          </a:p>
          <a:p>
            <a:pPr marL="323850" indent="-311785">
              <a:spcBef>
                <a:spcPts val="265"/>
              </a:spcBef>
              <a:buClr>
                <a:srgbClr val="D6ECFF"/>
              </a:buClr>
              <a:buSzPct val="94444"/>
              <a:buFont typeface="Arial Black"/>
              <a:buChar char="▪"/>
              <a:tabLst>
                <a:tab pos="323215" algn="l"/>
                <a:tab pos="324485" algn="l"/>
              </a:tabLst>
            </a:pPr>
            <a:r>
              <a:rPr lang="ru-RU" sz="2000" dirty="0">
                <a:solidFill>
                  <a:srgbClr val="00B0F0"/>
                </a:solidFill>
                <a:latin typeface="Times New Roman"/>
                <a:cs typeface="Times New Roman"/>
              </a:rPr>
              <a:t>9 </a:t>
            </a:r>
            <a:r>
              <a:rPr lang="ru-RU" sz="2000" spc="-5" dirty="0">
                <a:solidFill>
                  <a:srgbClr val="00B0F0"/>
                </a:solidFill>
                <a:latin typeface="Times New Roman"/>
                <a:cs typeface="Times New Roman"/>
              </a:rPr>
              <a:t>соната за</a:t>
            </a:r>
            <a:r>
              <a:rPr lang="ru-RU" sz="2000" spc="-60" dirty="0">
                <a:solidFill>
                  <a:srgbClr val="00B0F0"/>
                </a:solidFill>
                <a:latin typeface="Times New Roman"/>
                <a:cs typeface="Times New Roman"/>
              </a:rPr>
              <a:t> виолину и</a:t>
            </a:r>
            <a:r>
              <a:rPr lang="ru-RU" sz="2000" spc="-10" dirty="0">
                <a:solidFill>
                  <a:srgbClr val="00B0F0"/>
                </a:solidFill>
                <a:latin typeface="Times New Roman"/>
                <a:cs typeface="Times New Roman"/>
              </a:rPr>
              <a:t> </a:t>
            </a:r>
            <a:r>
              <a:rPr lang="ru-RU" sz="2000" dirty="0" smtClean="0">
                <a:solidFill>
                  <a:srgbClr val="00B0F0"/>
                </a:solidFill>
                <a:latin typeface="Times New Roman"/>
                <a:cs typeface="Times New Roman"/>
              </a:rPr>
              <a:t>клавир</a:t>
            </a:r>
            <a:endParaRPr lang="ru-RU" sz="2000" dirty="0">
              <a:latin typeface="Times New Roman"/>
              <a:cs typeface="Times New Roman"/>
            </a:endParaRPr>
          </a:p>
          <a:p>
            <a:pPr marL="323850" indent="-311785">
              <a:spcBef>
                <a:spcPts val="240"/>
              </a:spcBef>
              <a:buClr>
                <a:srgbClr val="D6ECFF"/>
              </a:buClr>
              <a:buSzPct val="94444"/>
              <a:buFont typeface="Arial Black"/>
              <a:buChar char="▪"/>
              <a:tabLst>
                <a:tab pos="323215" algn="l"/>
                <a:tab pos="324485" algn="l"/>
              </a:tabLst>
            </a:pPr>
            <a:r>
              <a:rPr lang="ru-RU" sz="2000" dirty="0">
                <a:solidFill>
                  <a:srgbClr val="00B0F0"/>
                </a:solidFill>
                <a:latin typeface="Times New Roman"/>
                <a:cs typeface="Times New Roman"/>
              </a:rPr>
              <a:t>5 </a:t>
            </a:r>
            <a:r>
              <a:rPr lang="ru-RU" sz="2000" spc="-5" dirty="0">
                <a:solidFill>
                  <a:srgbClr val="00B0F0"/>
                </a:solidFill>
                <a:latin typeface="Times New Roman"/>
                <a:cs typeface="Times New Roman"/>
              </a:rPr>
              <a:t>соната за</a:t>
            </a:r>
            <a:r>
              <a:rPr lang="ru-RU" sz="2000" spc="-70" dirty="0">
                <a:solidFill>
                  <a:srgbClr val="00B0F0"/>
                </a:solidFill>
                <a:latin typeface="Times New Roman"/>
                <a:cs typeface="Times New Roman"/>
              </a:rPr>
              <a:t> виолончело и опус </a:t>
            </a:r>
            <a:r>
              <a:rPr lang="ru-RU" sz="2000" dirty="0">
                <a:solidFill>
                  <a:srgbClr val="00B0F0"/>
                </a:solidFill>
                <a:latin typeface="Times New Roman"/>
                <a:cs typeface="Times New Roman"/>
              </a:rPr>
              <a:t>50</a:t>
            </a:r>
            <a:endParaRPr lang="ru-RU" sz="2000" dirty="0">
              <a:latin typeface="Times New Roman"/>
              <a:cs typeface="Times New Roman"/>
            </a:endParaRPr>
          </a:p>
          <a:p>
            <a:pPr marL="323850" marR="327660" indent="-311785">
              <a:lnSpc>
                <a:spcPct val="78700"/>
              </a:lnSpc>
              <a:spcBef>
                <a:spcPts val="700"/>
              </a:spcBef>
              <a:buClr>
                <a:srgbClr val="D6ECFF"/>
              </a:buClr>
              <a:buSzPct val="94444"/>
              <a:buFont typeface="Arial Black"/>
              <a:buChar char="▪"/>
              <a:tabLst>
                <a:tab pos="323215" algn="l"/>
                <a:tab pos="324485" algn="l"/>
              </a:tabLst>
            </a:pPr>
            <a:r>
              <a:rPr lang="ru-RU" sz="2000" spc="-5" dirty="0">
                <a:solidFill>
                  <a:srgbClr val="00B0F0"/>
                </a:solidFill>
                <a:latin typeface="Times New Roman"/>
                <a:cs typeface="Times New Roman"/>
              </a:rPr>
              <a:t>Концерт за</a:t>
            </a:r>
            <a:r>
              <a:rPr lang="ru-RU" sz="2000" spc="-85" dirty="0">
                <a:solidFill>
                  <a:srgbClr val="00B0F0"/>
                </a:solidFill>
                <a:latin typeface="Times New Roman"/>
                <a:cs typeface="Times New Roman"/>
              </a:rPr>
              <a:t> виолину и</a:t>
            </a:r>
            <a:r>
              <a:rPr lang="ru-RU" sz="2000" dirty="0">
                <a:solidFill>
                  <a:srgbClr val="00B0F0"/>
                </a:solidFill>
                <a:latin typeface="Times New Roman"/>
                <a:cs typeface="Times New Roman"/>
              </a:rPr>
              <a:t> оркестар  опус</a:t>
            </a:r>
            <a:r>
              <a:rPr lang="ru-RU" sz="2000" spc="-5" dirty="0">
                <a:solidFill>
                  <a:srgbClr val="00B0F0"/>
                </a:solidFill>
                <a:latin typeface="Times New Roman"/>
                <a:cs typeface="Times New Roman"/>
              </a:rPr>
              <a:t> </a:t>
            </a:r>
            <a:r>
              <a:rPr lang="ru-RU" sz="2000" dirty="0">
                <a:solidFill>
                  <a:srgbClr val="00B0F0"/>
                </a:solidFill>
                <a:latin typeface="Times New Roman"/>
                <a:cs typeface="Times New Roman"/>
              </a:rPr>
              <a:t>61</a:t>
            </a:r>
            <a:endParaRPr lang="ru-RU" sz="2000" dirty="0">
              <a:latin typeface="Times New Roman"/>
              <a:cs typeface="Times New Roman"/>
            </a:endParaRPr>
          </a:p>
          <a:p>
            <a:pPr marL="323850" marR="28575" indent="-311785" algn="just">
              <a:lnSpc>
                <a:spcPct val="79300"/>
              </a:lnSpc>
              <a:spcBef>
                <a:spcPts val="710"/>
              </a:spcBef>
              <a:buClr>
                <a:srgbClr val="D6ECFF"/>
              </a:buClr>
              <a:buSzPct val="94444"/>
              <a:buFont typeface="Arial Black"/>
              <a:buChar char="▪"/>
              <a:tabLst>
                <a:tab pos="324485" algn="l"/>
              </a:tabLst>
            </a:pPr>
            <a:r>
              <a:rPr lang="ru-RU" sz="2000" spc="-5" dirty="0">
                <a:solidFill>
                  <a:srgbClr val="00B0F0"/>
                </a:solidFill>
                <a:latin typeface="Times New Roman"/>
                <a:cs typeface="Times New Roman"/>
              </a:rPr>
              <a:t>Вокални циклуси</a:t>
            </a:r>
            <a:endParaRPr lang="ru-RU" sz="2000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320040" indent="-307975">
              <a:spcBef>
                <a:spcPts val="350"/>
              </a:spcBef>
              <a:buClr>
                <a:srgbClr val="D6ECFF"/>
              </a:buClr>
              <a:buSzPct val="95000"/>
              <a:buFont typeface="Arial Black"/>
              <a:buChar char="▪"/>
              <a:tabLst>
                <a:tab pos="320040" algn="l"/>
                <a:tab pos="320675" algn="l"/>
              </a:tabLst>
            </a:pPr>
            <a:endParaRPr lang="ru-RU" sz="2000" dirty="0">
              <a:latin typeface="Times New Roman"/>
              <a:cs typeface="Times New Roman"/>
            </a:endParaRPr>
          </a:p>
          <a:p>
            <a:pPr marL="320040" indent="-307975">
              <a:spcBef>
                <a:spcPts val="350"/>
              </a:spcBef>
              <a:buClr>
                <a:srgbClr val="D6ECFF"/>
              </a:buClr>
              <a:buSzPct val="95000"/>
              <a:buFont typeface="Arial Black"/>
              <a:buChar char="▪"/>
              <a:tabLst>
                <a:tab pos="320040" algn="l"/>
                <a:tab pos="320675" algn="l"/>
              </a:tabLst>
            </a:pPr>
            <a:endParaRPr lang="sr-Cyrl-BA" sz="2000" spc="-75" dirty="0">
              <a:solidFill>
                <a:srgbClr val="00B0F0"/>
              </a:solidFill>
              <a:latin typeface="Times New Roman"/>
              <a:cs typeface="Times New Roman"/>
            </a:endParaRPr>
          </a:p>
          <a:p>
            <a:pPr marL="320040" indent="-307975">
              <a:spcBef>
                <a:spcPts val="350"/>
              </a:spcBef>
              <a:buClr>
                <a:srgbClr val="D6ECFF"/>
              </a:buClr>
              <a:buSzPct val="95000"/>
              <a:buFont typeface="Arial Black"/>
              <a:buChar char="▪"/>
              <a:tabLst>
                <a:tab pos="320040" algn="l"/>
                <a:tab pos="320675" algn="l"/>
              </a:tabLst>
            </a:pPr>
            <a:endParaRPr lang="ru-RU" sz="2000" dirty="0">
              <a:latin typeface="Times New Roman"/>
              <a:cs typeface="Times New Roman"/>
            </a:endParaRPr>
          </a:p>
          <a:p>
            <a:pPr marL="320040" marR="5080" indent="-307975">
              <a:lnSpc>
                <a:spcPts val="1950"/>
              </a:lnSpc>
              <a:spcBef>
                <a:spcPts val="540"/>
              </a:spcBef>
              <a:buClr>
                <a:srgbClr val="D6ECFF"/>
              </a:buClr>
              <a:buSzPct val="95000"/>
              <a:buFont typeface="Arial Black"/>
              <a:buChar char="▪"/>
              <a:tabLst>
                <a:tab pos="320040" algn="l"/>
                <a:tab pos="320675" algn="l"/>
              </a:tabLst>
            </a:pP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656140" y="1428752"/>
            <a:ext cx="4038599" cy="2857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46596" y="388381"/>
            <a:ext cx="2446655" cy="628377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Симфоније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32845" y="971550"/>
            <a:ext cx="3519804" cy="3831049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12065">
              <a:spcBef>
                <a:spcPts val="475"/>
              </a:spcBef>
              <a:buClr>
                <a:srgbClr val="D6ECFF"/>
              </a:buClr>
              <a:buSzPct val="93333"/>
              <a:tabLst>
                <a:tab pos="328930" algn="l"/>
                <a:tab pos="329565" algn="l"/>
              </a:tabLst>
            </a:pPr>
            <a:endParaRPr lang="sr-Cyrl-BA" dirty="0">
              <a:latin typeface="Times New Roman"/>
              <a:cs typeface="Times New Roman"/>
            </a:endParaRPr>
          </a:p>
          <a:p>
            <a:pPr marL="12065">
              <a:spcBef>
                <a:spcPts val="475"/>
              </a:spcBef>
              <a:buClr>
                <a:srgbClr val="D6ECFF"/>
              </a:buClr>
              <a:buSzPct val="93333"/>
              <a:tabLst>
                <a:tab pos="328930" algn="l"/>
                <a:tab pos="329565" algn="l"/>
              </a:tabLst>
            </a:pPr>
            <a:endParaRPr dirty="0">
              <a:latin typeface="Times New Roman"/>
              <a:cs typeface="Times New Roman"/>
            </a:endParaRPr>
          </a:p>
          <a:p>
            <a:pPr marL="328930" indent="-316865">
              <a:spcBef>
                <a:spcPts val="325"/>
              </a:spcBef>
              <a:buClr>
                <a:srgbClr val="D6ECFF"/>
              </a:buClr>
              <a:buSzPct val="93333"/>
              <a:buFont typeface="Arial Black"/>
              <a:buChar char="▪"/>
              <a:tabLst>
                <a:tab pos="328930" algn="l"/>
                <a:tab pos="329565" algn="l"/>
              </a:tabLst>
            </a:pP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pc="-5" dirty="0">
                <a:solidFill>
                  <a:srgbClr val="FFFFFF"/>
                </a:solidFill>
                <a:latin typeface="Times New Roman"/>
                <a:cs typeface="Times New Roman"/>
              </a:rPr>
              <a:t> симфонија;</a:t>
            </a:r>
            <a:endParaRPr dirty="0">
              <a:latin typeface="Times New Roman"/>
              <a:cs typeface="Times New Roman"/>
            </a:endParaRPr>
          </a:p>
          <a:p>
            <a:pPr marL="328930" indent="-316865">
              <a:spcBef>
                <a:spcPts val="375"/>
              </a:spcBef>
              <a:buClr>
                <a:srgbClr val="D6ECFF"/>
              </a:buClr>
              <a:buSzPct val="93333"/>
              <a:buFont typeface="Arial Black"/>
              <a:buChar char="▪"/>
              <a:tabLst>
                <a:tab pos="328930" algn="l"/>
                <a:tab pos="329565" algn="l"/>
              </a:tabLst>
            </a:pP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II</a:t>
            </a:r>
            <a:r>
              <a:rPr spc="-5" dirty="0">
                <a:solidFill>
                  <a:srgbClr val="FFFFFF"/>
                </a:solidFill>
                <a:latin typeface="Times New Roman"/>
                <a:cs typeface="Times New Roman"/>
              </a:rPr>
              <a:t> симфонија;</a:t>
            </a:r>
            <a:endParaRPr dirty="0">
              <a:latin typeface="Times New Roman"/>
              <a:cs typeface="Times New Roman"/>
            </a:endParaRPr>
          </a:p>
          <a:p>
            <a:pPr marL="328930" indent="-316865">
              <a:spcBef>
                <a:spcPts val="375"/>
              </a:spcBef>
              <a:buClr>
                <a:srgbClr val="D6ECFF"/>
              </a:buClr>
              <a:buSzPct val="93333"/>
              <a:buFont typeface="Arial Black"/>
              <a:buChar char="▪"/>
              <a:tabLst>
                <a:tab pos="328930" algn="l"/>
                <a:tab pos="329565" algn="l"/>
              </a:tabLst>
            </a:pPr>
            <a:r>
              <a:rPr dirty="0">
                <a:solidFill>
                  <a:srgbClr val="00B0F0"/>
                </a:solidFill>
                <a:latin typeface="Times New Roman"/>
                <a:cs typeface="Times New Roman"/>
              </a:rPr>
              <a:t>III</a:t>
            </a:r>
            <a:r>
              <a:rPr spc="-50" dirty="0">
                <a:solidFill>
                  <a:srgbClr val="00B0F0"/>
                </a:solidFill>
                <a:latin typeface="Times New Roman"/>
                <a:cs typeface="Times New Roman"/>
              </a:rPr>
              <a:t> </a:t>
            </a:r>
            <a:r>
              <a:rPr spc="-135" dirty="0" err="1">
                <a:solidFill>
                  <a:srgbClr val="00B0F0"/>
                </a:solidFill>
                <a:latin typeface="Times New Roman"/>
                <a:cs typeface="Times New Roman"/>
              </a:rPr>
              <a:t>си</a:t>
            </a:r>
            <a:r>
              <a:rPr lang="sr-Cyrl-BA" spc="-135" dirty="0" err="1">
                <a:solidFill>
                  <a:srgbClr val="00B0F0"/>
                </a:solidFill>
                <a:latin typeface="Times New Roman"/>
                <a:cs typeface="Times New Roman"/>
              </a:rPr>
              <a:t>мфонија</a:t>
            </a:r>
            <a:r>
              <a:rPr lang="sr-Cyrl-BA" spc="-135" dirty="0">
                <a:solidFill>
                  <a:srgbClr val="00B0F0"/>
                </a:solidFill>
                <a:latin typeface="Times New Roman"/>
                <a:cs typeface="Times New Roman"/>
              </a:rPr>
              <a:t> - </a:t>
            </a:r>
            <a:r>
              <a:rPr lang="sr-Cyrl-BA" spc="-135" dirty="0" err="1">
                <a:solidFill>
                  <a:srgbClr val="00B0F0"/>
                </a:solidFill>
                <a:latin typeface="Times New Roman"/>
                <a:cs typeface="Times New Roman"/>
              </a:rPr>
              <a:t>Ероика</a:t>
            </a:r>
            <a:r>
              <a:rPr spc="-135" dirty="0">
                <a:solidFill>
                  <a:srgbClr val="00B0F0"/>
                </a:solidFill>
                <a:latin typeface="Times New Roman"/>
                <a:cs typeface="Times New Roman"/>
              </a:rPr>
              <a:t>;</a:t>
            </a:r>
            <a:endParaRPr dirty="0">
              <a:latin typeface="Times New Roman"/>
              <a:cs typeface="Times New Roman"/>
            </a:endParaRPr>
          </a:p>
          <a:p>
            <a:pPr marL="328930" indent="-316865">
              <a:spcBef>
                <a:spcPts val="375"/>
              </a:spcBef>
              <a:buClr>
                <a:srgbClr val="D6ECFF"/>
              </a:buClr>
              <a:buSzPct val="93333"/>
              <a:buFont typeface="Arial Black"/>
              <a:buChar char="▪"/>
              <a:tabLst>
                <a:tab pos="328930" algn="l"/>
                <a:tab pos="329565" algn="l"/>
              </a:tabLst>
            </a:pP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IV</a:t>
            </a:r>
            <a:r>
              <a:rPr spc="-5" dirty="0">
                <a:solidFill>
                  <a:srgbClr val="FFFFFF"/>
                </a:solidFill>
                <a:latin typeface="Times New Roman"/>
                <a:cs typeface="Times New Roman"/>
              </a:rPr>
              <a:t> симфонија</a:t>
            </a:r>
            <a:endParaRPr dirty="0">
              <a:latin typeface="Times New Roman"/>
              <a:cs typeface="Times New Roman"/>
            </a:endParaRPr>
          </a:p>
          <a:p>
            <a:pPr marL="328930" indent="-316865">
              <a:spcBef>
                <a:spcPts val="375"/>
              </a:spcBef>
              <a:buClr>
                <a:srgbClr val="D6ECFF"/>
              </a:buClr>
              <a:buSzPct val="93333"/>
              <a:buFont typeface="Arial Black"/>
              <a:buChar char="▪"/>
              <a:tabLst>
                <a:tab pos="328930" algn="l"/>
                <a:tab pos="329565" algn="l"/>
              </a:tabLst>
            </a:pPr>
            <a:r>
              <a:rPr dirty="0">
                <a:solidFill>
                  <a:srgbClr val="FF0000"/>
                </a:solidFill>
                <a:latin typeface="Times New Roman"/>
                <a:cs typeface="Times New Roman"/>
              </a:rPr>
              <a:t>V</a:t>
            </a:r>
            <a:r>
              <a:rPr spc="-5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sr-Cyrl-BA" spc="-210" dirty="0">
                <a:solidFill>
                  <a:srgbClr val="FF0000"/>
                </a:solidFill>
                <a:latin typeface="Times New Roman"/>
                <a:cs typeface="Times New Roman"/>
              </a:rPr>
              <a:t>симфонија - Судбинска</a:t>
            </a:r>
            <a:endParaRPr dirty="0">
              <a:latin typeface="Times New Roman"/>
              <a:cs typeface="Times New Roman"/>
            </a:endParaRPr>
          </a:p>
          <a:p>
            <a:pPr marL="328930" indent="-316865">
              <a:spcBef>
                <a:spcPts val="375"/>
              </a:spcBef>
              <a:buClr>
                <a:srgbClr val="D6ECFF"/>
              </a:buClr>
              <a:buSzPct val="93333"/>
              <a:buFont typeface="Arial Black"/>
              <a:buChar char="▪"/>
              <a:tabLst>
                <a:tab pos="328930" algn="l"/>
                <a:tab pos="329565" algn="l"/>
              </a:tabLst>
            </a:pPr>
            <a:r>
              <a:rPr spc="-5" dirty="0">
                <a:solidFill>
                  <a:srgbClr val="FFFFFF"/>
                </a:solidFill>
                <a:latin typeface="Times New Roman"/>
                <a:cs typeface="Times New Roman"/>
              </a:rPr>
              <a:t>VI</a:t>
            </a:r>
            <a:r>
              <a:rPr lang="sr-Cyrl-BA" spc="-5" dirty="0">
                <a:solidFill>
                  <a:srgbClr val="FFFFFF"/>
                </a:solidFill>
                <a:latin typeface="Times New Roman"/>
                <a:cs typeface="Times New Roman"/>
              </a:rPr>
              <a:t> симфонија - Пасторална</a:t>
            </a:r>
          </a:p>
          <a:p>
            <a:pPr marL="328930" indent="-316865">
              <a:spcBef>
                <a:spcPts val="375"/>
              </a:spcBef>
              <a:buClr>
                <a:srgbClr val="D6ECFF"/>
              </a:buClr>
              <a:buSzPct val="93333"/>
              <a:buFont typeface="Arial Black"/>
              <a:buChar char="▪"/>
              <a:tabLst>
                <a:tab pos="328930" algn="l"/>
                <a:tab pos="329565" algn="l"/>
              </a:tabLst>
            </a:pPr>
            <a:r>
              <a:rPr spc="-5" dirty="0">
                <a:solidFill>
                  <a:srgbClr val="FFFFFF"/>
                </a:solidFill>
                <a:latin typeface="Times New Roman"/>
                <a:cs typeface="Times New Roman"/>
              </a:rPr>
              <a:t>VII</a:t>
            </a:r>
            <a:r>
              <a:rPr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FFFFFF"/>
                </a:solidFill>
                <a:latin typeface="Times New Roman"/>
                <a:cs typeface="Times New Roman"/>
              </a:rPr>
              <a:t>симфонија;</a:t>
            </a:r>
            <a:endParaRPr dirty="0">
              <a:latin typeface="Times New Roman"/>
              <a:cs typeface="Times New Roman"/>
            </a:endParaRPr>
          </a:p>
          <a:p>
            <a:pPr marL="328930" indent="-316865">
              <a:spcBef>
                <a:spcPts val="375"/>
              </a:spcBef>
              <a:buClr>
                <a:srgbClr val="D6ECFF"/>
              </a:buClr>
              <a:buSzPct val="93333"/>
              <a:buFont typeface="Arial Black"/>
              <a:buChar char="▪"/>
              <a:tabLst>
                <a:tab pos="328930" algn="l"/>
                <a:tab pos="329565" algn="l"/>
              </a:tabLst>
            </a:pPr>
            <a:r>
              <a:rPr spc="-5" dirty="0">
                <a:solidFill>
                  <a:srgbClr val="FFFFFF"/>
                </a:solidFill>
                <a:latin typeface="Times New Roman"/>
                <a:cs typeface="Times New Roman"/>
              </a:rPr>
              <a:t>VIII</a:t>
            </a:r>
            <a:r>
              <a:rPr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FFFFFF"/>
                </a:solidFill>
                <a:latin typeface="Times New Roman"/>
                <a:cs typeface="Times New Roman"/>
              </a:rPr>
              <a:t>симфонија;</a:t>
            </a:r>
            <a:endParaRPr dirty="0">
              <a:latin typeface="Times New Roman"/>
              <a:cs typeface="Times New Roman"/>
            </a:endParaRPr>
          </a:p>
          <a:p>
            <a:pPr marL="328930" marR="225425" indent="-316865">
              <a:lnSpc>
                <a:spcPct val="80600"/>
              </a:lnSpc>
              <a:spcBef>
                <a:spcPts val="720"/>
              </a:spcBef>
              <a:buClr>
                <a:srgbClr val="D6ECFF"/>
              </a:buClr>
              <a:buSzPct val="93333"/>
              <a:buFont typeface="Arial Black"/>
              <a:buChar char="▪"/>
              <a:tabLst>
                <a:tab pos="328930" algn="l"/>
                <a:tab pos="329565" algn="l"/>
              </a:tabLst>
            </a:pPr>
            <a:r>
              <a:rPr dirty="0">
                <a:solidFill>
                  <a:srgbClr val="00B0F0"/>
                </a:solidFill>
                <a:latin typeface="Times New Roman"/>
                <a:cs typeface="Times New Roman"/>
              </a:rPr>
              <a:t>IX </a:t>
            </a:r>
            <a:r>
              <a:rPr spc="-5" dirty="0">
                <a:solidFill>
                  <a:srgbClr val="00B0F0"/>
                </a:solidFill>
                <a:latin typeface="Times New Roman"/>
                <a:cs typeface="Times New Roman"/>
              </a:rPr>
              <a:t>симфонија-у </a:t>
            </a:r>
            <a:r>
              <a:rPr dirty="0">
                <a:solidFill>
                  <a:srgbClr val="00B0F0"/>
                </a:solidFill>
                <a:latin typeface="Times New Roman"/>
                <a:cs typeface="Times New Roman"/>
              </a:rPr>
              <a:t>4.</a:t>
            </a:r>
            <a:r>
              <a:rPr lang="sr-Cyrl-BA" spc="-80" dirty="0">
                <a:solidFill>
                  <a:srgbClr val="00B0F0"/>
                </a:solidFill>
                <a:latin typeface="Times New Roman"/>
                <a:cs typeface="Times New Roman"/>
              </a:rPr>
              <a:t> ставу </a:t>
            </a:r>
            <a:r>
              <a:rPr lang="sr-Cyrl-BA" spc="-80" dirty="0" err="1" smtClean="0">
                <a:solidFill>
                  <a:srgbClr val="00B0F0"/>
                </a:solidFill>
                <a:latin typeface="Times New Roman"/>
                <a:cs typeface="Times New Roman"/>
              </a:rPr>
              <a:t>ув</a:t>
            </a:r>
            <a:r>
              <a:rPr lang="sr-Latn-BA" spc="-80" dirty="0" smtClean="0">
                <a:solidFill>
                  <a:srgbClr val="00B0F0"/>
                </a:solidFill>
                <a:latin typeface="Times New Roman"/>
                <a:cs typeface="Times New Roman"/>
              </a:rPr>
              <a:t>o</a:t>
            </a:r>
            <a:r>
              <a:rPr lang="sr-Cyrl-BA" spc="-80" dirty="0" smtClean="0">
                <a:solidFill>
                  <a:srgbClr val="00B0F0"/>
                </a:solidFill>
                <a:latin typeface="Times New Roman"/>
                <a:cs typeface="Times New Roman"/>
              </a:rPr>
              <a:t>ди</a:t>
            </a:r>
            <a:r>
              <a:rPr dirty="0" smtClean="0">
                <a:solidFill>
                  <a:srgbClr val="00B0F0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00B0F0"/>
                </a:solidFill>
                <a:latin typeface="Times New Roman"/>
                <a:cs typeface="Times New Roman"/>
              </a:rPr>
              <a:t>хор </a:t>
            </a:r>
            <a:r>
              <a:rPr spc="-5" dirty="0" err="1">
                <a:solidFill>
                  <a:srgbClr val="00B0F0"/>
                </a:solidFill>
                <a:latin typeface="Times New Roman"/>
                <a:cs typeface="Times New Roman"/>
              </a:rPr>
              <a:t>који</a:t>
            </a:r>
            <a:r>
              <a:rPr spc="-5" dirty="0">
                <a:solidFill>
                  <a:srgbClr val="00B0F0"/>
                </a:solidFill>
                <a:latin typeface="Times New Roman"/>
                <a:cs typeface="Times New Roman"/>
              </a:rPr>
              <a:t>  п</a:t>
            </a:r>
            <a:r>
              <a:rPr lang="sr-Cyrl-BA" spc="-5" dirty="0">
                <a:solidFill>
                  <a:srgbClr val="00B0F0"/>
                </a:solidFill>
                <a:latin typeface="Times New Roman"/>
                <a:cs typeface="Times New Roman"/>
              </a:rPr>
              <a:t>ј</a:t>
            </a:r>
            <a:r>
              <a:rPr spc="-5" dirty="0" err="1">
                <a:solidFill>
                  <a:srgbClr val="00B0F0"/>
                </a:solidFill>
                <a:latin typeface="Times New Roman"/>
                <a:cs typeface="Times New Roman"/>
              </a:rPr>
              <a:t>ева</a:t>
            </a:r>
            <a:r>
              <a:rPr spc="-5" dirty="0">
                <a:solidFill>
                  <a:srgbClr val="00B0F0"/>
                </a:solidFill>
                <a:latin typeface="Times New Roman"/>
                <a:cs typeface="Times New Roman"/>
              </a:rPr>
              <a:t> </a:t>
            </a:r>
            <a:r>
              <a:rPr spc="-5" dirty="0" err="1">
                <a:solidFill>
                  <a:srgbClr val="00B0F0"/>
                </a:solidFill>
                <a:latin typeface="Times New Roman"/>
                <a:cs typeface="Times New Roman"/>
              </a:rPr>
              <a:t>Оду</a:t>
            </a:r>
            <a:r>
              <a:rPr spc="-5" dirty="0">
                <a:solidFill>
                  <a:srgbClr val="00B0F0"/>
                </a:solidFill>
                <a:latin typeface="Times New Roman"/>
                <a:cs typeface="Times New Roman"/>
              </a:rPr>
              <a:t> </a:t>
            </a:r>
            <a:r>
              <a:rPr dirty="0" err="1" smtClean="0">
                <a:solidFill>
                  <a:srgbClr val="00B0F0"/>
                </a:solidFill>
                <a:latin typeface="Times New Roman"/>
                <a:cs typeface="Times New Roman"/>
              </a:rPr>
              <a:t>радости</a:t>
            </a:r>
            <a:r>
              <a:rPr dirty="0" smtClean="0">
                <a:solidFill>
                  <a:srgbClr val="00B0F0"/>
                </a:solidFill>
                <a:latin typeface="Times New Roman"/>
                <a:cs typeface="Times New Roman"/>
              </a:rPr>
              <a:t> </a:t>
            </a:r>
            <a:r>
              <a:rPr lang="sr-Cyrl-BA" dirty="0" smtClean="0">
                <a:solidFill>
                  <a:srgbClr val="00B0F0"/>
                </a:solidFill>
                <a:latin typeface="Times New Roman"/>
                <a:cs typeface="Times New Roman"/>
              </a:rPr>
              <a:t>.</a:t>
            </a:r>
            <a:endParaRPr sz="15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343403" y="1600202"/>
            <a:ext cx="4495799" cy="16001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343403" y="3257552"/>
            <a:ext cx="4476749" cy="16573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54984" y="388381"/>
            <a:ext cx="3834765" cy="628377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 err="1"/>
              <a:t>Увертир</a:t>
            </a:r>
            <a:r>
              <a:rPr lang="sr-Cyrl-BA" dirty="0" smtClean="0"/>
              <a:t>е и о</a:t>
            </a:r>
            <a:r>
              <a:rPr dirty="0" err="1" smtClean="0"/>
              <a:t>пера</a:t>
            </a:r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648730" y="1632213"/>
            <a:ext cx="3709670" cy="27905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spcBef>
                <a:spcPts val="40"/>
              </a:spcBef>
              <a:buClr>
                <a:srgbClr val="D6ECFF"/>
              </a:buClr>
            </a:pPr>
            <a:endParaRPr sz="3200" dirty="0">
              <a:latin typeface="Times New Roman"/>
              <a:cs typeface="Times New Roman"/>
            </a:endParaRPr>
          </a:p>
          <a:p>
            <a:pPr marL="313055" indent="-300990">
              <a:buClr>
                <a:srgbClr val="D6ECFF"/>
              </a:buClr>
              <a:buSzPct val="93750"/>
              <a:buFont typeface="Arial Black"/>
              <a:buChar char="▪"/>
              <a:tabLst>
                <a:tab pos="313055" algn="l"/>
                <a:tab pos="313690" algn="l"/>
              </a:tabLst>
            </a:pPr>
            <a:r>
              <a:rPr sz="2400" spc="-5" dirty="0">
                <a:solidFill>
                  <a:srgbClr val="007EEA"/>
                </a:solidFill>
                <a:latin typeface="Times New Roman"/>
                <a:cs typeface="Times New Roman"/>
              </a:rPr>
              <a:t>Егмонт </a:t>
            </a:r>
            <a:r>
              <a:rPr sz="2400" dirty="0" err="1">
                <a:solidFill>
                  <a:srgbClr val="007EEA"/>
                </a:solidFill>
                <a:latin typeface="Times New Roman"/>
                <a:cs typeface="Times New Roman"/>
              </a:rPr>
              <a:t>опус</a:t>
            </a:r>
            <a:r>
              <a:rPr sz="2400" spc="-90" dirty="0">
                <a:solidFill>
                  <a:srgbClr val="007EEA"/>
                </a:solidFill>
                <a:latin typeface="Times New Roman"/>
                <a:cs typeface="Times New Roman"/>
              </a:rPr>
              <a:t> </a:t>
            </a:r>
            <a:r>
              <a:rPr lang="sr-Cyrl-BA" sz="2400" spc="-470" dirty="0" smtClean="0">
                <a:solidFill>
                  <a:srgbClr val="007EEA"/>
                </a:solidFill>
                <a:latin typeface="Times New Roman"/>
                <a:cs typeface="Times New Roman"/>
              </a:rPr>
              <a:t>84</a:t>
            </a:r>
            <a:endParaRPr sz="3200" dirty="0" smtClean="0">
              <a:latin typeface="Times New Roman"/>
              <a:cs typeface="Times New Roman"/>
            </a:endParaRPr>
          </a:p>
          <a:p>
            <a:pPr marL="313055" indent="-300990">
              <a:buClr>
                <a:srgbClr val="D6ECFF"/>
              </a:buClr>
              <a:buSzPct val="93750"/>
              <a:buFont typeface="Arial Black"/>
              <a:buChar char="▪"/>
              <a:tabLst>
                <a:tab pos="313055" algn="l"/>
                <a:tab pos="313690" algn="l"/>
              </a:tabLst>
            </a:pPr>
            <a:r>
              <a:rPr sz="2400" spc="-5" dirty="0" err="1" smtClean="0">
                <a:solidFill>
                  <a:srgbClr val="007EEA"/>
                </a:solidFill>
                <a:latin typeface="Times New Roman"/>
                <a:cs typeface="Times New Roman"/>
              </a:rPr>
              <a:t>Леонора</a:t>
            </a:r>
            <a:r>
              <a:rPr lang="sr-Cyrl-BA" sz="2400" spc="-5" dirty="0" smtClean="0">
                <a:solidFill>
                  <a:srgbClr val="007EEA"/>
                </a:solidFill>
                <a:latin typeface="Times New Roman"/>
                <a:cs typeface="Times New Roman"/>
              </a:rPr>
              <a:t> </a:t>
            </a:r>
            <a:r>
              <a:rPr sz="2400" spc="-5" dirty="0" smtClean="0">
                <a:solidFill>
                  <a:srgbClr val="007EEA"/>
                </a:solidFill>
                <a:latin typeface="Times New Roman"/>
                <a:cs typeface="Times New Roman"/>
              </a:rPr>
              <a:t>-</a:t>
            </a:r>
            <a:r>
              <a:rPr lang="sr-Cyrl-BA" sz="2400" dirty="0" smtClean="0">
                <a:latin typeface="Times New Roman"/>
                <a:cs typeface="Times New Roman"/>
              </a:rPr>
              <a:t> </a:t>
            </a:r>
            <a:r>
              <a:rPr sz="2400" spc="-5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циклус</a:t>
            </a:r>
            <a:r>
              <a:rPr sz="2400"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од</a:t>
            </a:r>
            <a:r>
              <a:rPr lang="sr-Cyrl-BA" sz="2400" spc="-85" dirty="0">
                <a:solidFill>
                  <a:srgbClr val="FFFFFF"/>
                </a:solidFill>
                <a:latin typeface="Times New Roman"/>
                <a:cs typeface="Times New Roman"/>
              </a:rPr>
              <a:t> три </a:t>
            </a:r>
            <a:r>
              <a:rPr lang="sr-Cyrl-BA" sz="2400" spc="-85" dirty="0" err="1">
                <a:solidFill>
                  <a:srgbClr val="FFFFFF"/>
                </a:solidFill>
                <a:latin typeface="Times New Roman"/>
                <a:cs typeface="Times New Roman"/>
              </a:rPr>
              <a:t>ув</a:t>
            </a:r>
            <a:r>
              <a:rPr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ертире</a:t>
            </a:r>
            <a:r>
              <a:rPr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3200" dirty="0" smtClean="0">
              <a:latin typeface="Times New Roman"/>
              <a:cs typeface="Times New Roman"/>
            </a:endParaRPr>
          </a:p>
          <a:p>
            <a:pPr marL="313055" indent="-300990">
              <a:buClr>
                <a:srgbClr val="D6ECFF"/>
              </a:buClr>
              <a:buSzPct val="93750"/>
              <a:buFont typeface="Arial Black"/>
              <a:buChar char="▪"/>
              <a:tabLst>
                <a:tab pos="313055" algn="l"/>
                <a:tab pos="313690" algn="l"/>
              </a:tabLst>
            </a:pPr>
            <a:r>
              <a:rPr sz="2400" spc="-5" dirty="0" err="1" smtClean="0">
                <a:solidFill>
                  <a:srgbClr val="007EEA"/>
                </a:solidFill>
                <a:latin typeface="Times New Roman"/>
                <a:cs typeface="Times New Roman"/>
              </a:rPr>
              <a:t>Фиделио</a:t>
            </a:r>
            <a:r>
              <a:rPr sz="2400" spc="-5" dirty="0" smtClean="0">
                <a:solidFill>
                  <a:srgbClr val="007EEA"/>
                </a:solidFill>
                <a:latin typeface="Times New Roman"/>
                <a:cs typeface="Times New Roman"/>
              </a:rPr>
              <a:t>-</a:t>
            </a:r>
            <a:r>
              <a:rPr lang="sr-Cyrl-BA" sz="2400" dirty="0">
                <a:latin typeface="Times New Roman"/>
                <a:cs typeface="Times New Roman"/>
              </a:rPr>
              <a:t> </a:t>
            </a:r>
            <a:r>
              <a:rPr lang="sr-Cyrl-BA" sz="2400"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sz="2400" spc="-5" dirty="0" err="1">
                <a:solidFill>
                  <a:srgbClr val="FFFFFF"/>
                </a:solidFill>
                <a:latin typeface="Times New Roman"/>
                <a:cs typeface="Times New Roman"/>
              </a:rPr>
              <a:t>един</a:t>
            </a:r>
            <a:r>
              <a:rPr lang="sr-Cyrl-BA"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а </a:t>
            </a:r>
            <a:r>
              <a:rPr lang="sr-Cyrl-BA" sz="2400" spc="-5" dirty="0" err="1">
                <a:solidFill>
                  <a:srgbClr val="FFFFFF"/>
                </a:solidFill>
                <a:latin typeface="Times New Roman"/>
                <a:cs typeface="Times New Roman"/>
              </a:rPr>
              <a:t>Бетовенова</a:t>
            </a:r>
            <a:r>
              <a:rPr lang="sr-Cyrl-BA"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 опера у </a:t>
            </a:r>
            <a:r>
              <a:rPr sz="2400" spc="-5" dirty="0" err="1">
                <a:solidFill>
                  <a:srgbClr val="FFFFFF"/>
                </a:solidFill>
                <a:latin typeface="Times New Roman"/>
                <a:cs typeface="Times New Roman"/>
              </a:rPr>
              <a:t>два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  велика</a:t>
            </a:r>
            <a:r>
              <a:rPr sz="24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 err="1">
                <a:solidFill>
                  <a:srgbClr val="FFFFFF"/>
                </a:solidFill>
                <a:latin typeface="Times New Roman"/>
                <a:cs typeface="Times New Roman"/>
              </a:rPr>
              <a:t>чина</a:t>
            </a:r>
            <a:r>
              <a:rPr sz="2400"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876803" y="1657352"/>
            <a:ext cx="3809999" cy="28003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752600" y="133350"/>
            <a:ext cx="5867400" cy="566822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464820">
              <a:spcBef>
                <a:spcPts val="100"/>
              </a:spcBef>
            </a:pPr>
            <a:r>
              <a:rPr sz="3600" spc="-10" dirty="0"/>
              <a:t>Шта </a:t>
            </a:r>
            <a:r>
              <a:rPr sz="3600" spc="-10" dirty="0" err="1"/>
              <a:t>смо</a:t>
            </a:r>
            <a:r>
              <a:rPr sz="3600" spc="-10" dirty="0"/>
              <a:t> </a:t>
            </a:r>
            <a:r>
              <a:rPr lang="sr-Cyrl-BA" sz="3600" spc="-10" dirty="0" smtClean="0"/>
              <a:t>научили</a:t>
            </a:r>
            <a:r>
              <a:rPr lang="sr-Cyrl-BA" sz="3600" spc="-10" dirty="0"/>
              <a:t>?</a:t>
            </a:r>
            <a:endParaRPr sz="3600" spc="-2770" dirty="0"/>
          </a:p>
        </p:txBody>
      </p:sp>
      <p:sp>
        <p:nvSpPr>
          <p:cNvPr id="12" name="object 12"/>
          <p:cNvSpPr txBox="1">
            <a:spLocks noGrp="1"/>
          </p:cNvSpPr>
          <p:nvPr>
            <p:ph type="body" idx="1"/>
          </p:nvPr>
        </p:nvSpPr>
        <p:spPr>
          <a:xfrm>
            <a:off x="914400" y="732568"/>
            <a:ext cx="7250070" cy="4242187"/>
          </a:xfrm>
          <a:prstGeom prst="rect">
            <a:avLst/>
          </a:prstGeom>
        </p:spPr>
        <p:txBody>
          <a:bodyPr vert="horz" wrap="square" lIns="0" tIns="101600" rIns="0" bIns="0" rtlCol="0">
            <a:spAutoFit/>
          </a:bodyPr>
          <a:lstStyle/>
          <a:p>
            <a:pPr marL="463550" indent="-290195">
              <a:spcBef>
                <a:spcPts val="800"/>
              </a:spcBef>
              <a:buClr>
                <a:srgbClr val="D6ECFF"/>
              </a:buClr>
              <a:buSzPct val="95000"/>
              <a:buFont typeface="Arial Black"/>
              <a:buChar char="▪"/>
              <a:tabLst>
                <a:tab pos="464184" algn="l"/>
              </a:tabLst>
            </a:pPr>
            <a:r>
              <a:rPr sz="2400" spc="-5" dirty="0"/>
              <a:t>Шта је</a:t>
            </a:r>
            <a:r>
              <a:rPr sz="2400" spc="-20" dirty="0"/>
              <a:t> </a:t>
            </a:r>
            <a:r>
              <a:rPr sz="2400" spc="-5" dirty="0"/>
              <a:t>симфонија?</a:t>
            </a:r>
          </a:p>
          <a:p>
            <a:pPr marL="463550" marR="5080" indent="-290195">
              <a:lnSpc>
                <a:spcPts val="3579"/>
              </a:lnSpc>
              <a:spcBef>
                <a:spcPts val="835"/>
              </a:spcBef>
              <a:buClr>
                <a:srgbClr val="D6ECFF"/>
              </a:buClr>
              <a:buSzPct val="95000"/>
              <a:buFont typeface="Arial Black"/>
              <a:buChar char="▪"/>
              <a:tabLst>
                <a:tab pos="464184" algn="l"/>
              </a:tabLst>
            </a:pPr>
            <a:r>
              <a:rPr sz="2400" spc="-5" dirty="0"/>
              <a:t>Изведи </a:t>
            </a:r>
            <a:r>
              <a:rPr sz="2400" spc="-5" dirty="0" err="1"/>
              <a:t>мотив</a:t>
            </a:r>
            <a:r>
              <a:rPr sz="2400" spc="-5" dirty="0"/>
              <a:t> </a:t>
            </a:r>
            <a:r>
              <a:rPr sz="2400" dirty="0" smtClean="0"/>
              <a:t>5.</a:t>
            </a:r>
            <a:r>
              <a:rPr lang="sr-Cyrl-BA" sz="2400" dirty="0" smtClean="0"/>
              <a:t> </a:t>
            </a:r>
            <a:r>
              <a:rPr lang="sr-Cyrl-BA" sz="2400" spc="-60" dirty="0" smtClean="0"/>
              <a:t>симфоније (пјевањем</a:t>
            </a:r>
            <a:r>
              <a:rPr sz="2400" dirty="0" smtClean="0"/>
              <a:t> </a:t>
            </a:r>
            <a:r>
              <a:rPr sz="2400" spc="-5" dirty="0"/>
              <a:t>или  </a:t>
            </a:r>
            <a:r>
              <a:rPr sz="2400" spc="-10" dirty="0"/>
              <a:t>свирањем) </a:t>
            </a:r>
            <a:r>
              <a:rPr sz="2400" dirty="0"/>
              <a:t>и </a:t>
            </a:r>
            <a:r>
              <a:rPr lang="sr-Cyrl-BA" sz="2400" dirty="0" smtClean="0"/>
              <a:t>кажи на који начин га је Бетовен описао</a:t>
            </a:r>
            <a:r>
              <a:rPr sz="2400" spc="-5" dirty="0"/>
              <a:t>?</a:t>
            </a:r>
          </a:p>
          <a:p>
            <a:pPr marL="463550" indent="-290195">
              <a:spcBef>
                <a:spcPts val="580"/>
              </a:spcBef>
              <a:buClr>
                <a:srgbClr val="D6ECFF"/>
              </a:buClr>
              <a:buSzPct val="95000"/>
              <a:buFont typeface="Arial Black"/>
              <a:buChar char="▪"/>
              <a:tabLst>
                <a:tab pos="464184" algn="l"/>
              </a:tabLst>
            </a:pPr>
            <a:r>
              <a:rPr sz="2400" dirty="0"/>
              <a:t>У </a:t>
            </a:r>
            <a:r>
              <a:rPr sz="2400" spc="-5" dirty="0" err="1"/>
              <a:t>ком</a:t>
            </a:r>
            <a:r>
              <a:rPr sz="2400" spc="-5" dirty="0"/>
              <a:t> в</a:t>
            </a:r>
            <a:r>
              <a:rPr lang="sr-Cyrl-BA" sz="2400" spc="-5" dirty="0" err="1"/>
              <a:t>иј</a:t>
            </a:r>
            <a:r>
              <a:rPr sz="2400" spc="-5" dirty="0" err="1"/>
              <a:t>еку</a:t>
            </a:r>
            <a:r>
              <a:rPr sz="2400" spc="-5" dirty="0"/>
              <a:t>  </a:t>
            </a:r>
            <a:r>
              <a:rPr sz="2400" spc="-5" dirty="0" err="1"/>
              <a:t>је</a:t>
            </a:r>
            <a:r>
              <a:rPr lang="sr-Cyrl-BA" sz="2400" spc="-70" dirty="0"/>
              <a:t> Бетовен </a:t>
            </a:r>
            <a:r>
              <a:rPr lang="sr-Cyrl-BA" sz="2400" spc="-70" dirty="0" err="1"/>
              <a:t>ст</a:t>
            </a:r>
            <a:r>
              <a:rPr sz="2400" spc="-5" dirty="0" err="1"/>
              <a:t>варао</a:t>
            </a:r>
            <a:r>
              <a:rPr sz="2400" spc="-5" dirty="0"/>
              <a:t>?</a:t>
            </a:r>
          </a:p>
          <a:p>
            <a:pPr marL="463550" indent="-290195">
              <a:spcBef>
                <a:spcPts val="675"/>
              </a:spcBef>
              <a:buClr>
                <a:srgbClr val="D6ECFF"/>
              </a:buClr>
              <a:buSzPct val="95000"/>
              <a:buFont typeface="Arial Black"/>
              <a:buChar char="▪"/>
              <a:tabLst>
                <a:tab pos="464184" algn="l"/>
              </a:tabLst>
            </a:pPr>
            <a:r>
              <a:rPr sz="2400" spc="-10" dirty="0"/>
              <a:t>Ком </a:t>
            </a:r>
            <a:r>
              <a:rPr sz="2400" spc="-10" dirty="0" err="1"/>
              <a:t>стилском</a:t>
            </a:r>
            <a:r>
              <a:rPr sz="2400" spc="-10" dirty="0"/>
              <a:t> </a:t>
            </a:r>
            <a:r>
              <a:rPr sz="2400" spc="-5" dirty="0" err="1"/>
              <a:t>правцу</a:t>
            </a:r>
            <a:r>
              <a:rPr lang="sr-Cyrl-BA" sz="2400" spc="-65" dirty="0"/>
              <a:t> је </a:t>
            </a:r>
            <a:r>
              <a:rPr lang="sr-Cyrl-BA" sz="2400" spc="-65" dirty="0" err="1"/>
              <a:t>пр</a:t>
            </a:r>
            <a:r>
              <a:rPr sz="2400" spc="-5" dirty="0" err="1"/>
              <a:t>ипадао</a:t>
            </a:r>
            <a:r>
              <a:rPr sz="2400" spc="-5" dirty="0"/>
              <a:t>?</a:t>
            </a:r>
          </a:p>
          <a:p>
            <a:pPr marL="463550" indent="-290195">
              <a:spcBef>
                <a:spcPts val="675"/>
              </a:spcBef>
              <a:buClr>
                <a:srgbClr val="D6ECFF"/>
              </a:buClr>
              <a:buSzPct val="95000"/>
              <a:buFont typeface="Arial Black"/>
              <a:buChar char="▪"/>
              <a:tabLst>
                <a:tab pos="464184" algn="l"/>
                <a:tab pos="1732280" algn="l"/>
              </a:tabLst>
            </a:pPr>
            <a:r>
              <a:rPr sz="2400" spc="-10" dirty="0" err="1" smtClean="0"/>
              <a:t>Живот</a:t>
            </a:r>
            <a:r>
              <a:rPr lang="sr-Latn-BA" sz="2400" spc="-10" dirty="0" smtClean="0"/>
              <a:t> </a:t>
            </a:r>
            <a:r>
              <a:rPr sz="2400" dirty="0" smtClean="0"/>
              <a:t>и</a:t>
            </a:r>
            <a:r>
              <a:rPr sz="2400" spc="-10" dirty="0" smtClean="0"/>
              <a:t> </a:t>
            </a:r>
            <a:r>
              <a:rPr lang="sr-Cyrl-BA" sz="2400" dirty="0" smtClean="0"/>
              <a:t>дјела</a:t>
            </a:r>
            <a:r>
              <a:rPr sz="2400" dirty="0" smtClean="0"/>
              <a:t>?</a:t>
            </a:r>
            <a:endParaRPr lang="sr-Cyrl-BA" sz="2400" dirty="0" smtClean="0"/>
          </a:p>
          <a:p>
            <a:pPr marL="173355">
              <a:spcBef>
                <a:spcPts val="675"/>
              </a:spcBef>
              <a:buClr>
                <a:srgbClr val="D6ECFF"/>
              </a:buClr>
              <a:buSzPct val="95000"/>
              <a:tabLst>
                <a:tab pos="464184" algn="l"/>
                <a:tab pos="1732280" algn="l"/>
              </a:tabLst>
            </a:pPr>
            <a:r>
              <a:rPr lang="sr-Cyrl-BA" sz="2400" dirty="0" smtClean="0"/>
              <a:t>СЛУШАТИ: Л.В.Бетовен</a:t>
            </a:r>
            <a:r>
              <a:rPr lang="sr-Latn-BA" sz="2400" smtClean="0"/>
              <a:t> „V</a:t>
            </a:r>
            <a:r>
              <a:rPr lang="sr-Cyrl-BA" sz="2400" dirty="0" smtClean="0"/>
              <a:t> симфонија“</a:t>
            </a:r>
            <a:endParaRPr sz="2400" dirty="0"/>
          </a:p>
          <a:p>
            <a:pPr marL="173355">
              <a:spcBef>
                <a:spcPts val="675"/>
              </a:spcBef>
              <a:buClr>
                <a:srgbClr val="D6ECFF"/>
              </a:buClr>
              <a:buSzPct val="95000"/>
              <a:tabLst>
                <a:tab pos="464184" algn="l"/>
              </a:tabLst>
            </a:pPr>
            <a:endParaRPr sz="2400" spc="-5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 flipH="1">
            <a:off x="-511171" y="114300"/>
            <a:ext cx="53971" cy="5141119"/>
          </a:xfrm>
          <a:custGeom>
            <a:avLst/>
            <a:gdLst/>
            <a:ahLst/>
            <a:cxnLst/>
            <a:rect l="l" t="t" r="r" b="b"/>
            <a:pathLst>
              <a:path w="365125" h="6854825">
                <a:moveTo>
                  <a:pt x="0" y="0"/>
                </a:moveTo>
                <a:lnTo>
                  <a:pt x="365099" y="0"/>
                </a:lnTo>
                <a:lnTo>
                  <a:pt x="365099" y="6854699"/>
                </a:lnTo>
                <a:lnTo>
                  <a:pt x="0" y="68546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92036" y="3784996"/>
            <a:ext cx="0" cy="1269683"/>
          </a:xfrm>
          <a:custGeom>
            <a:avLst/>
            <a:gdLst/>
            <a:ahLst/>
            <a:cxnLst/>
            <a:rect l="l" t="t" r="r" b="b"/>
            <a:pathLst>
              <a:path h="1692909">
                <a:moveTo>
                  <a:pt x="0" y="0"/>
                </a:moveTo>
                <a:lnTo>
                  <a:pt x="0" y="1692299"/>
                </a:lnTo>
              </a:path>
            </a:pathLst>
          </a:custGeom>
          <a:ln w="72899">
            <a:solidFill>
              <a:srgbClr val="EA14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92036" y="3598069"/>
            <a:ext cx="0" cy="17145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0"/>
                </a:moveTo>
                <a:lnTo>
                  <a:pt x="0" y="228599"/>
                </a:lnTo>
              </a:path>
            </a:pathLst>
          </a:custGeom>
          <a:ln w="72899">
            <a:solidFill>
              <a:srgbClr val="FDB80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92036" y="3477815"/>
            <a:ext cx="0" cy="103823"/>
          </a:xfrm>
          <a:custGeom>
            <a:avLst/>
            <a:gdLst/>
            <a:ahLst/>
            <a:cxnLst/>
            <a:rect l="l" t="t" r="r" b="b"/>
            <a:pathLst>
              <a:path h="138429">
                <a:moveTo>
                  <a:pt x="0" y="0"/>
                </a:moveTo>
                <a:lnTo>
                  <a:pt x="0" y="137999"/>
                </a:lnTo>
              </a:path>
            </a:pathLst>
          </a:custGeom>
          <a:ln w="72899">
            <a:solidFill>
              <a:srgbClr val="4E5B6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55589" y="3406377"/>
            <a:ext cx="73025" cy="56198"/>
          </a:xfrm>
          <a:custGeom>
            <a:avLst/>
            <a:gdLst/>
            <a:ahLst/>
            <a:cxnLst/>
            <a:rect l="l" t="t" r="r" b="b"/>
            <a:pathLst>
              <a:path w="73025" h="74929">
                <a:moveTo>
                  <a:pt x="0" y="0"/>
                </a:moveTo>
                <a:lnTo>
                  <a:pt x="72899" y="0"/>
                </a:lnTo>
                <a:lnTo>
                  <a:pt x="72899" y="74699"/>
                </a:lnTo>
                <a:lnTo>
                  <a:pt x="0" y="74699"/>
                </a:lnTo>
                <a:lnTo>
                  <a:pt x="0" y="0"/>
                </a:lnTo>
                <a:close/>
              </a:path>
            </a:pathLst>
          </a:custGeom>
          <a:solidFill>
            <a:srgbClr val="EA14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32511" y="510780"/>
            <a:ext cx="0" cy="273844"/>
          </a:xfrm>
          <a:custGeom>
            <a:avLst/>
            <a:gdLst/>
            <a:ahLst/>
            <a:cxnLst/>
            <a:rect l="l" t="t" r="r" b="b"/>
            <a:pathLst>
              <a:path h="365125">
                <a:moveTo>
                  <a:pt x="0" y="0"/>
                </a:moveTo>
                <a:lnTo>
                  <a:pt x="0" y="365099"/>
                </a:lnTo>
              </a:path>
            </a:pathLst>
          </a:custGeom>
          <a:ln w="458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82536" y="510780"/>
            <a:ext cx="0" cy="273844"/>
          </a:xfrm>
          <a:custGeom>
            <a:avLst/>
            <a:gdLst/>
            <a:ahLst/>
            <a:cxnLst/>
            <a:rect l="l" t="t" r="r" b="b"/>
            <a:pathLst>
              <a:path h="365125">
                <a:moveTo>
                  <a:pt x="0" y="0"/>
                </a:moveTo>
                <a:lnTo>
                  <a:pt x="0" y="365099"/>
                </a:lnTo>
              </a:path>
            </a:pathLst>
          </a:custGeom>
          <a:ln w="284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54036" y="510780"/>
            <a:ext cx="0" cy="273844"/>
          </a:xfrm>
          <a:custGeom>
            <a:avLst/>
            <a:gdLst/>
            <a:ahLst/>
            <a:cxnLst/>
            <a:rect l="l" t="t" r="r" b="b"/>
            <a:pathLst>
              <a:path h="365125">
                <a:moveTo>
                  <a:pt x="0" y="0"/>
                </a:moveTo>
                <a:lnTo>
                  <a:pt x="0" y="365099"/>
                </a:lnTo>
              </a:path>
            </a:pathLst>
          </a:custGeom>
          <a:ln w="95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26150" y="510780"/>
            <a:ext cx="0" cy="273844"/>
          </a:xfrm>
          <a:custGeom>
            <a:avLst/>
            <a:gdLst/>
            <a:ahLst/>
            <a:cxnLst/>
            <a:rect l="l" t="t" r="r" b="b"/>
            <a:pathLst>
              <a:path h="365125">
                <a:moveTo>
                  <a:pt x="0" y="0"/>
                </a:moveTo>
                <a:lnTo>
                  <a:pt x="0" y="365099"/>
                </a:lnTo>
              </a:path>
            </a:pathLst>
          </a:custGeom>
          <a:ln w="77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2553714" y="133350"/>
            <a:ext cx="4486275" cy="628377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10" dirty="0">
                <a:latin typeface="Consolas"/>
                <a:cs typeface="Consolas"/>
              </a:rPr>
              <a:t>Игра</a:t>
            </a:r>
            <a:r>
              <a:rPr spc="-95" dirty="0">
                <a:latin typeface="Consolas"/>
                <a:cs typeface="Consolas"/>
              </a:rPr>
              <a:t> </a:t>
            </a:r>
            <a:r>
              <a:rPr spc="-5" dirty="0">
                <a:latin typeface="Consolas"/>
                <a:cs typeface="Consolas"/>
              </a:rPr>
              <a:t>асоцијације</a:t>
            </a:r>
          </a:p>
        </p:txBody>
      </p:sp>
      <p:graphicFrame>
        <p:nvGraphicFramePr>
          <p:cNvPr id="12" name="object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1261416"/>
              </p:ext>
            </p:extLst>
          </p:nvPr>
        </p:nvGraphicFramePr>
        <p:xfrm>
          <a:off x="1822450" y="852490"/>
          <a:ext cx="6635750" cy="39416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373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3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73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3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730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73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4730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730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44730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262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BE3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BE3F1"/>
                    </a:solidFill>
                  </a:tcPr>
                </a:tc>
                <a:tc>
                  <a:txBody>
                    <a:bodyPr/>
                    <a:lstStyle/>
                    <a:p>
                      <a:pPr marL="85725"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3000" dirty="0">
                          <a:latin typeface="Times New Roman"/>
                          <a:cs typeface="Times New Roman"/>
                        </a:rPr>
                        <a:t>А</a:t>
                      </a:r>
                    </a:p>
                  </a:txBody>
                  <a:tcPr marL="0" marR="0" marT="133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BE3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BE3F1"/>
                    </a:solidFill>
                  </a:tcPr>
                </a:tc>
                <a:tc>
                  <a:txBody>
                    <a:bodyPr/>
                    <a:lstStyle/>
                    <a:p>
                      <a:pPr marL="85725"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3000" dirty="0">
                          <a:latin typeface="Times New Roman"/>
                          <a:cs typeface="Times New Roman"/>
                        </a:rPr>
                        <a:t>Б</a:t>
                      </a:r>
                    </a:p>
                  </a:txBody>
                  <a:tcPr marL="0" marR="0" marT="133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BE3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BE3F1"/>
                    </a:solidFill>
                  </a:tcPr>
                </a:tc>
                <a:tc>
                  <a:txBody>
                    <a:bodyPr/>
                    <a:lstStyle/>
                    <a:p>
                      <a:pPr marR="253365"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3000" dirty="0">
                          <a:latin typeface="Times New Roman"/>
                          <a:cs typeface="Times New Roman"/>
                        </a:rPr>
                        <a:t>В</a:t>
                      </a:r>
                    </a:p>
                  </a:txBody>
                  <a:tcPr marL="0" marR="0" marT="133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BE3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BE3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3000" dirty="0">
                          <a:latin typeface="Times New Roman"/>
                          <a:cs typeface="Times New Roman"/>
                        </a:rPr>
                        <a:t>Г</a:t>
                      </a:r>
                      <a:endParaRPr sz="300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BE3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9593">
                <a:tc>
                  <a:txBody>
                    <a:bodyPr/>
                    <a:lstStyle/>
                    <a:p>
                      <a:pPr marR="144145" algn="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3000" dirty="0">
                          <a:latin typeface="Times New Roman"/>
                          <a:cs typeface="Times New Roman"/>
                        </a:rPr>
                        <a:t>1.</a:t>
                      </a:r>
                      <a:endParaRPr sz="300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BE3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61B6FF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Беч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143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61B6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61B6FF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lang="sr-Cyrl-BA" sz="1800" dirty="0" smtClean="0">
                          <a:latin typeface="Times New Roman"/>
                          <a:cs typeface="Times New Roman"/>
                        </a:rPr>
                        <a:t>8</a:t>
                      </a:r>
                      <a:r>
                        <a:rPr sz="1800" dirty="0" smtClean="0">
                          <a:latin typeface="Times New Roman"/>
                          <a:cs typeface="Times New Roman"/>
                        </a:rPr>
                        <a:t>.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952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61B6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61B6FF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102235">
                        <a:lnSpc>
                          <a:spcPct val="100699"/>
                        </a:lnSpc>
                        <a:spcBef>
                          <a:spcPts val="210"/>
                        </a:spcBef>
                      </a:pPr>
                      <a:r>
                        <a:rPr sz="1400" spc="-5" dirty="0" err="1" smtClean="0">
                          <a:latin typeface="Times New Roman"/>
                          <a:cs typeface="Times New Roman"/>
                        </a:rPr>
                        <a:t>Ероика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0003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61B6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61B6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400" spc="-5" dirty="0">
                          <a:latin typeface="Times New Roman"/>
                          <a:cs typeface="Times New Roman"/>
                        </a:rPr>
                        <a:t>ОРЛ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143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61B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6293">
                <a:tc>
                  <a:txBody>
                    <a:bodyPr/>
                    <a:lstStyle/>
                    <a:p>
                      <a:pPr marR="144145" algn="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3000" dirty="0">
                          <a:latin typeface="Times New Roman"/>
                          <a:cs typeface="Times New Roman"/>
                        </a:rPr>
                        <a:t>2.</a:t>
                      </a:r>
                      <a:endParaRPr sz="300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BE3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61B6FF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102870">
                        <a:lnSpc>
                          <a:spcPct val="100699"/>
                        </a:lnSpc>
                        <a:spcBef>
                          <a:spcPts val="210"/>
                        </a:spcBef>
                      </a:pPr>
                      <a:r>
                        <a:rPr sz="1400" spc="-5" dirty="0" err="1" smtClean="0">
                          <a:latin typeface="Times New Roman"/>
                          <a:cs typeface="Times New Roman"/>
                        </a:rPr>
                        <a:t>Сал</a:t>
                      </a:r>
                      <a:r>
                        <a:rPr lang="sr-Cyrl-BA" sz="1400" spc="-5" dirty="0" smtClean="0">
                          <a:latin typeface="Times New Roman"/>
                          <a:cs typeface="Times New Roman"/>
                        </a:rPr>
                        <a:t>з</a:t>
                      </a:r>
                      <a:r>
                        <a:rPr sz="1400" spc="-5" dirty="0" err="1" smtClean="0">
                          <a:latin typeface="Times New Roman"/>
                          <a:cs typeface="Times New Roman"/>
                        </a:rPr>
                        <a:t>бург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0003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61B6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61B6FF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800" dirty="0" smtClean="0">
                          <a:latin typeface="Times New Roman"/>
                          <a:cs typeface="Times New Roman"/>
                        </a:rPr>
                        <a:t>5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.</a:t>
                      </a:r>
                    </a:p>
                  </a:txBody>
                  <a:tcPr marL="0" marR="0" marT="1952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61B6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61B6FF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93345" algn="just">
                        <a:lnSpc>
                          <a:spcPct val="100699"/>
                        </a:lnSpc>
                        <a:spcBef>
                          <a:spcPts val="210"/>
                        </a:spcBef>
                      </a:pPr>
                      <a:r>
                        <a:rPr sz="1400" spc="-5" dirty="0" err="1" smtClean="0">
                          <a:latin typeface="Times New Roman"/>
                          <a:cs typeface="Times New Roman"/>
                        </a:rPr>
                        <a:t>Судбинск</a:t>
                      </a:r>
                      <a:r>
                        <a:rPr sz="1400" dirty="0" err="1" smtClean="0">
                          <a:latin typeface="Times New Roman"/>
                          <a:cs typeface="Times New Roman"/>
                        </a:rPr>
                        <a:t>а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0003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61B6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61B6FF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78740" algn="just">
                        <a:lnSpc>
                          <a:spcPct val="100699"/>
                        </a:lnSpc>
                        <a:spcBef>
                          <a:spcPts val="210"/>
                        </a:spcBef>
                      </a:pPr>
                      <a:r>
                        <a:rPr sz="1400" spc="-5" dirty="0" err="1" smtClean="0">
                          <a:latin typeface="Times New Roman"/>
                          <a:cs typeface="Times New Roman"/>
                        </a:rPr>
                        <a:t>Притисак</a:t>
                      </a:r>
                      <a:r>
                        <a:rPr sz="1400" spc="-5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 smtClean="0">
                          <a:latin typeface="Times New Roman"/>
                          <a:cs typeface="Times New Roman"/>
                        </a:rPr>
                        <a:t>у</a:t>
                      </a:r>
                      <a:endParaRPr lang="sr-Cyrl-BA" sz="1400" dirty="0" smtClean="0">
                        <a:latin typeface="Times New Roman"/>
                        <a:cs typeface="Times New Roman"/>
                      </a:endParaRPr>
                    </a:p>
                    <a:p>
                      <a:pPr marL="85725" marR="78740" algn="just">
                        <a:lnSpc>
                          <a:spcPct val="100699"/>
                        </a:lnSpc>
                        <a:spcBef>
                          <a:spcPts val="210"/>
                        </a:spcBef>
                      </a:pPr>
                      <a:r>
                        <a:rPr lang="sr-Cyrl-BA" sz="1400" dirty="0" smtClean="0">
                          <a:latin typeface="Times New Roman"/>
                          <a:cs typeface="Times New Roman"/>
                        </a:rPr>
                        <a:t>уху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0003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61B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0093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lang="sr-Cyrl-BA" sz="3000" dirty="0" smtClean="0">
                          <a:latin typeface="Times New Roman"/>
                          <a:cs typeface="Times New Roman"/>
                        </a:rPr>
                        <a:t>  </a:t>
                      </a:r>
                      <a:r>
                        <a:rPr sz="3000" dirty="0" smtClean="0">
                          <a:latin typeface="Times New Roman"/>
                          <a:cs typeface="Times New Roman"/>
                        </a:rPr>
                        <a:t>3</a:t>
                      </a:r>
                      <a:r>
                        <a:rPr sz="3000" dirty="0">
                          <a:latin typeface="Times New Roman"/>
                          <a:cs typeface="Times New Roman"/>
                        </a:rPr>
                        <a:t>.</a:t>
                      </a:r>
                    </a:p>
                  </a:txBody>
                  <a:tcPr marL="0" marR="0" marT="133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BE3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61B6FF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98425">
                        <a:lnSpc>
                          <a:spcPct val="100699"/>
                        </a:lnSpc>
                        <a:spcBef>
                          <a:spcPts val="210"/>
                        </a:spcBef>
                      </a:pPr>
                      <a:r>
                        <a:rPr sz="1400" spc="-5" dirty="0" err="1" smtClean="0">
                          <a:latin typeface="Times New Roman"/>
                          <a:cs typeface="Times New Roman"/>
                        </a:rPr>
                        <a:t>Дуна</a:t>
                      </a:r>
                      <a:r>
                        <a:rPr sz="1400" dirty="0" err="1" smtClean="0">
                          <a:latin typeface="Times New Roman"/>
                          <a:cs typeface="Times New Roman"/>
                        </a:rPr>
                        <a:t>в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0003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61B6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61B6FF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800" dirty="0" smtClean="0">
                          <a:latin typeface="Times New Roman"/>
                          <a:cs typeface="Times New Roman"/>
                        </a:rPr>
                        <a:t>6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.</a:t>
                      </a:r>
                    </a:p>
                  </a:txBody>
                  <a:tcPr marL="0" marR="0" marT="1952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61B6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61B6FF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124460" algn="just">
                        <a:lnSpc>
                          <a:spcPct val="100699"/>
                        </a:lnSpc>
                        <a:spcBef>
                          <a:spcPts val="210"/>
                        </a:spcBef>
                      </a:pPr>
                      <a:r>
                        <a:rPr sz="1400" spc="-5" dirty="0" err="1" smtClean="0">
                          <a:latin typeface="Times New Roman"/>
                          <a:cs typeface="Times New Roman"/>
                        </a:rPr>
                        <a:t>Пас</a:t>
                      </a:r>
                      <a:r>
                        <a:rPr lang="sr-Cyrl-BA" sz="1400" spc="-5" dirty="0" smtClean="0"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400" dirty="0" err="1" smtClean="0">
                          <a:latin typeface="Times New Roman"/>
                          <a:cs typeface="Times New Roman"/>
                        </a:rPr>
                        <a:t>орал</a:t>
                      </a:r>
                      <a:r>
                        <a:rPr sz="1400" spc="-5" dirty="0" err="1" smtClean="0">
                          <a:latin typeface="Times New Roman"/>
                          <a:cs typeface="Times New Roman"/>
                        </a:rPr>
                        <a:t>на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0003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61B6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61B6FF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199390">
                        <a:lnSpc>
                          <a:spcPct val="100699"/>
                        </a:lnSpc>
                        <a:spcBef>
                          <a:spcPts val="210"/>
                        </a:spcBef>
                      </a:pPr>
                      <a:r>
                        <a:rPr sz="1400" spc="-5" dirty="0" err="1" smtClean="0">
                          <a:latin typeface="Times New Roman"/>
                          <a:cs typeface="Times New Roman"/>
                        </a:rPr>
                        <a:t>Зујање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0003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61B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1262">
                <a:tc>
                  <a:txBody>
                    <a:bodyPr/>
                    <a:lstStyle/>
                    <a:p>
                      <a:pPr marR="144145" algn="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3000" dirty="0">
                          <a:latin typeface="Times New Roman"/>
                          <a:cs typeface="Times New Roman"/>
                        </a:rPr>
                        <a:t>4.</a:t>
                      </a:r>
                      <a:endParaRPr sz="300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BE3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61B6FF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190500">
                        <a:lnSpc>
                          <a:spcPct val="100699"/>
                        </a:lnSpc>
                        <a:spcBef>
                          <a:spcPts val="210"/>
                        </a:spcBef>
                      </a:pPr>
                      <a:r>
                        <a:rPr sz="1400" spc="-5" dirty="0" err="1" smtClean="0">
                          <a:latin typeface="Times New Roman"/>
                          <a:cs typeface="Times New Roman"/>
                        </a:rPr>
                        <a:t>Алп</a:t>
                      </a:r>
                      <a:r>
                        <a:rPr sz="1400" dirty="0" err="1" smtClean="0">
                          <a:latin typeface="Times New Roman"/>
                          <a:cs typeface="Times New Roman"/>
                        </a:rPr>
                        <a:t>и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0003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61B6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61B6FF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800" dirty="0" smtClean="0">
                          <a:latin typeface="Times New Roman"/>
                          <a:cs typeface="Times New Roman"/>
                        </a:rPr>
                        <a:t>7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.</a:t>
                      </a:r>
                    </a:p>
                  </a:txBody>
                  <a:tcPr marL="0" marR="0" marT="1952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61B6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61B6FF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105410">
                        <a:lnSpc>
                          <a:spcPct val="101600"/>
                        </a:lnSpc>
                        <a:spcBef>
                          <a:spcPts val="204"/>
                        </a:spcBef>
                      </a:pPr>
                      <a:r>
                        <a:rPr sz="1200" spc="-5" dirty="0" err="1">
                          <a:latin typeface="Times New Roman"/>
                          <a:cs typeface="Times New Roman"/>
                        </a:rPr>
                        <a:t>Ода</a:t>
                      </a:r>
                      <a:r>
                        <a:rPr sz="12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dirty="0" err="1" smtClean="0">
                          <a:latin typeface="Times New Roman"/>
                          <a:cs typeface="Times New Roman"/>
                        </a:rPr>
                        <a:t>радости</a:t>
                      </a:r>
                      <a:endParaRPr sz="12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952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61B6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61B6FF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80645">
                        <a:lnSpc>
                          <a:spcPct val="100699"/>
                        </a:lnSpc>
                        <a:spcBef>
                          <a:spcPts val="210"/>
                        </a:spcBef>
                      </a:pPr>
                      <a:r>
                        <a:rPr sz="1400" spc="-5" dirty="0" err="1" smtClean="0">
                          <a:latin typeface="Times New Roman"/>
                          <a:cs typeface="Times New Roman"/>
                        </a:rPr>
                        <a:t>Еуст</a:t>
                      </a:r>
                      <a:r>
                        <a:rPr lang="sr-Cyrl-BA" sz="1400" spc="-5" dirty="0" smtClean="0">
                          <a:latin typeface="Times New Roman"/>
                          <a:cs typeface="Times New Roman"/>
                        </a:rPr>
                        <a:t>ахијева </a:t>
                      </a:r>
                      <a:r>
                        <a:rPr sz="1400" dirty="0" err="1" smtClean="0">
                          <a:latin typeface="Times New Roman"/>
                          <a:cs typeface="Times New Roman"/>
                        </a:rPr>
                        <a:t>туба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0003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61B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40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R="5016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b="1" dirty="0">
                          <a:latin typeface="Times New Roman"/>
                          <a:cs typeface="Times New Roman"/>
                        </a:rPr>
                        <a:t>?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b="1" dirty="0">
                          <a:latin typeface="Times New Roman"/>
                          <a:cs typeface="Times New Roman"/>
                        </a:rPr>
                        <a:t>?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R="25971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sr-Cyrl-BA" sz="1800" b="1" dirty="0" smtClean="0">
                          <a:latin typeface="Times New Roman"/>
                          <a:cs typeface="Times New Roman"/>
                        </a:rPr>
                        <a:t>?</a:t>
                      </a:r>
                      <a:endParaRPr sz="1800" b="1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b="1" dirty="0">
                          <a:latin typeface="Times New Roman"/>
                          <a:cs typeface="Times New Roman"/>
                        </a:rPr>
                        <a:t>?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40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DD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DD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?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143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192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?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2143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192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?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143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192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?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2143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192F"/>
                    </a:solidFill>
                  </a:tcPr>
                </a:tc>
                <a:tc>
                  <a:txBody>
                    <a:bodyPr/>
                    <a:lstStyle/>
                    <a:p>
                      <a:pPr marR="278765" algn="ct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400" b="1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?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2143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192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DD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AD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" y="2"/>
            <a:ext cx="9143999" cy="51434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" y="2"/>
            <a:ext cx="76197" cy="5141119"/>
          </a:xfrm>
          <a:custGeom>
            <a:avLst/>
            <a:gdLst/>
            <a:ahLst/>
            <a:cxnLst/>
            <a:rect l="l" t="t" r="r" b="b"/>
            <a:pathLst>
              <a:path w="365125" h="6854825">
                <a:moveTo>
                  <a:pt x="0" y="0"/>
                </a:moveTo>
                <a:lnTo>
                  <a:pt x="365099" y="0"/>
                </a:lnTo>
                <a:lnTo>
                  <a:pt x="365099" y="6854699"/>
                </a:lnTo>
                <a:lnTo>
                  <a:pt x="0" y="68546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92036" y="3784996"/>
            <a:ext cx="0" cy="1269683"/>
          </a:xfrm>
          <a:custGeom>
            <a:avLst/>
            <a:gdLst/>
            <a:ahLst/>
            <a:cxnLst/>
            <a:rect l="l" t="t" r="r" b="b"/>
            <a:pathLst>
              <a:path h="1692909">
                <a:moveTo>
                  <a:pt x="0" y="0"/>
                </a:moveTo>
                <a:lnTo>
                  <a:pt x="0" y="1692299"/>
                </a:lnTo>
              </a:path>
            </a:pathLst>
          </a:custGeom>
          <a:ln w="72899">
            <a:solidFill>
              <a:srgbClr val="EA14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92036" y="3598069"/>
            <a:ext cx="0" cy="171450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0"/>
                </a:moveTo>
                <a:lnTo>
                  <a:pt x="0" y="228599"/>
                </a:lnTo>
              </a:path>
            </a:pathLst>
          </a:custGeom>
          <a:ln w="72899">
            <a:solidFill>
              <a:srgbClr val="FDB80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92036" y="3477815"/>
            <a:ext cx="0" cy="103823"/>
          </a:xfrm>
          <a:custGeom>
            <a:avLst/>
            <a:gdLst/>
            <a:ahLst/>
            <a:cxnLst/>
            <a:rect l="l" t="t" r="r" b="b"/>
            <a:pathLst>
              <a:path h="138429">
                <a:moveTo>
                  <a:pt x="0" y="0"/>
                </a:moveTo>
                <a:lnTo>
                  <a:pt x="0" y="137999"/>
                </a:lnTo>
              </a:path>
            </a:pathLst>
          </a:custGeom>
          <a:ln w="72899">
            <a:solidFill>
              <a:srgbClr val="4E5B6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55589" y="3406377"/>
            <a:ext cx="73025" cy="56198"/>
          </a:xfrm>
          <a:custGeom>
            <a:avLst/>
            <a:gdLst/>
            <a:ahLst/>
            <a:cxnLst/>
            <a:rect l="l" t="t" r="r" b="b"/>
            <a:pathLst>
              <a:path w="73025" h="74929">
                <a:moveTo>
                  <a:pt x="0" y="0"/>
                </a:moveTo>
                <a:lnTo>
                  <a:pt x="72899" y="0"/>
                </a:lnTo>
                <a:lnTo>
                  <a:pt x="72899" y="74699"/>
                </a:lnTo>
                <a:lnTo>
                  <a:pt x="0" y="74699"/>
                </a:lnTo>
                <a:lnTo>
                  <a:pt x="0" y="0"/>
                </a:lnTo>
                <a:close/>
              </a:path>
            </a:pathLst>
          </a:custGeom>
          <a:solidFill>
            <a:srgbClr val="EA14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32511" y="510780"/>
            <a:ext cx="0" cy="273844"/>
          </a:xfrm>
          <a:custGeom>
            <a:avLst/>
            <a:gdLst/>
            <a:ahLst/>
            <a:cxnLst/>
            <a:rect l="l" t="t" r="r" b="b"/>
            <a:pathLst>
              <a:path h="365125">
                <a:moveTo>
                  <a:pt x="0" y="0"/>
                </a:moveTo>
                <a:lnTo>
                  <a:pt x="0" y="365099"/>
                </a:lnTo>
              </a:path>
            </a:pathLst>
          </a:custGeom>
          <a:ln w="458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82536" y="510780"/>
            <a:ext cx="0" cy="273844"/>
          </a:xfrm>
          <a:custGeom>
            <a:avLst/>
            <a:gdLst/>
            <a:ahLst/>
            <a:cxnLst/>
            <a:rect l="l" t="t" r="r" b="b"/>
            <a:pathLst>
              <a:path h="365125">
                <a:moveTo>
                  <a:pt x="0" y="0"/>
                </a:moveTo>
                <a:lnTo>
                  <a:pt x="0" y="365099"/>
                </a:lnTo>
              </a:path>
            </a:pathLst>
          </a:custGeom>
          <a:ln w="284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54036" y="510780"/>
            <a:ext cx="0" cy="273844"/>
          </a:xfrm>
          <a:custGeom>
            <a:avLst/>
            <a:gdLst/>
            <a:ahLst/>
            <a:cxnLst/>
            <a:rect l="l" t="t" r="r" b="b"/>
            <a:pathLst>
              <a:path h="365125">
                <a:moveTo>
                  <a:pt x="0" y="0"/>
                </a:moveTo>
                <a:lnTo>
                  <a:pt x="0" y="365099"/>
                </a:lnTo>
              </a:path>
            </a:pathLst>
          </a:custGeom>
          <a:ln w="95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26150" y="510780"/>
            <a:ext cx="0" cy="273844"/>
          </a:xfrm>
          <a:custGeom>
            <a:avLst/>
            <a:gdLst/>
            <a:ahLst/>
            <a:cxnLst/>
            <a:rect l="l" t="t" r="r" b="b"/>
            <a:pathLst>
              <a:path h="365125">
                <a:moveTo>
                  <a:pt x="0" y="0"/>
                </a:moveTo>
                <a:lnTo>
                  <a:pt x="0" y="365099"/>
                </a:lnTo>
              </a:path>
            </a:pathLst>
          </a:custGeom>
          <a:ln w="77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4195005" y="388381"/>
            <a:ext cx="1209675" cy="628377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КРАЈ</a:t>
            </a:r>
          </a:p>
        </p:txBody>
      </p:sp>
      <p:sp>
        <p:nvSpPr>
          <p:cNvPr id="13" name="object 13"/>
          <p:cNvSpPr/>
          <p:nvPr/>
        </p:nvSpPr>
        <p:spPr>
          <a:xfrm>
            <a:off x="685803" y="1314452"/>
            <a:ext cx="3047999" cy="34289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657603" y="1314452"/>
            <a:ext cx="5257799" cy="3428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Лудвиг Ван Бетовен - 5. симфонија (Судбинска) 1. став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47800" y="67396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89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0225" y="209550"/>
            <a:ext cx="4135754" cy="628377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10" dirty="0" err="1"/>
              <a:t>Шт</a:t>
            </a:r>
            <a:r>
              <a:rPr lang="sr-Cyrl-BA" spc="-10" dirty="0"/>
              <a:t>а је симфонија?</a:t>
            </a:r>
            <a:endParaRPr spc="-2585" dirty="0"/>
          </a:p>
        </p:txBody>
      </p:sp>
      <p:sp>
        <p:nvSpPr>
          <p:cNvPr id="3" name="object 3"/>
          <p:cNvSpPr txBox="1"/>
          <p:nvPr/>
        </p:nvSpPr>
        <p:spPr>
          <a:xfrm>
            <a:off x="648730" y="895350"/>
            <a:ext cx="3847070" cy="3992760"/>
          </a:xfrm>
          <a:prstGeom prst="rect">
            <a:avLst/>
          </a:prstGeom>
        </p:spPr>
        <p:txBody>
          <a:bodyPr vert="horz" wrap="square" lIns="0" tIns="80645" rIns="0" bIns="0" rtlCol="0">
            <a:spAutoFit/>
          </a:bodyPr>
          <a:lstStyle/>
          <a:p>
            <a:pPr marL="313055" marR="80645" indent="-300990">
              <a:lnSpc>
                <a:spcPts val="2330"/>
              </a:lnSpc>
              <a:spcBef>
                <a:spcPts val="635"/>
              </a:spcBef>
              <a:buClr>
                <a:srgbClr val="D6ECFF"/>
              </a:buClr>
              <a:buSzPct val="93750"/>
              <a:buFont typeface="Arial Black"/>
              <a:buChar char="▪"/>
              <a:tabLst>
                <a:tab pos="313055" algn="l"/>
                <a:tab pos="313690" algn="l"/>
              </a:tabLst>
            </a:pPr>
            <a:r>
              <a:rPr sz="2400" spc="-5" dirty="0" err="1">
                <a:solidFill>
                  <a:srgbClr val="00B0F0"/>
                </a:solidFill>
                <a:latin typeface="Times New Roman"/>
                <a:cs typeface="Times New Roman"/>
              </a:rPr>
              <a:t>Симфониј</a:t>
            </a:r>
            <a:r>
              <a:rPr sz="2400" dirty="0" err="1">
                <a:solidFill>
                  <a:srgbClr val="00B0F0"/>
                </a:solidFill>
                <a:latin typeface="Times New Roman"/>
                <a:cs typeface="Times New Roman"/>
              </a:rPr>
              <a:t>а</a:t>
            </a:r>
            <a:r>
              <a:rPr sz="2400" spc="35" dirty="0">
                <a:solidFill>
                  <a:srgbClr val="00B0F0"/>
                </a:solidFill>
                <a:latin typeface="Times New Roman"/>
                <a:cs typeface="Times New Roman"/>
              </a:rPr>
              <a:t> </a:t>
            </a:r>
            <a:r>
              <a:rPr sz="2400" spc="-445" dirty="0" err="1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lang="en-US" sz="2400" spc="-445" dirty="0" err="1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оркестарско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 err="1">
                <a:solidFill>
                  <a:srgbClr val="FFFFFF"/>
                </a:solidFill>
                <a:latin typeface="Times New Roman"/>
                <a:cs typeface="Times New Roman"/>
              </a:rPr>
              <a:t>д</a:t>
            </a:r>
            <a:r>
              <a:rPr lang="en-US" sz="2400" spc="-5" dirty="0" err="1">
                <a:solidFill>
                  <a:srgbClr val="FFFFFF"/>
                </a:solidFill>
                <a:latin typeface="Times New Roman"/>
                <a:cs typeface="Times New Roman"/>
              </a:rPr>
              <a:t>j</a:t>
            </a:r>
            <a:r>
              <a:rPr sz="2400" spc="-5" dirty="0" err="1">
                <a:solidFill>
                  <a:srgbClr val="FFFFFF"/>
                </a:solidFill>
                <a:latin typeface="Times New Roman"/>
                <a:cs typeface="Times New Roman"/>
              </a:rPr>
              <a:t>ел</a:t>
            </a:r>
            <a:r>
              <a:rPr sz="2400" dirty="0" err="1">
                <a:solidFill>
                  <a:srgbClr val="FFFFFF"/>
                </a:solidFill>
                <a:latin typeface="Times New Roman"/>
                <a:cs typeface="Times New Roman"/>
              </a:rPr>
              <a:t>о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 писано з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а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 симфонијск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оркестар.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Им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а </a:t>
            </a:r>
            <a:r>
              <a:rPr sz="2400" spc="-5" dirty="0" err="1">
                <a:solidFill>
                  <a:srgbClr val="00B0F0"/>
                </a:solidFill>
                <a:latin typeface="Times New Roman"/>
                <a:cs typeface="Times New Roman"/>
              </a:rPr>
              <a:t>четир</a:t>
            </a:r>
            <a:r>
              <a:rPr sz="2400" dirty="0" err="1">
                <a:solidFill>
                  <a:srgbClr val="00B0F0"/>
                </a:solidFill>
                <a:latin typeface="Times New Roman"/>
                <a:cs typeface="Times New Roman"/>
              </a:rPr>
              <a:t>и</a:t>
            </a:r>
            <a:r>
              <a:rPr sz="2400" spc="-5" dirty="0">
                <a:solidFill>
                  <a:srgbClr val="00B0F0"/>
                </a:solidFill>
                <a:latin typeface="Times New Roman"/>
                <a:cs typeface="Times New Roman"/>
              </a:rPr>
              <a:t> </a:t>
            </a:r>
            <a:r>
              <a:rPr sz="2400" spc="-5" dirty="0" err="1" smtClean="0">
                <a:solidFill>
                  <a:srgbClr val="00B0F0"/>
                </a:solidFill>
                <a:latin typeface="Times New Roman"/>
                <a:cs typeface="Times New Roman"/>
              </a:rPr>
              <a:t>став</a:t>
            </a:r>
            <a:r>
              <a:rPr sz="2400" spc="30" dirty="0" err="1" smtClean="0">
                <a:solidFill>
                  <a:srgbClr val="00B0F0"/>
                </a:solidFill>
                <a:latin typeface="Times New Roman"/>
                <a:cs typeface="Times New Roman"/>
              </a:rPr>
              <a:t>а</a:t>
            </a:r>
            <a:r>
              <a:rPr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lang="sr-Latn-BA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sr-Cyrl-BA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међусобно различита по облику,</a:t>
            </a:r>
            <a:r>
              <a:rPr lang="sr-Latn-BA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sr-Cyrl-BA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темпу,</a:t>
            </a:r>
            <a:r>
              <a:rPr lang="sr-Latn-BA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sr-Cyrl-BA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садржају и карактеру.</a:t>
            </a:r>
            <a:r>
              <a:rPr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sr-Cyrl-BA" sz="2400" dirty="0">
                <a:solidFill>
                  <a:srgbClr val="FFFFFF"/>
                </a:solidFill>
                <a:latin typeface="Times New Roman"/>
                <a:cs typeface="Times New Roman"/>
              </a:rPr>
              <a:t>Симфонијски оркестар је највећи оркестарски састав </a:t>
            </a:r>
            <a:r>
              <a:rPr lang="sr-Cyrl-BA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који броји до 100 </a:t>
            </a:r>
            <a:r>
              <a:rPr lang="sr-Cyrl-BA" sz="2400" dirty="0">
                <a:solidFill>
                  <a:srgbClr val="FFFFFF"/>
                </a:solidFill>
                <a:latin typeface="Times New Roman"/>
                <a:cs typeface="Times New Roman"/>
              </a:rPr>
              <a:t>па и више чланова</a:t>
            </a:r>
            <a:r>
              <a:rPr lang="sr-Cyrl-BA" sz="2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lang="sr-Cyrl-BA" sz="2400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313055" marR="80645" indent="-300990">
              <a:lnSpc>
                <a:spcPts val="2330"/>
              </a:lnSpc>
              <a:spcBef>
                <a:spcPts val="635"/>
              </a:spcBef>
              <a:buClr>
                <a:srgbClr val="D6ECFF"/>
              </a:buClr>
              <a:buSzPct val="93750"/>
              <a:buFont typeface="Arial Black"/>
              <a:buChar char="▪"/>
              <a:tabLst>
                <a:tab pos="313055" algn="l"/>
                <a:tab pos="313690" algn="l"/>
              </a:tabLst>
            </a:pPr>
            <a:r>
              <a:rPr lang="sr-Cyrl-BA" sz="2400" dirty="0">
                <a:solidFill>
                  <a:srgbClr val="FFFFFF"/>
                </a:solidFill>
                <a:latin typeface="Times New Roman"/>
                <a:cs typeface="Times New Roman"/>
              </a:rPr>
              <a:t>Оркестром управља диригент.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849801" y="1321596"/>
            <a:ext cx="4065599" cy="34062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3469" y="388381"/>
            <a:ext cx="4517060" cy="1231106"/>
          </a:xfrm>
        </p:spPr>
        <p:txBody>
          <a:bodyPr/>
          <a:lstStyle/>
          <a:p>
            <a:pPr algn="ctr"/>
            <a:r>
              <a:rPr lang="sr-Cyrl-BA" dirty="0" smtClean="0"/>
              <a:t>Симфонијски оркестар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33550"/>
            <a:ext cx="7358834" cy="312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65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219" y="23864"/>
            <a:ext cx="9601181" cy="51434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4400" y="388383"/>
            <a:ext cx="7620000" cy="628377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10" dirty="0" err="1">
                <a:solidFill>
                  <a:srgbClr val="C1EDFF"/>
                </a:solidFill>
              </a:rPr>
              <a:t>Симфонија</a:t>
            </a:r>
            <a:r>
              <a:rPr spc="-10" dirty="0">
                <a:solidFill>
                  <a:srgbClr val="C1EDFF"/>
                </a:solidFill>
              </a:rPr>
              <a:t> </a:t>
            </a:r>
            <a:r>
              <a:rPr spc="-10" dirty="0" err="1">
                <a:solidFill>
                  <a:srgbClr val="C1EDFF"/>
                </a:solidFill>
              </a:rPr>
              <a:t>број</a:t>
            </a:r>
            <a:r>
              <a:rPr lang="sr-Cyrl-BA" spc="-10" dirty="0">
                <a:solidFill>
                  <a:srgbClr val="C1EDFF"/>
                </a:solidFill>
              </a:rPr>
              <a:t> 5 – „ Судбинска“</a:t>
            </a:r>
            <a:endParaRPr spc="-2660" dirty="0">
              <a:solidFill>
                <a:srgbClr val="C1EDFF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57200" y="1085852"/>
            <a:ext cx="4495800" cy="3901581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332105" marR="34925" indent="-320040">
              <a:spcBef>
                <a:spcPts val="380"/>
              </a:spcBef>
              <a:buClr>
                <a:srgbClr val="D5EBFF"/>
              </a:buClr>
              <a:buSzPct val="92307"/>
              <a:buFont typeface="Arial Black"/>
              <a:buChar char="▪"/>
              <a:tabLst>
                <a:tab pos="332105" algn="l"/>
                <a:tab pos="332740" algn="l"/>
              </a:tabLst>
            </a:pP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Настала је </a:t>
            </a:r>
            <a:r>
              <a:rPr sz="2000" dirty="0">
                <a:solidFill>
                  <a:srgbClr val="00AFEF"/>
                </a:solidFill>
                <a:latin typeface="Times New Roman"/>
                <a:cs typeface="Times New Roman"/>
              </a:rPr>
              <a:t>и</a:t>
            </a:r>
            <a:r>
              <a:rPr sz="2000" spc="-85" dirty="0">
                <a:solidFill>
                  <a:srgbClr val="00AFEF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00AFEF"/>
                </a:solidFill>
                <a:latin typeface="Times New Roman"/>
                <a:cs typeface="Times New Roman"/>
              </a:rPr>
              <a:t>премијерн</a:t>
            </a:r>
            <a:r>
              <a:rPr lang="en-US" sz="2000" spc="-5" dirty="0" err="1" smtClean="0">
                <a:solidFill>
                  <a:srgbClr val="00AFEF"/>
                </a:solidFill>
                <a:latin typeface="Times New Roman"/>
                <a:cs typeface="Times New Roman"/>
              </a:rPr>
              <a:t>o</a:t>
            </a:r>
            <a:endParaRPr lang="sr-Latn-BA" sz="2000" spc="-5" dirty="0" smtClean="0">
              <a:solidFill>
                <a:srgbClr val="00AFEF"/>
              </a:solidFill>
              <a:latin typeface="Times New Roman"/>
              <a:cs typeface="Times New Roman"/>
            </a:endParaRPr>
          </a:p>
          <a:p>
            <a:pPr marL="12065" marR="34925">
              <a:spcBef>
                <a:spcPts val="380"/>
              </a:spcBef>
              <a:buClr>
                <a:srgbClr val="D5EBFF"/>
              </a:buClr>
              <a:buSzPct val="92307"/>
              <a:tabLst>
                <a:tab pos="332105" algn="l"/>
                <a:tab pos="332740" algn="l"/>
              </a:tabLst>
            </a:pPr>
            <a:r>
              <a:rPr lang="sr-Latn-BA" sz="2000" spc="-5" dirty="0" smtClean="0">
                <a:solidFill>
                  <a:srgbClr val="00AFEF"/>
                </a:solidFill>
                <a:latin typeface="Times New Roman"/>
                <a:cs typeface="Times New Roman"/>
              </a:rPr>
              <a:t>    </a:t>
            </a:r>
            <a:r>
              <a:rPr lang="en-US" sz="2000" spc="-5" dirty="0" smtClean="0">
                <a:solidFill>
                  <a:srgbClr val="00AFEF"/>
                </a:solidFill>
                <a:latin typeface="Times New Roman"/>
                <a:cs typeface="Times New Roman"/>
              </a:rPr>
              <a:t> </a:t>
            </a:r>
            <a:r>
              <a:rPr lang="sr-Cyrl-BA" sz="2000" spc="-5" dirty="0">
                <a:solidFill>
                  <a:srgbClr val="00AFEF"/>
                </a:solidFill>
                <a:latin typeface="Times New Roman"/>
                <a:cs typeface="Times New Roman"/>
              </a:rPr>
              <a:t>и</a:t>
            </a:r>
            <a:r>
              <a:rPr lang="sr-Cyrl-BA" sz="2000" spc="-10" dirty="0">
                <a:solidFill>
                  <a:srgbClr val="00AFEF"/>
                </a:solidFill>
                <a:latin typeface="Times New Roman"/>
                <a:cs typeface="Times New Roman"/>
              </a:rPr>
              <a:t>зведена у </a:t>
            </a:r>
            <a:r>
              <a:rPr sz="2000" spc="-5" dirty="0" err="1">
                <a:solidFill>
                  <a:srgbClr val="00AFEF"/>
                </a:solidFill>
                <a:latin typeface="Times New Roman"/>
                <a:cs typeface="Times New Roman"/>
              </a:rPr>
              <a:t>Бечу</a:t>
            </a:r>
            <a:r>
              <a:rPr sz="2000" spc="-5" dirty="0">
                <a:solidFill>
                  <a:srgbClr val="00AFE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AFEF"/>
                </a:solidFill>
                <a:latin typeface="Times New Roman"/>
                <a:cs typeface="Times New Roman"/>
              </a:rPr>
              <a:t>1808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sz="2000" spc="-5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год</a:t>
            </a:r>
            <a:r>
              <a:rPr lang="sr-Cyrl-BA" sz="2000"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ине.</a:t>
            </a:r>
            <a:endParaRPr lang="sr-Cyrl-BA" sz="2000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332105" marR="34925" indent="-320040">
              <a:lnSpc>
                <a:spcPts val="1270"/>
              </a:lnSpc>
              <a:spcBef>
                <a:spcPts val="380"/>
              </a:spcBef>
              <a:buClr>
                <a:srgbClr val="D5EBFF"/>
              </a:buClr>
              <a:buSzPct val="92307"/>
              <a:buFont typeface="Arial Black"/>
              <a:buChar char="▪"/>
              <a:tabLst>
                <a:tab pos="332105" algn="l"/>
                <a:tab pos="332740" algn="l"/>
              </a:tabLst>
            </a:pPr>
            <a:endParaRPr lang="sr-Cyrl-BA" sz="2000" spc="-5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332105" marR="34925" indent="-320040">
              <a:lnSpc>
                <a:spcPts val="1270"/>
              </a:lnSpc>
              <a:spcBef>
                <a:spcPts val="380"/>
              </a:spcBef>
              <a:buClr>
                <a:srgbClr val="D5EBFF"/>
              </a:buClr>
              <a:buSzPct val="92307"/>
              <a:buFont typeface="Arial Black"/>
              <a:buChar char="▪"/>
              <a:tabLst>
                <a:tab pos="332105" algn="l"/>
                <a:tab pos="332740" algn="l"/>
              </a:tabLst>
            </a:pPr>
            <a:r>
              <a:rPr lang="sr-Cyrl-BA"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FFFFFF"/>
                </a:solidFill>
                <a:latin typeface="Times New Roman"/>
                <a:cs typeface="Times New Roman"/>
              </a:rPr>
              <a:t>Симфонија</a:t>
            </a: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 err="1">
                <a:solidFill>
                  <a:srgbClr val="FFFFFF"/>
                </a:solidFill>
                <a:latin typeface="Times New Roman"/>
                <a:cs typeface="Times New Roman"/>
              </a:rPr>
              <a:t>траје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31 </a:t>
            </a:r>
            <a:r>
              <a:rPr sz="2000" spc="-5" dirty="0" err="1">
                <a:solidFill>
                  <a:srgbClr val="FFFFFF"/>
                </a:solidFill>
                <a:latin typeface="Times New Roman"/>
                <a:cs typeface="Times New Roman"/>
              </a:rPr>
              <a:t>минут</a:t>
            </a:r>
            <a:r>
              <a:rPr lang="sr-Cyrl-BA"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</a:p>
          <a:p>
            <a:pPr marL="12065" marR="34925">
              <a:lnSpc>
                <a:spcPts val="1270"/>
              </a:lnSpc>
              <a:spcBef>
                <a:spcPts val="380"/>
              </a:spcBef>
              <a:buClr>
                <a:srgbClr val="D5EBFF"/>
              </a:buClr>
              <a:buSzPct val="92307"/>
              <a:tabLst>
                <a:tab pos="332105" algn="l"/>
                <a:tab pos="332740" algn="l"/>
              </a:tabLst>
            </a:pPr>
            <a:endParaRPr sz="2000" dirty="0">
              <a:latin typeface="Times New Roman"/>
              <a:cs typeface="Times New Roman"/>
            </a:endParaRPr>
          </a:p>
          <a:p>
            <a:pPr marL="332105" marR="5080" indent="-320040">
              <a:lnSpc>
                <a:spcPct val="81500"/>
              </a:lnSpc>
              <a:spcBef>
                <a:spcPts val="755"/>
              </a:spcBef>
              <a:buClr>
                <a:srgbClr val="D5EBFF"/>
              </a:buClr>
              <a:buSzPct val="92307"/>
              <a:buFont typeface="Arial Black"/>
              <a:buChar char="▪"/>
              <a:tabLst>
                <a:tab pos="332105" algn="l"/>
                <a:tab pos="332740" algn="l"/>
              </a:tabLst>
            </a:pP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FFFFFF"/>
                </a:solidFill>
                <a:latin typeface="Times New Roman"/>
                <a:cs typeface="Times New Roman"/>
              </a:rPr>
              <a:t>Почетни</a:t>
            </a: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FFFFFF"/>
                </a:solidFill>
                <a:latin typeface="Times New Roman"/>
                <a:cs typeface="Times New Roman"/>
              </a:rPr>
              <a:t>мотив</a:t>
            </a:r>
            <a:endParaRPr lang="sr-Cyrl-BA" sz="2000" spc="-5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12065" marR="5080">
              <a:lnSpc>
                <a:spcPct val="81500"/>
              </a:lnSpc>
              <a:spcBef>
                <a:spcPts val="755"/>
              </a:spcBef>
              <a:buClr>
                <a:srgbClr val="D5EBFF"/>
              </a:buClr>
              <a:buSzPct val="92307"/>
              <a:tabLst>
                <a:tab pos="332105" algn="l"/>
                <a:tab pos="332740" algn="l"/>
              </a:tabLst>
            </a:pPr>
            <a:r>
              <a:rPr lang="sr-Cyrl-BA"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     </a:t>
            </a: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 СОЛ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- </a:t>
            </a: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СОЛ-  СОЛ- МИ, </a:t>
            </a:r>
            <a:r>
              <a:rPr sz="2000" spc="-5" dirty="0" err="1">
                <a:solidFill>
                  <a:srgbClr val="FFFFFF"/>
                </a:solidFill>
                <a:latin typeface="Times New Roman"/>
                <a:cs typeface="Times New Roman"/>
              </a:rPr>
              <a:t>постао</a:t>
            </a: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endParaRPr lang="sr-Cyrl-BA" sz="2000" spc="-5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12065" marR="5080">
              <a:lnSpc>
                <a:spcPct val="81500"/>
              </a:lnSpc>
              <a:spcBef>
                <a:spcPts val="755"/>
              </a:spcBef>
              <a:buClr>
                <a:srgbClr val="D5EBFF"/>
              </a:buClr>
              <a:buSzPct val="92307"/>
              <a:tabLst>
                <a:tab pos="332105" algn="l"/>
                <a:tab pos="332740" algn="l"/>
              </a:tabLst>
            </a:pPr>
            <a:r>
              <a:rPr lang="sr-Cyrl-BA"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      је  </a:t>
            </a:r>
            <a:r>
              <a:rPr sz="2000" spc="-5" dirty="0" err="1">
                <a:solidFill>
                  <a:srgbClr val="FFFFFF"/>
                </a:solidFill>
                <a:latin typeface="Times New Roman"/>
                <a:cs typeface="Times New Roman"/>
              </a:rPr>
              <a:t>најцитиранији</a:t>
            </a: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 м</a:t>
            </a:r>
            <a:r>
              <a:rPr lang="sr-Cyrl-BA"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узички          </a:t>
            </a:r>
            <a:r>
              <a:rPr lang="sr-Cyrl-BA" sz="2000"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  	мотив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 lang="sr-Cyrl-BA" sz="2000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332105" marR="5080" indent="-320040">
              <a:lnSpc>
                <a:spcPct val="81500"/>
              </a:lnSpc>
              <a:spcBef>
                <a:spcPts val="755"/>
              </a:spcBef>
              <a:buClr>
                <a:srgbClr val="D5EBFF"/>
              </a:buClr>
              <a:buSzPct val="92307"/>
              <a:buFont typeface="Arial Black"/>
              <a:buChar char="▪"/>
              <a:tabLst>
                <a:tab pos="332105" algn="l"/>
                <a:tab pos="332740" algn="l"/>
              </a:tabLst>
            </a:pP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На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овом  </a:t>
            </a: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мотиву, практично се  </a:t>
            </a:r>
            <a:r>
              <a:rPr sz="2000" dirty="0" err="1">
                <a:solidFill>
                  <a:srgbClr val="FFFFFF"/>
                </a:solidFill>
                <a:latin typeface="Times New Roman"/>
                <a:cs typeface="Times New Roman"/>
              </a:rPr>
              <a:t>развија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ц</a:t>
            </a:r>
            <a:r>
              <a:rPr lang="sr-Cyrl-BA" sz="2000" spc="-5" dirty="0" err="1">
                <a:solidFill>
                  <a:srgbClr val="FFFFFF"/>
                </a:solidFill>
                <a:latin typeface="Times New Roman"/>
                <a:cs typeface="Times New Roman"/>
              </a:rPr>
              <a:t>ијели</a:t>
            </a: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FFFFFF"/>
                </a:solidFill>
                <a:latin typeface="Times New Roman"/>
                <a:cs typeface="Times New Roman"/>
              </a:rPr>
              <a:t>први</a:t>
            </a: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spc="-5" dirty="0" err="1">
                <a:solidFill>
                  <a:srgbClr val="FFFFFF"/>
                </a:solidFill>
                <a:latin typeface="Times New Roman"/>
                <a:cs typeface="Times New Roman"/>
              </a:rPr>
              <a:t>став</a:t>
            </a: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.  </a:t>
            </a:r>
            <a:endParaRPr lang="sr-Cyrl-BA" sz="2000" spc="-5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332105" marR="5080" indent="-320040">
              <a:lnSpc>
                <a:spcPct val="81500"/>
              </a:lnSpc>
              <a:spcBef>
                <a:spcPts val="755"/>
              </a:spcBef>
              <a:buClr>
                <a:srgbClr val="D5EBFF"/>
              </a:buClr>
              <a:buSzPct val="92307"/>
              <a:buFont typeface="Arial Black"/>
              <a:buChar char="▪"/>
              <a:tabLst>
                <a:tab pos="332105" algn="l"/>
                <a:tab pos="332740" algn="l"/>
              </a:tabLst>
            </a:pPr>
            <a:r>
              <a:rPr sz="2000" spc="-5" dirty="0" err="1">
                <a:solidFill>
                  <a:srgbClr val="00AFEF"/>
                </a:solidFill>
                <a:latin typeface="Times New Roman"/>
                <a:cs typeface="Times New Roman"/>
              </a:rPr>
              <a:t>Тако</a:t>
            </a:r>
            <a:r>
              <a:rPr sz="2000" spc="-5" dirty="0">
                <a:solidFill>
                  <a:srgbClr val="00AFEF"/>
                </a:solidFill>
                <a:latin typeface="Times New Roman"/>
                <a:cs typeface="Times New Roman"/>
              </a:rPr>
              <a:t> судбина куца на  врата</a:t>
            </a: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FFFFFF"/>
                </a:solidFill>
                <a:latin typeface="Times New Roman"/>
                <a:cs typeface="Times New Roman"/>
              </a:rPr>
              <a:t>описао </a:t>
            </a:r>
            <a:r>
              <a:rPr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је  Бетовен.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876783" y="1371596"/>
            <a:ext cx="3962383" cy="26860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Лудвиг Ван Бетовен - 5. симфонија (Судбинска) 1. став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730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42481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13469" y="133350"/>
            <a:ext cx="4517060" cy="628377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09220">
              <a:spcBef>
                <a:spcPts val="100"/>
              </a:spcBef>
            </a:pPr>
            <a:r>
              <a:rPr spc="-5" dirty="0" err="1"/>
              <a:t>Лудвиг</a:t>
            </a:r>
            <a:r>
              <a:rPr spc="-85" dirty="0"/>
              <a:t> </a:t>
            </a:r>
            <a:r>
              <a:rPr lang="sr-Cyrl-BA" spc="-85" dirty="0"/>
              <a:t>ван Б</a:t>
            </a:r>
            <a:r>
              <a:rPr spc="-5" dirty="0" err="1"/>
              <a:t>етовен</a:t>
            </a:r>
            <a:endParaRPr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457200" y="971550"/>
            <a:ext cx="4302128" cy="1409681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323850" marR="5080" indent="-311785">
              <a:lnSpc>
                <a:spcPct val="100699"/>
              </a:lnSpc>
              <a:spcBef>
                <a:spcPts val="85"/>
              </a:spcBef>
              <a:buClr>
                <a:srgbClr val="D6ECFF"/>
              </a:buClr>
              <a:buSzPct val="94444"/>
              <a:buFont typeface="Arial Black"/>
              <a:buChar char="▪"/>
              <a:tabLst>
                <a:tab pos="323215" algn="l"/>
                <a:tab pos="324485" algn="l"/>
              </a:tabLst>
            </a:pPr>
            <a:r>
              <a:rPr spc="-5" dirty="0">
                <a:solidFill>
                  <a:srgbClr val="00B0F0"/>
                </a:solidFill>
                <a:latin typeface="Times New Roman"/>
                <a:cs typeface="Times New Roman"/>
              </a:rPr>
              <a:t>Лудвиг </a:t>
            </a:r>
            <a:r>
              <a:rPr spc="-5" dirty="0" err="1">
                <a:solidFill>
                  <a:srgbClr val="00B0F0"/>
                </a:solidFill>
                <a:latin typeface="Times New Roman"/>
                <a:cs typeface="Times New Roman"/>
              </a:rPr>
              <a:t>ван</a:t>
            </a:r>
            <a:r>
              <a:rPr spc="-55" dirty="0">
                <a:solidFill>
                  <a:srgbClr val="00B0F0"/>
                </a:solidFill>
                <a:latin typeface="Times New Roman"/>
                <a:cs typeface="Times New Roman"/>
              </a:rPr>
              <a:t> </a:t>
            </a:r>
            <a:r>
              <a:rPr lang="sr-Cyrl-BA" spc="-55" dirty="0">
                <a:solidFill>
                  <a:srgbClr val="00B0F0"/>
                </a:solidFill>
                <a:latin typeface="Times New Roman"/>
                <a:cs typeface="Times New Roman"/>
              </a:rPr>
              <a:t>Бетовен  </a:t>
            </a:r>
            <a:r>
              <a:rPr lang="sr-Cyrl-BA" spc="-55" dirty="0" smtClean="0">
                <a:solidFill>
                  <a:schemeClr val="bg1"/>
                </a:solidFill>
                <a:latin typeface="Times New Roman"/>
                <a:cs typeface="Times New Roman"/>
              </a:rPr>
              <a:t>(</a:t>
            </a:r>
            <a:r>
              <a:rPr spc="-5" dirty="0" smtClean="0">
                <a:solidFill>
                  <a:schemeClr val="bg1"/>
                </a:solidFill>
                <a:latin typeface="Times New Roman"/>
                <a:cs typeface="Times New Roman"/>
              </a:rPr>
              <a:t>Ludwig 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van </a:t>
            </a:r>
            <a:r>
              <a:rPr spc="-5" dirty="0">
                <a:solidFill>
                  <a:srgbClr val="FFFFFF"/>
                </a:solidFill>
                <a:latin typeface="Times New Roman"/>
                <a:cs typeface="Times New Roman"/>
              </a:rPr>
              <a:t>Beethoven,  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16. </a:t>
            </a:r>
            <a:r>
              <a:rPr spc="-5" dirty="0">
                <a:solidFill>
                  <a:srgbClr val="FFFFFF"/>
                </a:solidFill>
                <a:latin typeface="Times New Roman"/>
                <a:cs typeface="Times New Roman"/>
              </a:rPr>
              <a:t>децембар</a:t>
            </a:r>
            <a:r>
              <a:rPr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1770.</a:t>
            </a:r>
            <a:endParaRPr dirty="0">
              <a:latin typeface="Times New Roman"/>
              <a:cs typeface="Times New Roman"/>
            </a:endParaRPr>
          </a:p>
          <a:p>
            <a:pPr marL="323850" marR="260985">
              <a:lnSpc>
                <a:spcPct val="100699"/>
              </a:lnSpc>
            </a:pP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— 26. </a:t>
            </a:r>
            <a:r>
              <a:rPr spc="-5" dirty="0" err="1">
                <a:solidFill>
                  <a:srgbClr val="FFFFFF"/>
                </a:solidFill>
                <a:latin typeface="Times New Roman"/>
                <a:cs typeface="Times New Roman"/>
              </a:rPr>
              <a:t>март</a:t>
            </a:r>
            <a:r>
              <a:rPr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1827)</a:t>
            </a:r>
            <a:r>
              <a:rPr lang="sr-Cyrl-BA" dirty="0">
                <a:solidFill>
                  <a:srgbClr val="FFFFFF"/>
                </a:solidFill>
                <a:latin typeface="Times New Roman"/>
                <a:cs typeface="Times New Roman"/>
              </a:rPr>
              <a:t> њемачки к</a:t>
            </a:r>
            <a:r>
              <a:rPr spc="-5" dirty="0" err="1">
                <a:solidFill>
                  <a:srgbClr val="FFFFFF"/>
                </a:solidFill>
                <a:latin typeface="Times New Roman"/>
                <a:cs typeface="Times New Roman"/>
              </a:rPr>
              <a:t>омпозитор</a:t>
            </a:r>
            <a:r>
              <a:rPr spc="-5" dirty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pc="-6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sr-Cyrl-BA" spc="-1165" dirty="0">
                <a:solidFill>
                  <a:srgbClr val="FFFFFF"/>
                </a:solidFill>
                <a:latin typeface="Times New Roman"/>
                <a:cs typeface="Times New Roman"/>
              </a:rPr>
              <a:t>       </a:t>
            </a:r>
            <a:r>
              <a:rPr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sr-Cyrl-BA" spc="-5" dirty="0">
                <a:solidFill>
                  <a:srgbClr val="FFFFFF"/>
                </a:solidFill>
                <a:latin typeface="Times New Roman"/>
                <a:cs typeface="Times New Roman"/>
              </a:rPr>
              <a:t>посљедњи </a:t>
            </a:r>
            <a:r>
              <a:rPr lang="sr-Latn-BA"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sr-Cyrl-BA"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бечки </a:t>
            </a:r>
            <a:r>
              <a:rPr lang="sr-Cyrl-BA" spc="-5" dirty="0">
                <a:solidFill>
                  <a:srgbClr val="FFFFFF"/>
                </a:solidFill>
                <a:latin typeface="Times New Roman"/>
                <a:cs typeface="Times New Roman"/>
              </a:rPr>
              <a:t>класичар и први романтичар. 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759328" y="1327549"/>
            <a:ext cx="3832199" cy="33945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13469" y="388382"/>
            <a:ext cx="4517060" cy="628377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778510">
              <a:spcBef>
                <a:spcPts val="100"/>
              </a:spcBef>
            </a:pPr>
            <a:r>
              <a:rPr lang="sr-Cyrl-BA" spc="-5" dirty="0"/>
              <a:t>Живот и дјело</a:t>
            </a:r>
            <a:endParaRPr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304801" y="1503780"/>
            <a:ext cx="4095060" cy="3038524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330835" marR="5080" indent="-318770">
              <a:lnSpc>
                <a:spcPct val="80300"/>
              </a:lnSpc>
              <a:spcBef>
                <a:spcPts val="430"/>
              </a:spcBef>
              <a:buClr>
                <a:srgbClr val="D6ECFF"/>
              </a:buClr>
              <a:buSzPct val="92857"/>
              <a:buFont typeface="Arial Black"/>
              <a:buChar char="▪"/>
              <a:tabLst>
                <a:tab pos="330200" algn="l"/>
                <a:tab pos="331470" algn="l"/>
              </a:tabLst>
            </a:pPr>
            <a:r>
              <a:rPr spc="-5" dirty="0">
                <a:solidFill>
                  <a:srgbClr val="FFFFFF"/>
                </a:solidFill>
                <a:latin typeface="Times New Roman"/>
                <a:cs typeface="Times New Roman"/>
              </a:rPr>
              <a:t>Лудвиг </a:t>
            </a:r>
            <a:r>
              <a:rPr spc="-5" dirty="0" err="1">
                <a:solidFill>
                  <a:srgbClr val="FFFFFF"/>
                </a:solidFill>
                <a:latin typeface="Times New Roman"/>
                <a:cs typeface="Times New Roman"/>
              </a:rPr>
              <a:t>ван</a:t>
            </a:r>
            <a:r>
              <a:rPr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pc="-5" dirty="0" err="1">
                <a:solidFill>
                  <a:srgbClr val="FFFFFF"/>
                </a:solidFill>
                <a:latin typeface="Times New Roman"/>
                <a:cs typeface="Times New Roman"/>
              </a:rPr>
              <a:t>Бетовен</a:t>
            </a:r>
            <a:r>
              <a:rPr lang="sr-Cyrl-BA" spc="-75" dirty="0">
                <a:solidFill>
                  <a:srgbClr val="FFFFFF"/>
                </a:solidFill>
                <a:latin typeface="Times New Roman"/>
                <a:cs typeface="Times New Roman"/>
              </a:rPr>
              <a:t>, рођен </a:t>
            </a:r>
            <a:r>
              <a:rPr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у </a:t>
            </a:r>
            <a:r>
              <a:rPr spc="-5" dirty="0" err="1">
                <a:solidFill>
                  <a:srgbClr val="00B0F0"/>
                </a:solidFill>
                <a:latin typeface="Times New Roman"/>
                <a:cs typeface="Times New Roman"/>
              </a:rPr>
              <a:t>Бону</a:t>
            </a:r>
            <a:r>
              <a:rPr lang="sr-Cyrl-BA" spc="-5" dirty="0">
                <a:solidFill>
                  <a:srgbClr val="00B0F0"/>
                </a:solidFill>
                <a:latin typeface="Times New Roman"/>
                <a:cs typeface="Times New Roman"/>
              </a:rPr>
              <a:t>,</a:t>
            </a:r>
            <a:r>
              <a:rPr spc="-5" dirty="0">
                <a:solidFill>
                  <a:srgbClr val="00B0F0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у </a:t>
            </a:r>
            <a:r>
              <a:rPr lang="sr-Cyrl-BA" spc="-5" dirty="0">
                <a:solidFill>
                  <a:srgbClr val="FFFFFF"/>
                </a:solidFill>
                <a:latin typeface="Times New Roman"/>
                <a:cs typeface="Times New Roman"/>
              </a:rPr>
              <a:t>Њ</a:t>
            </a:r>
            <a:r>
              <a:rPr spc="-5" dirty="0" err="1">
                <a:solidFill>
                  <a:srgbClr val="FFFFFF"/>
                </a:solidFill>
                <a:latin typeface="Times New Roman"/>
                <a:cs typeface="Times New Roman"/>
              </a:rPr>
              <a:t>емачкој</a:t>
            </a:r>
            <a:r>
              <a:rPr spc="-5" dirty="0">
                <a:solidFill>
                  <a:srgbClr val="FFFFFF"/>
                </a:solidFill>
                <a:latin typeface="Times New Roman"/>
                <a:cs typeface="Times New Roman"/>
              </a:rPr>
              <a:t>,  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од оца </a:t>
            </a:r>
            <a:r>
              <a:rPr spc="-5" dirty="0">
                <a:solidFill>
                  <a:srgbClr val="FFFFFF"/>
                </a:solidFill>
                <a:latin typeface="Times New Roman"/>
                <a:cs typeface="Times New Roman"/>
              </a:rPr>
              <a:t>Јохана ван  </a:t>
            </a:r>
            <a:r>
              <a:rPr spc="-5" dirty="0" err="1">
                <a:solidFill>
                  <a:srgbClr val="FFFFFF"/>
                </a:solidFill>
                <a:latin typeface="Times New Roman"/>
                <a:cs typeface="Times New Roman"/>
              </a:rPr>
              <a:t>Бетовена</a:t>
            </a:r>
            <a:r>
              <a:rPr spc="-5" dirty="0">
                <a:solidFill>
                  <a:srgbClr val="FFFFFF"/>
                </a:solidFill>
                <a:latin typeface="Times New Roman"/>
                <a:cs typeface="Times New Roman"/>
              </a:rPr>
              <a:t>  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(1740—1792),  </a:t>
            </a:r>
            <a:r>
              <a:rPr spc="-5" dirty="0" err="1">
                <a:solidFill>
                  <a:srgbClr val="FFFFFF"/>
                </a:solidFill>
                <a:latin typeface="Times New Roman"/>
                <a:cs typeface="Times New Roman"/>
              </a:rPr>
              <a:t>фламанског</a:t>
            </a:r>
            <a:r>
              <a:rPr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pc="-5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пор</a:t>
            </a:r>
            <a:r>
              <a:rPr lang="sr-Cyrl-BA"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иј</a:t>
            </a:r>
            <a:r>
              <a:rPr spc="-5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екла</a:t>
            </a:r>
            <a:r>
              <a:rPr spc="-5" dirty="0">
                <a:solidFill>
                  <a:srgbClr val="FFFFFF"/>
                </a:solidFill>
                <a:latin typeface="Times New Roman"/>
                <a:cs typeface="Times New Roman"/>
              </a:rPr>
              <a:t>, 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и  </a:t>
            </a:r>
            <a:r>
              <a:rPr spc="-5" dirty="0">
                <a:solidFill>
                  <a:srgbClr val="FFFFFF"/>
                </a:solidFill>
                <a:latin typeface="Times New Roman"/>
                <a:cs typeface="Times New Roman"/>
              </a:rPr>
              <a:t>мајке Магдалене  Кеферих ван </a:t>
            </a:r>
            <a:r>
              <a:rPr spc="-5" dirty="0" err="1">
                <a:solidFill>
                  <a:srgbClr val="FFFFFF"/>
                </a:solidFill>
                <a:latin typeface="Times New Roman"/>
                <a:cs typeface="Times New Roman"/>
              </a:rPr>
              <a:t>Бетовен</a:t>
            </a:r>
            <a:r>
              <a:rPr spc="-5" dirty="0">
                <a:solidFill>
                  <a:srgbClr val="FFFFFF"/>
                </a:solidFill>
                <a:latin typeface="Times New Roman"/>
                <a:cs typeface="Times New Roman"/>
              </a:rPr>
              <a:t>  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(1744—1787</a:t>
            </a:r>
            <a:r>
              <a:rPr dirty="0" smtClean="0">
                <a:solidFill>
                  <a:srgbClr val="FFFFFF"/>
                </a:solidFill>
                <a:latin typeface="Times New Roman"/>
                <a:cs typeface="Times New Roman"/>
              </a:rPr>
              <a:t>).</a:t>
            </a:r>
            <a:endParaRPr lang="sr-Cyrl-BA" dirty="0" smtClean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12065" marR="5080">
              <a:lnSpc>
                <a:spcPct val="80300"/>
              </a:lnSpc>
              <a:spcBef>
                <a:spcPts val="430"/>
              </a:spcBef>
              <a:buClr>
                <a:srgbClr val="D6ECFF"/>
              </a:buClr>
              <a:buSzPct val="92857"/>
              <a:tabLst>
                <a:tab pos="330200" algn="l"/>
                <a:tab pos="331470" algn="l"/>
              </a:tabLst>
            </a:pPr>
            <a:endParaRPr lang="sr-Cyrl-BA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330835" marR="5080" indent="-318770">
              <a:lnSpc>
                <a:spcPct val="80300"/>
              </a:lnSpc>
              <a:spcBef>
                <a:spcPts val="430"/>
              </a:spcBef>
              <a:buClr>
                <a:srgbClr val="D6ECFF"/>
              </a:buClr>
              <a:buSzPct val="92857"/>
              <a:buFont typeface="Arial Black"/>
              <a:buChar char="▪"/>
              <a:tabLst>
                <a:tab pos="330200" algn="l"/>
                <a:tab pos="331470" algn="l"/>
              </a:tabLst>
            </a:pP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FFFFFF"/>
                </a:solidFill>
                <a:latin typeface="Times New Roman"/>
                <a:cs typeface="Times New Roman"/>
              </a:rPr>
              <a:t>Његова  породица се  генерацијама бавила  музиком 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- </a:t>
            </a:r>
            <a:r>
              <a:rPr spc="-5" dirty="0" err="1">
                <a:solidFill>
                  <a:srgbClr val="FFFFFF"/>
                </a:solidFill>
                <a:latin typeface="Times New Roman"/>
                <a:cs typeface="Times New Roman"/>
              </a:rPr>
              <a:t>његов</a:t>
            </a:r>
            <a:r>
              <a:rPr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sr-Cyrl-BA" spc="-5" dirty="0">
                <a:solidFill>
                  <a:srgbClr val="FFFFFF"/>
                </a:solidFill>
                <a:latin typeface="Times New Roman"/>
                <a:cs typeface="Times New Roman"/>
              </a:rPr>
              <a:t> дјед </a:t>
            </a:r>
            <a:r>
              <a:rPr spc="-5" dirty="0" err="1">
                <a:solidFill>
                  <a:srgbClr val="FFFFFF"/>
                </a:solidFill>
                <a:latin typeface="Times New Roman"/>
                <a:cs typeface="Times New Roman"/>
              </a:rPr>
              <a:t>по</a:t>
            </a:r>
            <a:r>
              <a:rPr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pc="-5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ком</a:t>
            </a:r>
            <a:r>
              <a:rPr lang="sr-Latn-BA"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FFFFFF"/>
                </a:solidFill>
                <a:latin typeface="Times New Roman"/>
                <a:cs typeface="Times New Roman"/>
              </a:rPr>
              <a:t>је </a:t>
            </a:r>
            <a:r>
              <a:rPr spc="-5" dirty="0" err="1">
                <a:solidFill>
                  <a:srgbClr val="FFFFFF"/>
                </a:solidFill>
                <a:latin typeface="Times New Roman"/>
                <a:cs typeface="Times New Roman"/>
              </a:rPr>
              <a:t>добио</a:t>
            </a:r>
            <a:r>
              <a:rPr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pc="-5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име</a:t>
            </a:r>
            <a:r>
              <a:rPr lang="sr-Cyrl-BA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sr-Cyrl-BA"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а затим и</a:t>
            </a:r>
            <a:r>
              <a:rPr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FFFFFF"/>
                </a:solidFill>
                <a:latin typeface="Times New Roman"/>
                <a:cs typeface="Times New Roman"/>
              </a:rPr>
              <a:t>Бетовенов 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отац, </a:t>
            </a:r>
            <a:r>
              <a:rPr lang="sr-Cyrl-BA"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били су</a:t>
            </a:r>
            <a:r>
              <a:rPr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п</a:t>
            </a:r>
            <a:r>
              <a:rPr lang="sr-Latn-BA" spc="-5" dirty="0">
                <a:solidFill>
                  <a:srgbClr val="FFFFFF"/>
                </a:solidFill>
                <a:latin typeface="Times New Roman"/>
                <a:cs typeface="Times New Roman"/>
              </a:rPr>
              <a:t>j</a:t>
            </a:r>
            <a:r>
              <a:rPr spc="-5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евач</a:t>
            </a:r>
            <a:r>
              <a:rPr lang="sr-Cyrl-BA"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spc="-5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на</a:t>
            </a:r>
            <a:r>
              <a:rPr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pc="-5" dirty="0" err="1">
                <a:solidFill>
                  <a:srgbClr val="FFFFFF"/>
                </a:solidFill>
                <a:latin typeface="Times New Roman"/>
                <a:cs typeface="Times New Roman"/>
              </a:rPr>
              <a:t>истом</a:t>
            </a:r>
            <a:r>
              <a:rPr spc="-5" dirty="0">
                <a:solidFill>
                  <a:srgbClr val="FFFFFF"/>
                </a:solidFill>
                <a:latin typeface="Times New Roman"/>
                <a:cs typeface="Times New Roman"/>
              </a:rPr>
              <a:t>  </a:t>
            </a:r>
            <a:r>
              <a:rPr spc="-5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двору</a:t>
            </a:r>
            <a:r>
              <a:rPr lang="sr-Cyrl-BA"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lang="sr-Cyrl-BA" spc="-5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Бетовенов</a:t>
            </a:r>
            <a:r>
              <a:rPr lang="sr-Cyrl-BA"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отац је </a:t>
            </a:r>
            <a:r>
              <a:rPr spc="-5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давао</a:t>
            </a:r>
            <a:r>
              <a:rPr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spc="-5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часове</a:t>
            </a:r>
            <a:r>
              <a:rPr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FFFFFF"/>
                </a:solidFill>
                <a:latin typeface="Times New Roman"/>
                <a:cs typeface="Times New Roman"/>
              </a:rPr>
              <a:t>клавира 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и  </a:t>
            </a:r>
            <a:r>
              <a:rPr spc="-5" dirty="0">
                <a:solidFill>
                  <a:srgbClr val="FFFFFF"/>
                </a:solidFill>
                <a:latin typeface="Times New Roman"/>
                <a:cs typeface="Times New Roman"/>
              </a:rPr>
              <a:t>виолине као додатни  извор прихода. 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656140" y="1714502"/>
            <a:ext cx="4038599" cy="26288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13469" y="388382"/>
            <a:ext cx="4517060" cy="628377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778510">
              <a:spcBef>
                <a:spcPts val="100"/>
              </a:spcBef>
            </a:pPr>
            <a:r>
              <a:rPr lang="sr-Cyrl-BA" spc="-5" dirty="0"/>
              <a:t> </a:t>
            </a:r>
            <a:endParaRPr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632845" y="1313449"/>
            <a:ext cx="3788410" cy="2879378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328930" marR="5080" indent="-316865">
              <a:lnSpc>
                <a:spcPct val="79200"/>
              </a:lnSpc>
              <a:spcBef>
                <a:spcPts val="475"/>
              </a:spcBef>
              <a:buClr>
                <a:srgbClr val="D6ECFF"/>
              </a:buClr>
              <a:buSzPct val="93333"/>
              <a:buFont typeface="Arial Black"/>
              <a:buChar char="▪"/>
              <a:tabLst>
                <a:tab pos="328930" algn="l"/>
                <a:tab pos="329565" algn="l"/>
              </a:tabLst>
            </a:pPr>
            <a:r>
              <a:rPr spc="-5" dirty="0" err="1">
                <a:solidFill>
                  <a:srgbClr val="FFFFFF"/>
                </a:solidFill>
                <a:latin typeface="Times New Roman"/>
                <a:cs typeface="Times New Roman"/>
              </a:rPr>
              <a:t>Бетовенов</a:t>
            </a:r>
            <a:r>
              <a:rPr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pc="-5" dirty="0" err="1">
                <a:solidFill>
                  <a:srgbClr val="FFFFFF"/>
                </a:solidFill>
                <a:latin typeface="Times New Roman"/>
                <a:cs typeface="Times New Roman"/>
              </a:rPr>
              <a:t>први</a:t>
            </a:r>
            <a:r>
              <a:rPr lang="sr-Latn-BA" spc="-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sr-Cyrl-BA" spc="-75" dirty="0">
                <a:solidFill>
                  <a:srgbClr val="FFFFFF"/>
                </a:solidFill>
                <a:latin typeface="Times New Roman"/>
                <a:cs typeface="Times New Roman"/>
              </a:rPr>
              <a:t>учитељ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FFFFFF"/>
                </a:solidFill>
                <a:latin typeface="Times New Roman"/>
                <a:cs typeface="Times New Roman"/>
              </a:rPr>
              <a:t>био је његов  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отац, </a:t>
            </a:r>
            <a:r>
              <a:rPr spc="-5" dirty="0" err="1">
                <a:solidFill>
                  <a:srgbClr val="FFFFFF"/>
                </a:solidFill>
                <a:latin typeface="Times New Roman"/>
                <a:cs typeface="Times New Roman"/>
              </a:rPr>
              <a:t>музичар</a:t>
            </a:r>
            <a:r>
              <a:rPr spc="-5" dirty="0">
                <a:solidFill>
                  <a:srgbClr val="FFFFFF"/>
                </a:solidFill>
                <a:latin typeface="Times New Roman"/>
                <a:cs typeface="Times New Roman"/>
              </a:rPr>
              <a:t>  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spc="-5" dirty="0">
                <a:solidFill>
                  <a:srgbClr val="FFFFFF"/>
                </a:solidFill>
                <a:latin typeface="Times New Roman"/>
                <a:cs typeface="Times New Roman"/>
              </a:rPr>
              <a:t>алкохоличар,  који га </a:t>
            </a:r>
            <a:r>
              <a:rPr spc="-5" dirty="0" err="1">
                <a:solidFill>
                  <a:srgbClr val="FFFFFF"/>
                </a:solidFill>
                <a:latin typeface="Times New Roman"/>
                <a:cs typeface="Times New Roman"/>
              </a:rPr>
              <a:t>је</a:t>
            </a:r>
            <a:r>
              <a:rPr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тукао, </a:t>
            </a:r>
            <a:r>
              <a:rPr spc="-5" dirty="0">
                <a:solidFill>
                  <a:srgbClr val="FFFFFF"/>
                </a:solidFill>
                <a:latin typeface="Times New Roman"/>
                <a:cs typeface="Times New Roman"/>
              </a:rPr>
              <a:t>будио  </a:t>
            </a:r>
            <a:r>
              <a:rPr dirty="0" err="1">
                <a:solidFill>
                  <a:srgbClr val="FFFFFF"/>
                </a:solidFill>
                <a:latin typeface="Times New Roman"/>
                <a:cs typeface="Times New Roman"/>
              </a:rPr>
              <a:t>усред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pc="-5" dirty="0" err="1">
                <a:solidFill>
                  <a:srgbClr val="FFFFFF"/>
                </a:solidFill>
                <a:latin typeface="Times New Roman"/>
                <a:cs typeface="Times New Roman"/>
              </a:rPr>
              <a:t>ноћи</a:t>
            </a:r>
            <a:r>
              <a:rPr lang="sr-Cyrl-BA" spc="-5" dirty="0">
                <a:solidFill>
                  <a:srgbClr val="FFFFFF"/>
                </a:solidFill>
                <a:latin typeface="Times New Roman"/>
                <a:cs typeface="Times New Roman"/>
              </a:rPr>
              <a:t> да вјежба</a:t>
            </a:r>
            <a:r>
              <a:rPr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sr-Cyrl-BA" dirty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а </a:t>
            </a:r>
            <a:r>
              <a:rPr spc="-5" dirty="0">
                <a:solidFill>
                  <a:srgbClr val="FFFFFF"/>
                </a:solidFill>
                <a:latin typeface="Times New Roman"/>
                <a:cs typeface="Times New Roman"/>
              </a:rPr>
              <a:t>све 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то  </a:t>
            </a:r>
            <a:r>
              <a:rPr spc="-5" dirty="0">
                <a:solidFill>
                  <a:srgbClr val="FFFFFF"/>
                </a:solidFill>
                <a:latin typeface="Times New Roman"/>
                <a:cs typeface="Times New Roman"/>
              </a:rPr>
              <a:t>покушавајући да га  </a:t>
            </a:r>
            <a:r>
              <a:rPr spc="-5" dirty="0" err="1">
                <a:solidFill>
                  <a:srgbClr val="FFFFFF"/>
                </a:solidFill>
                <a:latin typeface="Times New Roman"/>
                <a:cs typeface="Times New Roman"/>
              </a:rPr>
              <a:t>начини</a:t>
            </a:r>
            <a:r>
              <a:rPr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„</a:t>
            </a:r>
            <a:r>
              <a:rPr spc="-5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музичким</a:t>
            </a:r>
            <a:r>
              <a:rPr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</a:t>
            </a:r>
            <a:r>
              <a:rPr spc="-5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чудом</a:t>
            </a:r>
            <a:r>
              <a:rPr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“ </a:t>
            </a:r>
            <a:r>
              <a:rPr spc="-5" dirty="0">
                <a:solidFill>
                  <a:srgbClr val="FFFFFF"/>
                </a:solidFill>
                <a:latin typeface="Times New Roman"/>
                <a:cs typeface="Times New Roman"/>
              </a:rPr>
              <a:t>попут  Моцарта. </a:t>
            </a:r>
            <a:endParaRPr lang="sr-Cyrl-BA" spc="-5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12065" marR="5080">
              <a:lnSpc>
                <a:spcPct val="79200"/>
              </a:lnSpc>
              <a:spcBef>
                <a:spcPts val="475"/>
              </a:spcBef>
              <a:buClr>
                <a:srgbClr val="D6ECFF"/>
              </a:buClr>
              <a:buSzPct val="93333"/>
              <a:tabLst>
                <a:tab pos="328930" algn="l"/>
                <a:tab pos="329565" algn="l"/>
              </a:tabLst>
            </a:pP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endParaRPr lang="sr-Cyrl-BA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328930" marR="5080" indent="-316865">
              <a:lnSpc>
                <a:spcPct val="79200"/>
              </a:lnSpc>
              <a:spcBef>
                <a:spcPts val="475"/>
              </a:spcBef>
              <a:buClr>
                <a:srgbClr val="D6ECFF"/>
              </a:buClr>
              <a:buSzPct val="93333"/>
              <a:buFont typeface="Arial Black"/>
              <a:buChar char="▪"/>
              <a:tabLst>
                <a:tab pos="328930" algn="l"/>
                <a:tab pos="329565" algn="l"/>
              </a:tabLst>
            </a:pPr>
            <a:r>
              <a:rPr spc="-5" dirty="0">
                <a:solidFill>
                  <a:srgbClr val="FFFFFF"/>
                </a:solidFill>
                <a:latin typeface="Times New Roman"/>
                <a:cs typeface="Times New Roman"/>
              </a:rPr>
              <a:t> Бетовен  је 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остао </a:t>
            </a:r>
            <a:r>
              <a:rPr spc="-5" dirty="0">
                <a:solidFill>
                  <a:srgbClr val="FFFFFF"/>
                </a:solidFill>
                <a:latin typeface="Times New Roman"/>
                <a:cs typeface="Times New Roman"/>
              </a:rPr>
              <a:t>без мајке </a:t>
            </a:r>
            <a:r>
              <a:rPr spc="-5" dirty="0" err="1">
                <a:solidFill>
                  <a:srgbClr val="FFFFFF"/>
                </a:solidFill>
                <a:latin typeface="Times New Roman"/>
                <a:cs typeface="Times New Roman"/>
              </a:rPr>
              <a:t>са</a:t>
            </a:r>
            <a:r>
              <a:rPr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dirty="0" smtClean="0">
                <a:solidFill>
                  <a:srgbClr val="FFFFFF"/>
                </a:solidFill>
                <a:latin typeface="Times New Roman"/>
                <a:cs typeface="Times New Roman"/>
              </a:rPr>
              <a:t>17 </a:t>
            </a:r>
            <a:r>
              <a:rPr spc="-5" dirty="0">
                <a:solidFill>
                  <a:srgbClr val="FFFFFF"/>
                </a:solidFill>
                <a:latin typeface="Times New Roman"/>
                <a:cs typeface="Times New Roman"/>
              </a:rPr>
              <a:t>година 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lang="sr-Cyrl-BA" dirty="0" smtClean="0">
                <a:solidFill>
                  <a:srgbClr val="FFFFFF"/>
                </a:solidFill>
                <a:latin typeface="Times New Roman"/>
                <a:cs typeface="Times New Roman"/>
              </a:rPr>
              <a:t>брига о</a:t>
            </a:r>
            <a:r>
              <a:rPr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FFFFFF"/>
                </a:solidFill>
                <a:latin typeface="Times New Roman"/>
                <a:cs typeface="Times New Roman"/>
              </a:rPr>
              <a:t>два млађа  брата пала је на  њега. </a:t>
            </a:r>
            <a:endParaRPr lang="sr-Cyrl-BA" spc="-5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12065" marR="5080">
              <a:lnSpc>
                <a:spcPct val="79200"/>
              </a:lnSpc>
              <a:spcBef>
                <a:spcPts val="475"/>
              </a:spcBef>
              <a:buClr>
                <a:srgbClr val="D6ECFF"/>
              </a:buClr>
              <a:buSzPct val="93333"/>
              <a:tabLst>
                <a:tab pos="328930" algn="l"/>
                <a:tab pos="329565" algn="l"/>
              </a:tabLst>
            </a:pPr>
            <a:endParaRPr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852990" y="1327549"/>
            <a:ext cx="3644999" cy="33945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13469" y="388382"/>
            <a:ext cx="4517060" cy="628377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778510">
              <a:spcBef>
                <a:spcPts val="100"/>
              </a:spcBef>
            </a:pPr>
            <a:r>
              <a:rPr spc="-10" dirty="0" err="1"/>
              <a:t>Живо</a:t>
            </a:r>
            <a:r>
              <a:rPr lang="sr-Cyrl-BA" spc="-10" dirty="0"/>
              <a:t>т и </a:t>
            </a:r>
            <a:r>
              <a:rPr lang="sr-Cyrl-BA" spc="-10" dirty="0" err="1"/>
              <a:t>дј</a:t>
            </a:r>
            <a:r>
              <a:rPr spc="-5" dirty="0" err="1"/>
              <a:t>ело</a:t>
            </a:r>
            <a:endParaRPr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632848" y="1123950"/>
            <a:ext cx="3764915" cy="3794565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328930" marR="5080" indent="-316865">
              <a:lnSpc>
                <a:spcPct val="79200"/>
              </a:lnSpc>
              <a:spcBef>
                <a:spcPts val="475"/>
              </a:spcBef>
              <a:buClr>
                <a:srgbClr val="D6ECFF"/>
              </a:buClr>
              <a:buSzPct val="93333"/>
              <a:buFont typeface="Arial Black"/>
              <a:buChar char="▪"/>
              <a:tabLst>
                <a:tab pos="328930" algn="l"/>
                <a:tab pos="329565" algn="l"/>
              </a:tabLst>
            </a:pPr>
            <a:r>
              <a:rPr spc="-5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Посл</a:t>
            </a:r>
            <a:r>
              <a:rPr lang="sr-Cyrl-BA" spc="-5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иј</a:t>
            </a:r>
            <a:r>
              <a:rPr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е 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очеве </a:t>
            </a:r>
            <a:r>
              <a:rPr spc="-5" dirty="0">
                <a:solidFill>
                  <a:srgbClr val="FFFFFF"/>
                </a:solidFill>
                <a:latin typeface="Times New Roman"/>
                <a:cs typeface="Times New Roman"/>
              </a:rPr>
              <a:t>смрти 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1792. </a:t>
            </a:r>
            <a:r>
              <a:rPr lang="sr-Cyrl-BA" dirty="0">
                <a:solidFill>
                  <a:srgbClr val="FFFFFF"/>
                </a:solidFill>
                <a:latin typeface="Times New Roman"/>
                <a:cs typeface="Times New Roman"/>
              </a:rPr>
              <a:t>године Бе</a:t>
            </a:r>
            <a:r>
              <a:rPr spc="-5" dirty="0" err="1">
                <a:solidFill>
                  <a:srgbClr val="FFFFFF"/>
                </a:solidFill>
                <a:latin typeface="Times New Roman"/>
                <a:cs typeface="Times New Roman"/>
              </a:rPr>
              <a:t>товен</a:t>
            </a:r>
            <a:r>
              <a:rPr spc="-5" dirty="0">
                <a:solidFill>
                  <a:srgbClr val="FFFFFF"/>
                </a:solidFill>
                <a:latin typeface="Times New Roman"/>
                <a:cs typeface="Times New Roman"/>
              </a:rPr>
              <a:t> се сели за  </a:t>
            </a:r>
            <a:r>
              <a:rPr spc="-5" dirty="0" err="1">
                <a:solidFill>
                  <a:srgbClr val="00B0F0"/>
                </a:solidFill>
                <a:latin typeface="Times New Roman"/>
                <a:cs typeface="Times New Roman"/>
              </a:rPr>
              <a:t>Беч</a:t>
            </a:r>
            <a:r>
              <a:rPr spc="-5" dirty="0">
                <a:solidFill>
                  <a:srgbClr val="00B0F0"/>
                </a:solidFill>
                <a:latin typeface="Times New Roman"/>
                <a:cs typeface="Times New Roman"/>
              </a:rPr>
              <a:t> </a:t>
            </a:r>
            <a:r>
              <a:rPr spc="-5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гд</a:t>
            </a:r>
            <a:r>
              <a:rPr lang="sr-Cyrl-BA"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е </a:t>
            </a:r>
            <a:r>
              <a:rPr spc="-5" dirty="0" err="1">
                <a:solidFill>
                  <a:srgbClr val="FFFFFF"/>
                </a:solidFill>
                <a:latin typeface="Times New Roman"/>
                <a:cs typeface="Times New Roman"/>
              </a:rPr>
              <a:t>је</a:t>
            </a:r>
            <a:r>
              <a:rPr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pc="-5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нам</a:t>
            </a:r>
            <a:r>
              <a:rPr lang="sr-Cyrl-BA"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ј</a:t>
            </a:r>
            <a:r>
              <a:rPr spc="-5" dirty="0" err="1" smtClean="0">
                <a:solidFill>
                  <a:srgbClr val="FFFFFF"/>
                </a:solidFill>
                <a:latin typeface="Times New Roman"/>
                <a:cs typeface="Times New Roman"/>
              </a:rPr>
              <a:t>еравао</a:t>
            </a:r>
            <a:r>
              <a:rPr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</a:t>
            </a:r>
            <a:r>
              <a:rPr spc="-5" dirty="0">
                <a:solidFill>
                  <a:srgbClr val="FFFFFF"/>
                </a:solidFill>
                <a:latin typeface="Times New Roman"/>
                <a:cs typeface="Times New Roman"/>
              </a:rPr>
              <a:t>да студира код  </a:t>
            </a:r>
            <a:r>
              <a:rPr spc="-5" dirty="0">
                <a:solidFill>
                  <a:srgbClr val="00B0F0"/>
                </a:solidFill>
                <a:latin typeface="Times New Roman"/>
                <a:cs typeface="Times New Roman"/>
              </a:rPr>
              <a:t>Јозефа Хајдна</a:t>
            </a:r>
            <a:r>
              <a:rPr spc="-5" dirty="0">
                <a:solidFill>
                  <a:srgbClr val="FFFFFF"/>
                </a:solidFill>
                <a:latin typeface="Times New Roman"/>
                <a:cs typeface="Times New Roman"/>
              </a:rPr>
              <a:t>. </a:t>
            </a:r>
            <a:r>
              <a:rPr lang="sr-Cyrl-BA" spc="-5" dirty="0">
                <a:solidFill>
                  <a:srgbClr val="FFFFFF"/>
                </a:solidFill>
                <a:latin typeface="Times New Roman"/>
                <a:cs typeface="Times New Roman"/>
              </a:rPr>
              <a:t>Али</a:t>
            </a:r>
            <a:r>
              <a:rPr spc="-5" dirty="0">
                <a:solidFill>
                  <a:srgbClr val="FFFFFF"/>
                </a:solidFill>
                <a:latin typeface="Times New Roman"/>
                <a:cs typeface="Times New Roman"/>
              </a:rPr>
              <a:t>  </a:t>
            </a:r>
            <a:r>
              <a:rPr spc="-5" dirty="0" err="1">
                <a:solidFill>
                  <a:srgbClr val="FFFFFF"/>
                </a:solidFill>
                <a:latin typeface="Times New Roman"/>
                <a:cs typeface="Times New Roman"/>
              </a:rPr>
              <a:t>Хајдн</a:t>
            </a:r>
            <a:r>
              <a:rPr lang="sr-Cyrl-BA" spc="-5" dirty="0">
                <a:solidFill>
                  <a:srgbClr val="FFFFFF"/>
                </a:solidFill>
                <a:latin typeface="Times New Roman"/>
                <a:cs typeface="Times New Roman"/>
              </a:rPr>
              <a:t> није имао много </a:t>
            </a:r>
            <a:r>
              <a:rPr lang="sr-Cyrl-BA" spc="-5" dirty="0" err="1">
                <a:solidFill>
                  <a:srgbClr val="FFFFFF"/>
                </a:solidFill>
                <a:latin typeface="Times New Roman"/>
                <a:cs typeface="Times New Roman"/>
              </a:rPr>
              <a:t>времена</a:t>
            </a:r>
            <a:r>
              <a:rPr lang="sr-Cyrl-BA" spc="-5" dirty="0">
                <a:solidFill>
                  <a:srgbClr val="FFFFFF"/>
                </a:solidFill>
                <a:latin typeface="Times New Roman"/>
                <a:cs typeface="Times New Roman"/>
              </a:rPr>
              <a:t> за предавања.</a:t>
            </a:r>
            <a:r>
              <a:rPr spc="-5" dirty="0">
                <a:solidFill>
                  <a:srgbClr val="FFFFFF"/>
                </a:solidFill>
                <a:latin typeface="Times New Roman"/>
                <a:cs typeface="Times New Roman"/>
              </a:rPr>
              <a:t>  </a:t>
            </a:r>
            <a:endParaRPr lang="sr-Cyrl-BA" spc="-5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328930" marR="5080" indent="-316865">
              <a:lnSpc>
                <a:spcPct val="79200"/>
              </a:lnSpc>
              <a:spcBef>
                <a:spcPts val="475"/>
              </a:spcBef>
              <a:buClr>
                <a:srgbClr val="D6ECFF"/>
              </a:buClr>
              <a:buSzPct val="93333"/>
              <a:buFont typeface="Arial Black"/>
              <a:buChar char="▪"/>
              <a:tabLst>
                <a:tab pos="328930" algn="l"/>
                <a:tab pos="329565" algn="l"/>
              </a:tabLst>
            </a:pPr>
            <a:r>
              <a:rPr lang="sr-Cyrl-BA" dirty="0">
                <a:solidFill>
                  <a:srgbClr val="FFFFFF"/>
                </a:solidFill>
                <a:latin typeface="Times New Roman"/>
                <a:cs typeface="Times New Roman"/>
              </a:rPr>
              <a:t>Бетовен је у</a:t>
            </a:r>
            <a:r>
              <a:rPr dirty="0" err="1">
                <a:solidFill>
                  <a:srgbClr val="FFFFFF"/>
                </a:solidFill>
                <a:latin typeface="Times New Roman"/>
                <a:cs typeface="Times New Roman"/>
              </a:rPr>
              <a:t>брзо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sr-Cyrl-BA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sr-Cyrl-BA"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стекао</a:t>
            </a:r>
            <a:r>
              <a:rPr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 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репутацију  </a:t>
            </a:r>
            <a:r>
              <a:rPr spc="-5" dirty="0">
                <a:solidFill>
                  <a:srgbClr val="FFFFFF"/>
                </a:solidFill>
                <a:latin typeface="Times New Roman"/>
                <a:cs typeface="Times New Roman"/>
              </a:rPr>
              <a:t>клавирског  </a:t>
            </a:r>
            <a:r>
              <a:rPr spc="-5" dirty="0" err="1">
                <a:solidFill>
                  <a:srgbClr val="FFFFFF"/>
                </a:solidFill>
                <a:latin typeface="Times New Roman"/>
                <a:cs typeface="Times New Roman"/>
              </a:rPr>
              <a:t>виртуоза</a:t>
            </a:r>
            <a:r>
              <a:rPr spc="-5" dirty="0">
                <a:solidFill>
                  <a:srgbClr val="FFFFFF"/>
                </a:solidFill>
                <a:latin typeface="Times New Roman"/>
                <a:cs typeface="Times New Roman"/>
              </a:rPr>
              <a:t> и </a:t>
            </a:r>
            <a:r>
              <a:rPr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pc="-5" dirty="0">
                <a:solidFill>
                  <a:srgbClr val="FFFFFF"/>
                </a:solidFill>
                <a:latin typeface="Times New Roman"/>
                <a:cs typeface="Times New Roman"/>
              </a:rPr>
              <a:t>композитора. </a:t>
            </a:r>
            <a:endParaRPr lang="sr-Cyrl-BA" spc="-5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12065" marR="5080">
              <a:lnSpc>
                <a:spcPct val="79200"/>
              </a:lnSpc>
              <a:spcBef>
                <a:spcPts val="475"/>
              </a:spcBef>
              <a:buClr>
                <a:srgbClr val="D6ECFF"/>
              </a:buClr>
              <a:buSzPct val="93333"/>
              <a:tabLst>
                <a:tab pos="328930" algn="l"/>
                <a:tab pos="329565" algn="l"/>
              </a:tabLst>
            </a:pPr>
            <a:endParaRPr lang="sr-Cyrl-BA" spc="-5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328930" marR="5080" indent="-316865">
              <a:lnSpc>
                <a:spcPct val="79200"/>
              </a:lnSpc>
              <a:spcBef>
                <a:spcPts val="475"/>
              </a:spcBef>
              <a:buClr>
                <a:srgbClr val="D6ECFF"/>
              </a:buClr>
              <a:buSzPct val="93333"/>
              <a:buFont typeface="Arial Black"/>
              <a:buChar char="▪"/>
              <a:tabLst>
                <a:tab pos="328930" algn="l"/>
                <a:tab pos="329565" algn="l"/>
              </a:tabLst>
            </a:pPr>
            <a:r>
              <a:rPr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pc="-5" dirty="0" err="1">
                <a:solidFill>
                  <a:srgbClr val="FFFFFF"/>
                </a:solidFill>
                <a:latin typeface="Times New Roman"/>
                <a:cs typeface="Times New Roman"/>
              </a:rPr>
              <a:t>Бетовеново</a:t>
            </a:r>
            <a:r>
              <a:rPr spc="-5" dirty="0">
                <a:solidFill>
                  <a:srgbClr val="FFFFFF"/>
                </a:solidFill>
                <a:latin typeface="Times New Roman"/>
                <a:cs typeface="Times New Roman"/>
              </a:rPr>
              <a:t>  </a:t>
            </a:r>
            <a:r>
              <a:rPr spc="-5" dirty="0" err="1">
                <a:solidFill>
                  <a:srgbClr val="FFFFFF"/>
                </a:solidFill>
                <a:latin typeface="Times New Roman"/>
                <a:cs typeface="Times New Roman"/>
              </a:rPr>
              <a:t>нај</a:t>
            </a:r>
            <a:r>
              <a:rPr lang="sr-Cyrl-BA" spc="-5" dirty="0">
                <a:solidFill>
                  <a:srgbClr val="FFFFFF"/>
                </a:solidFill>
                <a:latin typeface="Times New Roman"/>
                <a:cs typeface="Times New Roman"/>
              </a:rPr>
              <a:t>љ</a:t>
            </a:r>
            <a:r>
              <a:rPr spc="-5" dirty="0" err="1">
                <a:solidFill>
                  <a:srgbClr val="FFFFFF"/>
                </a:solidFill>
                <a:latin typeface="Times New Roman"/>
                <a:cs typeface="Times New Roman"/>
              </a:rPr>
              <a:t>епше</a:t>
            </a:r>
            <a:r>
              <a:rPr spc="-5" dirty="0">
                <a:solidFill>
                  <a:srgbClr val="FFFFFF"/>
                </a:solidFill>
                <a:latin typeface="Times New Roman"/>
                <a:cs typeface="Times New Roman"/>
              </a:rPr>
              <a:t>  стваралачко </a:t>
            </a:r>
            <a:r>
              <a:rPr spc="-5" dirty="0" err="1">
                <a:solidFill>
                  <a:srgbClr val="FFFFFF"/>
                </a:solidFill>
                <a:latin typeface="Times New Roman"/>
                <a:cs typeface="Times New Roman"/>
              </a:rPr>
              <a:t>доба</a:t>
            </a:r>
            <a:r>
              <a:rPr spc="-5" dirty="0">
                <a:solidFill>
                  <a:srgbClr val="FFFFFF"/>
                </a:solidFill>
                <a:latin typeface="Times New Roman"/>
                <a:cs typeface="Times New Roman"/>
              </a:rPr>
              <a:t>  </a:t>
            </a:r>
            <a:r>
              <a:rPr dirty="0" err="1">
                <a:solidFill>
                  <a:srgbClr val="FFFFFF"/>
                </a:solidFill>
                <a:latin typeface="Times New Roman"/>
                <a:cs typeface="Times New Roman"/>
              </a:rPr>
              <a:t>об</a:t>
            </a:r>
            <a:r>
              <a:rPr lang="sr-Cyrl-BA" dirty="0" err="1">
                <a:solidFill>
                  <a:srgbClr val="FFFFFF"/>
                </a:solidFill>
                <a:latin typeface="Times New Roman"/>
                <a:cs typeface="Times New Roman"/>
              </a:rPr>
              <a:t>иљ</a:t>
            </a:r>
            <a:r>
              <a:rPr dirty="0" err="1">
                <a:solidFill>
                  <a:srgbClr val="FFFFFF"/>
                </a:solidFill>
                <a:latin typeface="Times New Roman"/>
                <a:cs typeface="Times New Roman"/>
              </a:rPr>
              <a:t>ежила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pc="-5" dirty="0" err="1">
                <a:solidFill>
                  <a:srgbClr val="FFFFFF"/>
                </a:solidFill>
                <a:latin typeface="Times New Roman"/>
                <a:cs typeface="Times New Roman"/>
              </a:rPr>
              <a:t>је</a:t>
            </a:r>
            <a:r>
              <a:rPr spc="-5" dirty="0">
                <a:solidFill>
                  <a:srgbClr val="FFFFFF"/>
                </a:solidFill>
                <a:latin typeface="Times New Roman"/>
                <a:cs typeface="Times New Roman"/>
              </a:rPr>
              <a:t>  </a:t>
            </a:r>
            <a:r>
              <a:rPr spc="-5" dirty="0" err="1">
                <a:solidFill>
                  <a:srgbClr val="FFFFFF"/>
                </a:solidFill>
                <a:latin typeface="Times New Roman"/>
                <a:cs typeface="Times New Roman"/>
              </a:rPr>
              <a:t>несрећа</a:t>
            </a:r>
            <a:r>
              <a:rPr spc="-5" dirty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lang="sr-Cyrl-BA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pc="-5" dirty="0" err="1">
                <a:solidFill>
                  <a:srgbClr val="FFFFFF"/>
                </a:solidFill>
                <a:latin typeface="Times New Roman"/>
                <a:cs typeface="Times New Roman"/>
              </a:rPr>
              <a:t>са</a:t>
            </a:r>
            <a:r>
              <a:rPr spc="-5" dirty="0">
                <a:solidFill>
                  <a:srgbClr val="FFFFFF"/>
                </a:solidFill>
                <a:latin typeface="Times New Roman"/>
                <a:cs typeface="Times New Roman"/>
              </a:rPr>
              <a:t> непуних  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26 </a:t>
            </a:r>
            <a:r>
              <a:rPr spc="-5" dirty="0">
                <a:solidFill>
                  <a:srgbClr val="FFFFFF"/>
                </a:solidFill>
                <a:latin typeface="Times New Roman"/>
                <a:cs typeface="Times New Roman"/>
              </a:rPr>
              <a:t>година почео је  губити слух, због  </a:t>
            </a:r>
            <a:r>
              <a:rPr spc="-5" dirty="0" err="1">
                <a:solidFill>
                  <a:srgbClr val="FFFFFF"/>
                </a:solidFill>
                <a:latin typeface="Times New Roman"/>
                <a:cs typeface="Times New Roman"/>
              </a:rPr>
              <a:t>чега</a:t>
            </a:r>
            <a:r>
              <a:rPr spc="-5" dirty="0">
                <a:solidFill>
                  <a:srgbClr val="FFFFFF"/>
                </a:solidFill>
                <a:latin typeface="Times New Roman"/>
                <a:cs typeface="Times New Roman"/>
              </a:rPr>
              <a:t> ј</a:t>
            </a:r>
            <a:r>
              <a:rPr lang="sr-Cyrl-BA" spc="-5" dirty="0">
                <a:solidFill>
                  <a:srgbClr val="FFFFFF"/>
                </a:solidFill>
                <a:latin typeface="Times New Roman"/>
                <a:cs typeface="Times New Roman"/>
              </a:rPr>
              <a:t>е</a:t>
            </a:r>
            <a:r>
              <a:rPr spc="-5" dirty="0">
                <a:solidFill>
                  <a:srgbClr val="FFFFFF"/>
                </a:solidFill>
                <a:latin typeface="Times New Roman"/>
                <a:cs typeface="Times New Roman"/>
              </a:rPr>
              <a:t> морао </a:t>
            </a:r>
            <a:r>
              <a:rPr dirty="0">
                <a:solidFill>
                  <a:srgbClr val="FFFFFF"/>
                </a:solidFill>
                <a:latin typeface="Times New Roman"/>
                <a:cs typeface="Times New Roman"/>
              </a:rPr>
              <a:t>окончати  </a:t>
            </a:r>
            <a:r>
              <a:rPr spc="-5" dirty="0">
                <a:solidFill>
                  <a:srgbClr val="FFFFFF"/>
                </a:solidFill>
                <a:latin typeface="Times New Roman"/>
                <a:cs typeface="Times New Roman"/>
              </a:rPr>
              <a:t>пијанистичку  каријеру. </a:t>
            </a:r>
            <a:endParaRPr lang="sr-Cyrl-BA" spc="-5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marL="12065" marR="5080">
              <a:lnSpc>
                <a:spcPct val="79200"/>
              </a:lnSpc>
              <a:spcBef>
                <a:spcPts val="475"/>
              </a:spcBef>
              <a:buClr>
                <a:srgbClr val="D6ECFF"/>
              </a:buClr>
              <a:buSzPct val="93333"/>
              <a:tabLst>
                <a:tab pos="328930" algn="l"/>
                <a:tab pos="329565" algn="l"/>
              </a:tabLst>
            </a:pPr>
            <a:endParaRPr lang="sr-Cyrl-BA" spc="-5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983165" y="1327549"/>
            <a:ext cx="3384599" cy="33945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13469" y="388382"/>
            <a:ext cx="4517060" cy="628377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778510">
              <a:spcBef>
                <a:spcPts val="100"/>
              </a:spcBef>
            </a:pPr>
            <a:r>
              <a:rPr spc="-10" dirty="0" err="1"/>
              <a:t>Живот</a:t>
            </a:r>
            <a:r>
              <a:rPr lang="sr-Cyrl-BA" spc="-95" dirty="0"/>
              <a:t> и </a:t>
            </a:r>
            <a:r>
              <a:rPr lang="sr-Cyrl-BA" spc="-95" dirty="0" err="1"/>
              <a:t>дј</a:t>
            </a:r>
            <a:r>
              <a:rPr spc="-5" dirty="0" err="1"/>
              <a:t>ело</a:t>
            </a:r>
            <a:endParaRPr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638140" y="1123950"/>
            <a:ext cx="3750310" cy="3443122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323850" marR="5080" indent="-311785">
              <a:lnSpc>
                <a:spcPct val="100600"/>
              </a:lnSpc>
              <a:spcBef>
                <a:spcPts val="85"/>
              </a:spcBef>
              <a:buClr>
                <a:srgbClr val="D6ECFF"/>
              </a:buClr>
              <a:buSzPct val="94444"/>
              <a:buFont typeface="Arial Black"/>
              <a:buChar char="▪"/>
              <a:tabLst>
                <a:tab pos="380365" algn="l"/>
                <a:tab pos="381635" algn="l"/>
              </a:tabLst>
            </a:pPr>
            <a:r>
              <a:rPr lang="sr-Cyrl-BA" sz="2000"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Како </a:t>
            </a:r>
            <a:r>
              <a:rPr lang="sr-Cyrl-BA"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је глувоћа постајала све израженија, он је то све теже подносио, затварао се у себе и избјегавао људе.</a:t>
            </a:r>
          </a:p>
          <a:p>
            <a:pPr marL="323850" marR="5080" indent="-311785">
              <a:lnSpc>
                <a:spcPct val="100600"/>
              </a:lnSpc>
              <a:spcBef>
                <a:spcPts val="85"/>
              </a:spcBef>
              <a:buClr>
                <a:srgbClr val="D6ECFF"/>
              </a:buClr>
              <a:buSzPct val="94444"/>
              <a:buFont typeface="Arial Black"/>
              <a:buChar char="▪"/>
              <a:tabLst>
                <a:tab pos="380365" algn="l"/>
                <a:tab pos="381635" algn="l"/>
              </a:tabLst>
            </a:pPr>
            <a:r>
              <a:rPr lang="sr-Cyrl-BA"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Са својим пријатељима комуницирао је преко свешчица, које су касније штампане и продаване </a:t>
            </a:r>
            <a:r>
              <a:rPr lang="sr-Cyrl-BA" sz="2000" spc="-5" dirty="0" smtClean="0">
                <a:solidFill>
                  <a:srgbClr val="FFFFFF"/>
                </a:solidFill>
                <a:latin typeface="Times New Roman"/>
                <a:cs typeface="Times New Roman"/>
              </a:rPr>
              <a:t>(„Писма </a:t>
            </a:r>
            <a:r>
              <a:rPr lang="sr-Cyrl-BA" sz="2000" spc="-5" dirty="0">
                <a:solidFill>
                  <a:srgbClr val="FFFFFF"/>
                </a:solidFill>
                <a:latin typeface="Times New Roman"/>
                <a:cs typeface="Times New Roman"/>
              </a:rPr>
              <a:t>бесмртној драгој“ стр.143) а које су откриле добар дио душе овог умјетника.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656140" y="1428752"/>
            <a:ext cx="4106999" cy="29717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4200</TotalTime>
  <Words>665</Words>
  <Application>Microsoft Office PowerPoint</Application>
  <PresentationFormat>On-screen Show (16:9)</PresentationFormat>
  <Paragraphs>108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 Black</vt:lpstr>
      <vt:lpstr>Calibri</vt:lpstr>
      <vt:lpstr>Consolas</vt:lpstr>
      <vt:lpstr>Times New Roman</vt:lpstr>
      <vt:lpstr>Office Theme</vt:lpstr>
      <vt:lpstr>Лудвиг ван Бетовен</vt:lpstr>
      <vt:lpstr>Шта је симфонија?</vt:lpstr>
      <vt:lpstr>Симфонијски оркестар</vt:lpstr>
      <vt:lpstr>Симфонија број 5 – „ Судбинска“</vt:lpstr>
      <vt:lpstr>Лудвиг ван Бетовен</vt:lpstr>
      <vt:lpstr>Живот и дјело</vt:lpstr>
      <vt:lpstr> </vt:lpstr>
      <vt:lpstr>Живот и дјело</vt:lpstr>
      <vt:lpstr>Живот и дјело</vt:lpstr>
      <vt:lpstr>Живот и дјело</vt:lpstr>
      <vt:lpstr>        Дјела</vt:lpstr>
      <vt:lpstr>Симфоније</vt:lpstr>
      <vt:lpstr>Увертире и опера</vt:lpstr>
      <vt:lpstr>Шта смо научили?</vt:lpstr>
      <vt:lpstr>Игра асоцијације</vt:lpstr>
      <vt:lpstr>КРАЈ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Лудвиг ван  Бетовен</dc:title>
  <dc:creator>PC Servis</dc:creator>
  <cp:lastModifiedBy>Licina</cp:lastModifiedBy>
  <cp:revision>53</cp:revision>
  <dcterms:created xsi:type="dcterms:W3CDTF">2020-04-02T09:35:21Z</dcterms:created>
  <dcterms:modified xsi:type="dcterms:W3CDTF">2020-04-13T21:39:14Z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2020-04-02T00:00:00Z</vt:filetime>
  </property>
  <property fmtid="{D5CDD505-2E9C-101B-9397-08002B2CF9AE}" pid="3" name="Creator">
    <vt:lpwstr>Google</vt:lpwstr>
  </property>
  <property fmtid="{D5CDD505-2E9C-101B-9397-08002B2CF9AE}" pid="4" name="LastSaved">
    <vt:filetime>2020-04-02T00:00:00Z</vt:filetime>
  </property>
</Properties>
</file>