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88" r:id="rId3"/>
    <p:sldId id="277" r:id="rId4"/>
    <p:sldId id="282" r:id="rId5"/>
    <p:sldId id="281" r:id="rId6"/>
    <p:sldId id="268" r:id="rId7"/>
    <p:sldId id="278" r:id="rId8"/>
    <p:sldId id="270" r:id="rId9"/>
    <p:sldId id="286" r:id="rId10"/>
    <p:sldId id="287" r:id="rId11"/>
    <p:sldId id="258" r:id="rId12"/>
    <p:sldId id="289" r:id="rId13"/>
    <p:sldId id="274" r:id="rId14"/>
    <p:sldId id="280" r:id="rId15"/>
    <p:sldId id="283" r:id="rId16"/>
    <p:sldId id="275" r:id="rId17"/>
    <p:sldId id="285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35463" y="1169988"/>
            <a:ext cx="4814887" cy="4994275"/>
            <a:chOff x="4334933" y="1169931"/>
            <a:chExt cx="4814835" cy="4993802"/>
          </a:xfrm>
        </p:grpSpPr>
        <p:cxnSp>
          <p:nvCxnSpPr>
            <p:cNvPr id="5" name="Straight Connector 16"/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8"/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0"/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1"/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2"/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B42CE-CE97-4E5C-A00A-F36C65FE476F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1540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 dirty="0" smtClean="0"/>
              <a:t>Kliknite ikonu da biste dodali  sliku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38B7-DF37-4FBD-9DBD-6C2C08593E85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5773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FC931-8D4C-4000-8A73-16516974FE37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3990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sr-Latn-RS" sz="8000" dirty="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US" altLang="sr-Latn-R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4EC6-D842-452B-A3A1-950D42B4A982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97277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D399-2A0A-496C-AB37-C3A67E50995E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6071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228600" y="711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sr-Latn-RS" sz="8000" dirty="0"/>
              <a:t>“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7696200" y="2768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r>
              <a:rPr lang="en-US" altLang="sr-Latn-R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3800-2C13-418A-8799-6BA903D133E7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070916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C706-0E56-4957-BF3C-74AC7F5F9AF5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615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7109-97F7-4BE1-9FB3-4F45CD432C67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81247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E42F-FB8C-4A06-9A92-42228A8C5E4E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591199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7D12B-D18B-4317-A892-802458EB34A0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01050998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slov i tekst preko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891D-2CC4-46C2-A6B5-916F6C9416F8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61012463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8B6C6-892A-42E1-9E4A-838F0777B0B3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19872462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slov, sadržaj i sadržaj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3A93A-B401-4B98-995E-FCE5B47F05B2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11019185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94CF-058A-429B-A24C-5A5513D97A3C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1163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FF764-F4E7-4B33-8C0E-DCDDFBFAF045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6541749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9D8C8-D1F3-4D18-B4F7-E4FBF625B4A3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150818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64BD-EEA8-40D8-8A39-7562A1A4359A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13756273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34785-7C76-4870-B536-2E8E56C5E335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5474103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1021-F289-4E66-AED2-601CB05F9F52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54687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 dirty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12350-1180-48EF-B7AE-E5E170AAFFA4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41061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F4C0E07-0FD9-4574-BB7D-9DED760A342F}" type="slidenum">
              <a:rPr lang="en-US" altLang="sr-Latn-RS"/>
              <a:pPr>
                <a:defRPr/>
              </a:pPr>
              <a:t>‹#›</a:t>
            </a:fld>
            <a:endParaRPr lang="en-US" altLang="sr-Latn-R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5" r:id="rId12"/>
    <p:sldLayoutId id="2147483720" r:id="rId13"/>
    <p:sldLayoutId id="2147483726" r:id="rId14"/>
    <p:sldLayoutId id="2147483721" r:id="rId15"/>
    <p:sldLayoutId id="2147483722" r:id="rId16"/>
    <p:sldLayoutId id="2147483723" r:id="rId17"/>
    <p:sldLayoutId id="2147483727" r:id="rId18"/>
    <p:sldLayoutId id="2147483728" r:id="rId19"/>
    <p:sldLayoutId id="2147483729" r:id="rId20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667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altLang="sr-Latn-RS" sz="6000" b="1" dirty="0" smtClean="0">
                <a:latin typeface="Comic Sans MS" panose="030F0702030302020204" pitchFamily="66" charset="0"/>
              </a:rPr>
              <a:t>GUSTINA</a:t>
            </a:r>
            <a:endParaRPr lang="en-US" altLang="sr-Latn-RS" sz="6000" b="1" dirty="0" smtClean="0">
              <a:latin typeface="Comic Sans MS" panose="030F0702030302020204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43338"/>
            <a:ext cx="4954588" cy="1914525"/>
          </a:xfrm>
        </p:spPr>
        <p:txBody>
          <a:bodyPr/>
          <a:lstStyle/>
          <a:p>
            <a:endParaRPr lang="sr-Latn-RS" altLang="sr-Latn-RS" dirty="0" smtClean="0">
              <a:solidFill>
                <a:srgbClr val="0F496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6154738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BA" altLang="sr-Latn-RS" b="1" dirty="0" smtClean="0"/>
              <a:t>         Gustina</a:t>
            </a:r>
            <a:endParaRPr lang="sr-Latn-BA" dirty="0"/>
          </a:p>
        </p:txBody>
      </p:sp>
      <p:sp>
        <p:nvSpPr>
          <p:cNvPr id="16387" name="Podnaslov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534400" cy="5105400"/>
          </a:xfrm>
        </p:spPr>
        <p:txBody>
          <a:bodyPr/>
          <a:lstStyle/>
          <a:p>
            <a:r>
              <a:rPr lang="sr-Latn-BA" altLang="sr-Latn-RS" dirty="0" smtClean="0">
                <a:solidFill>
                  <a:srgbClr val="0F496F"/>
                </a:solidFill>
              </a:rPr>
              <a:t>    </a:t>
            </a:r>
            <a:r>
              <a:rPr lang="sr-Latn-BA" altLang="sr-Latn-RS" sz="2800" b="1" dirty="0" smtClean="0">
                <a:solidFill>
                  <a:srgbClr val="0F496F"/>
                </a:solidFill>
              </a:rPr>
              <a:t>1l  vode           1l  mlijeka                1l  zlata</a:t>
            </a:r>
          </a:p>
          <a:p>
            <a:endParaRPr lang="sr-Latn-BA" altLang="sr-Latn-RS" sz="2800" b="1" dirty="0" smtClean="0">
              <a:solidFill>
                <a:srgbClr val="0F496F"/>
              </a:solidFill>
            </a:endParaRPr>
          </a:p>
          <a:p>
            <a:endParaRPr lang="sr-Latn-BA" altLang="sr-Latn-RS" sz="2800" b="1" dirty="0" smtClean="0">
              <a:solidFill>
                <a:srgbClr val="0F496F"/>
              </a:solidFill>
            </a:endParaRPr>
          </a:p>
          <a:p>
            <a:endParaRPr lang="sr-Latn-BA" altLang="sr-Latn-RS" sz="2800" b="1" dirty="0" smtClean="0">
              <a:solidFill>
                <a:srgbClr val="0F496F"/>
              </a:solidFill>
            </a:endParaRPr>
          </a:p>
          <a:p>
            <a:endParaRPr lang="sr-Latn-BA" altLang="sr-Latn-RS" sz="2800" b="1" dirty="0" smtClean="0">
              <a:solidFill>
                <a:srgbClr val="0F496F"/>
              </a:solidFill>
            </a:endParaRPr>
          </a:p>
          <a:p>
            <a:r>
              <a:rPr lang="sr-Latn-BA" altLang="sr-Latn-RS" sz="2800" b="1" dirty="0" smtClean="0">
                <a:solidFill>
                  <a:srgbClr val="0F496F"/>
                </a:solidFill>
              </a:rPr>
              <a:t>     m=1kg            m=1,04kg             m= 19,3kg</a:t>
            </a:r>
          </a:p>
          <a:p>
            <a:r>
              <a:rPr lang="sr-Latn-BA" altLang="sr-Latn-RS" sz="2800" b="1" dirty="0" smtClean="0">
                <a:solidFill>
                  <a:srgbClr val="0F496F"/>
                </a:solidFill>
              </a:rPr>
              <a:t>Jednaka zapremina različitih tvari ima različitu masu.</a:t>
            </a:r>
          </a:p>
        </p:txBody>
      </p:sp>
      <p:pic>
        <p:nvPicPr>
          <p:cNvPr id="16388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981200"/>
            <a:ext cx="21431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0025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4788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93038" cy="14620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BA" altLang="sr-Latn-RS" b="1" dirty="0" smtClean="0"/>
              <a:t>                    Gustina</a:t>
            </a:r>
            <a:endParaRPr lang="en-US" altLang="sr-Latn-RS" b="1" dirty="0" smtClean="0"/>
          </a:p>
        </p:txBody>
      </p:sp>
      <p:sp>
        <p:nvSpPr>
          <p:cNvPr id="17411" name="Čuvar mesta za tekst 6"/>
          <p:cNvSpPr>
            <a:spLocks noGrp="1"/>
          </p:cNvSpPr>
          <p:nvPr>
            <p:ph type="body" sz="half" idx="1"/>
          </p:nvPr>
        </p:nvSpPr>
        <p:spPr>
          <a:xfrm>
            <a:off x="838200" y="1143000"/>
            <a:ext cx="7848600" cy="5715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cs typeface="Tahoma" panose="020B0604030504040204" pitchFamily="34" charset="0"/>
              </a:rPr>
              <a:t>Gustina je fizička veličina koja predstavlja količnik mase i zapremine.</a:t>
            </a:r>
          </a:p>
          <a:p>
            <a:pPr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cs typeface="Tahoma" panose="020B0604030504040204" pitchFamily="34" charset="0"/>
              </a:rPr>
              <a:t>Oznaka : </a:t>
            </a:r>
            <a:r>
              <a:rPr lang="el-GR" altLang="sr-Latn-RS" sz="3600" b="1" dirty="0" smtClean="0">
                <a:cs typeface="Tahoma" panose="020B0604030504040204" pitchFamily="34" charset="0"/>
              </a:rPr>
              <a:t>ρ</a:t>
            </a:r>
            <a:r>
              <a:rPr lang="sr-Latn-CS" altLang="sr-Latn-RS" sz="3600" b="1" dirty="0" smtClean="0">
                <a:cs typeface="Tahoma" panose="020B0604030504040204" pitchFamily="34" charset="0"/>
              </a:rPr>
              <a:t> (grčko slovo ro)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l-GR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ρ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= m/V</a:t>
            </a:r>
          </a:p>
          <a:p>
            <a:pPr algn="ctr">
              <a:buFont typeface="Wingdings" panose="05000000000000000000" pitchFamily="2" charset="2"/>
              <a:buNone/>
            </a:pPr>
            <a:endParaRPr lang="sr-Latn-C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Gustina zavisi od strukture supstancije od koje je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tjelo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građeno.</a:t>
            </a:r>
            <a:endParaRPr lang="el-GR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6154713" cy="762000"/>
          </a:xfrm>
        </p:spPr>
        <p:txBody>
          <a:bodyPr/>
          <a:lstStyle/>
          <a:p>
            <a:r>
              <a:rPr lang="sr-Latn-BA" dirty="0" smtClean="0"/>
              <a:t>                 VAŽNO</a:t>
            </a:r>
            <a:endParaRPr lang="sr-Latn-BA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dnaslov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" y="1143000"/>
                <a:ext cx="8991600" cy="5715000"/>
              </a:xfrm>
            </p:spPr>
            <p:txBody>
              <a:bodyPr>
                <a:normAutofit/>
              </a:bodyPr>
              <a:lstStyle/>
              <a:p>
                <a:r>
                  <a:rPr lang="sr-Latn-BA" dirty="0" smtClean="0"/>
                  <a:t>Ako dva tijela imaju jednake mase</a:t>
                </a:r>
              </a:p>
              <a:p>
                <a:r>
                  <a:rPr lang="sr-Latn-BA" dirty="0" smtClean="0"/>
                  <a:t>a različite zapremine gušće je ono čija               mm</a:t>
                </a:r>
              </a:p>
              <a:p>
                <a:r>
                  <a:rPr lang="sr-Latn-BA" dirty="0"/>
                  <a:t>j</a:t>
                </a:r>
                <a:r>
                  <a:rPr lang="sr-Latn-BA" dirty="0" smtClean="0"/>
                  <a:t>e zapremina manja.</a:t>
                </a:r>
              </a:p>
              <a:p>
                <a:endParaRPr lang="sr-Latn-BA" dirty="0"/>
              </a:p>
              <a:p>
                <a:r>
                  <a:rPr lang="sr-Latn-BA" dirty="0" smtClean="0"/>
                  <a:t>Ako dva tijela imaju jednake zapremine</a:t>
                </a:r>
              </a:p>
              <a:p>
                <a:r>
                  <a:rPr lang="sr-Latn-BA" dirty="0"/>
                  <a:t>g</a:t>
                </a:r>
                <a:r>
                  <a:rPr lang="sr-Latn-BA" dirty="0" smtClean="0"/>
                  <a:t>ušće je ono čija je masa veća.</a:t>
                </a:r>
              </a:p>
              <a:p>
                <a:endParaRPr lang="sr-Latn-BA" dirty="0"/>
              </a:p>
              <a:p>
                <a:r>
                  <a:rPr lang="sr-Latn-BA" dirty="0" smtClean="0"/>
                  <a:t>Ako dva tijela imaju jednake gustine tijelo sa većom zapreminom imaće</a:t>
                </a:r>
              </a:p>
              <a:p>
                <a:r>
                  <a:rPr lang="sr-Latn-BA" dirty="0"/>
                  <a:t>i</a:t>
                </a:r>
                <a:r>
                  <a:rPr lang="sr-Latn-BA" dirty="0" smtClean="0"/>
                  <a:t> veću masu                        </a:t>
                </a:r>
                <a:r>
                  <a:rPr lang="sr-Latn-BA" sz="2800" b="1" dirty="0" smtClean="0"/>
                  <a:t>m = </a:t>
                </a:r>
                <a:r>
                  <a:rPr lang="el-GR" sz="2800" b="1" dirty="0" smtClean="0"/>
                  <a:t>ρ∙</a:t>
                </a:r>
                <a:r>
                  <a:rPr lang="sr-Latn-BA" sz="2800" b="1" dirty="0" smtClean="0"/>
                  <a:t>V </a:t>
                </a:r>
              </a:p>
              <a:p>
                <a:r>
                  <a:rPr lang="sr-Latn-BA" dirty="0" smtClean="0"/>
                  <a:t>Ako dva tijela imaju jednake gustine tijelo sa većom masom imaće manju zapreminu.                  </a:t>
                </a:r>
                <a:r>
                  <a:rPr lang="sr-Latn-BA" sz="2800" b="1" dirty="0" smtClean="0"/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BA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800" b="1" dirty="0"/>
                          <m:t>ρ</m:t>
                        </m:r>
                      </m:den>
                    </m:f>
                  </m:oMath>
                </a14:m>
                <a:endParaRPr lang="sr-Latn-BA" sz="2800" b="1" dirty="0" smtClean="0"/>
              </a:p>
              <a:p>
                <a:endParaRPr lang="sr-Latn-BA" sz="2800" b="1" dirty="0"/>
              </a:p>
            </p:txBody>
          </p:sp>
        </mc:Choice>
        <mc:Fallback>
          <p:sp>
            <p:nvSpPr>
              <p:cNvPr id="3" name="Podnaslov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" y="1143000"/>
                <a:ext cx="8991600" cy="5715000"/>
              </a:xfrm>
              <a:blipFill rotWithShape="0">
                <a:blip r:embed="rId2"/>
                <a:stretch>
                  <a:fillRect l="-678" t="-64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867131"/>
            <a:ext cx="2143125" cy="21431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25" y="1295401"/>
            <a:ext cx="1675688" cy="167568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443162"/>
            <a:ext cx="2143125" cy="214312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433708"/>
            <a:ext cx="2388500" cy="238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2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b="1" dirty="0" smtClean="0">
                <a:cs typeface="Tahoma" panose="020B0604030504040204" pitchFamily="34" charset="0"/>
              </a:rPr>
              <a:t>Merna jedinica: </a:t>
            </a:r>
            <a:endParaRPr lang="en-US" altLang="sr-Latn-RS" b="1" dirty="0" smtClean="0"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50913" y="2209800"/>
            <a:ext cx="8193087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[</a:t>
            </a:r>
            <a:r>
              <a:rPr lang="el-GR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ρ</a:t>
            </a:r>
            <a:r>
              <a:rPr lang="en-US" altLang="sr-Latn-RS" sz="3600" b="1" dirty="0" smtClean="0">
                <a:cs typeface="Tahoma" panose="020B0604030504040204" pitchFamily="34" charset="0"/>
              </a:rPr>
              <a:t>]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= kg/m</a:t>
            </a:r>
            <a:r>
              <a:rPr lang="en-U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³</a:t>
            </a:r>
            <a:endParaRPr lang="sr-Latn-C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sr-Latn-C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(kilogram po metru kubnom)</a:t>
            </a:r>
          </a:p>
          <a:p>
            <a:pPr>
              <a:buFont typeface="Wingdings" panose="05000000000000000000" pitchFamily="2" charset="2"/>
              <a:buNone/>
            </a:pPr>
            <a:endParaRPr lang="sr-Latn-C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Koristi se i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mjerna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jedinica g/cm</a:t>
            </a:r>
            <a:r>
              <a:rPr lang="en-U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³</a:t>
            </a:r>
          </a:p>
          <a:p>
            <a:pPr>
              <a:buFont typeface="Wingdings" panose="05000000000000000000" pitchFamily="2" charset="2"/>
              <a:buNone/>
            </a:pPr>
            <a:endParaRPr lang="el-GR" altLang="sr-Latn-RS" sz="3600" b="1" dirty="0" smtClean="0">
              <a:cs typeface="Tahom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en-US" altLang="sr-Latn-RS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r-Latn-RS" altLang="sr-Latn-RS" dirty="0" smtClean="0"/>
          </a:p>
        </p:txBody>
      </p:sp>
      <p:sp>
        <p:nvSpPr>
          <p:cNvPr id="19459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6554788" cy="37671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r-Latn-C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1 g/cm</a:t>
            </a:r>
            <a:r>
              <a:rPr lang="en-U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³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= 1000 kg/m</a:t>
            </a:r>
            <a:r>
              <a:rPr lang="en-U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³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</a:t>
            </a:r>
            <a:endParaRPr lang="en-U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b="1" dirty="0" smtClean="0">
                <a:latin typeface="Comic Sans MS" panose="030F0702030302020204" pitchFamily="66" charset="0"/>
              </a:rPr>
              <a:t>Određivanje gustine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6554788" cy="3767138"/>
          </a:xfrm>
        </p:spPr>
        <p:txBody>
          <a:bodyPr/>
          <a:lstStyle/>
          <a:p>
            <a:r>
              <a:rPr lang="sr-Latn-CS" altLang="sr-Latn-RS" b="1" dirty="0" smtClean="0">
                <a:latin typeface="Comic Sans MS" panose="030F0702030302020204" pitchFamily="66" charset="0"/>
              </a:rPr>
              <a:t>Masu merimo vagom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Zapreminu merimo menzurom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Gustinu izračunavamo.</a:t>
            </a:r>
          </a:p>
          <a:p>
            <a:pPr>
              <a:buFont typeface="Wingdings" panose="05000000000000000000" pitchFamily="2" charset="2"/>
              <a:buNone/>
            </a:pPr>
            <a:endParaRPr lang="sr-Latn-CS" altLang="sr-Latn-RS" b="1" dirty="0" smtClean="0">
              <a:latin typeface="Comic Sans MS" panose="030F0702030302020204" pitchFamily="66" charset="0"/>
            </a:endParaRP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Ako je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tijelo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napravljeno od više supstancija izračunava se srednja (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prosječna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) gustina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tijela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.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12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b="1" dirty="0" smtClean="0">
                <a:latin typeface="Comic Sans MS" panose="030F0702030302020204" pitchFamily="66" charset="0"/>
              </a:rPr>
              <a:t>Gustina tečnosti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  <p:sp>
        <p:nvSpPr>
          <p:cNvPr id="21507" name="Rectangle 1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6554788" cy="3767138"/>
          </a:xfrm>
        </p:spPr>
        <p:txBody>
          <a:bodyPr/>
          <a:lstStyle/>
          <a:p>
            <a:r>
              <a:rPr lang="sr-Latn-CS" altLang="sr-Latn-RS" b="1" dirty="0" smtClean="0">
                <a:latin typeface="Comic Sans MS" panose="030F0702030302020204" pitchFamily="66" charset="0"/>
              </a:rPr>
              <a:t>Izračunava se kao i gustina čvrstog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tijela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Mjeri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se masa prazne posude.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Mjeri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se masa posude sa tečnošću.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Izračunava se masa tečnosti.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Zapremina se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mjeri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menzurom.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  <p:sp>
        <p:nvSpPr>
          <p:cNvPr id="21508" name="AutoShape 5" descr="Резултат слика за tablice gustine slike"/>
          <p:cNvSpPr>
            <a:spLocks noChangeAspect="1" noChangeArrowheads="1"/>
          </p:cNvSpPr>
          <p:nvPr/>
        </p:nvSpPr>
        <p:spPr bwMode="auto">
          <a:xfrm>
            <a:off x="1635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sr-Latn-BA" altLang="sr-Latn-RS" dirty="0"/>
          </a:p>
        </p:txBody>
      </p:sp>
      <p:sp>
        <p:nvSpPr>
          <p:cNvPr id="21509" name="AutoShape 7" descr="Резултат слика за tablice gustine slike"/>
          <p:cNvSpPr>
            <a:spLocks noChangeAspect="1" noChangeArrowheads="1"/>
          </p:cNvSpPr>
          <p:nvPr/>
        </p:nvSpPr>
        <p:spPr bwMode="auto">
          <a:xfrm>
            <a:off x="1635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sr-Latn-BA" altLang="sr-Latn-RS" dirty="0"/>
          </a:p>
        </p:txBody>
      </p:sp>
      <p:sp>
        <p:nvSpPr>
          <p:cNvPr id="21510" name="AutoShape 11" descr="Резултат слика за tablice gustine slike"/>
          <p:cNvSpPr>
            <a:spLocks noChangeAspect="1" noChangeArrowheads="1"/>
          </p:cNvSpPr>
          <p:nvPr/>
        </p:nvSpPr>
        <p:spPr bwMode="auto">
          <a:xfrm>
            <a:off x="1635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sr-Latn-BA" altLang="sr-Latn-R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b="1" dirty="0" smtClean="0">
                <a:latin typeface="Comic Sans MS" panose="030F0702030302020204" pitchFamily="66" charset="0"/>
              </a:rPr>
              <a:t>Gustina vode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6554788" cy="37671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sr-Latn-CS" altLang="sr-Latn-RS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sr-Latn-CS" altLang="sr-Latn-RS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l-GR" altLang="sr-Latn-RS" sz="4400" b="1" smtClean="0">
                <a:latin typeface="Comic Sans MS" panose="030F0702030302020204" pitchFamily="66" charset="0"/>
                <a:cs typeface="Tahoma" panose="020B0604030504040204" pitchFamily="34" charset="0"/>
              </a:rPr>
              <a:t>ρ</a:t>
            </a:r>
            <a:r>
              <a:rPr lang="sr-Latn-CS" altLang="sr-Latn-RS" sz="44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= 1000 kg/m</a:t>
            </a:r>
            <a:r>
              <a:rPr lang="en-US" altLang="sr-Latn-RS" sz="44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³</a:t>
            </a:r>
            <a:r>
              <a:rPr lang="sr-Latn-CS" altLang="sr-Latn-RS" sz="44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= 1 g/cm</a:t>
            </a:r>
            <a:r>
              <a:rPr lang="en-US" altLang="sr-Latn-RS" sz="44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³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b="1" dirty="0" smtClean="0">
                <a:latin typeface="Comic Sans MS" panose="030F0702030302020204" pitchFamily="66" charset="0"/>
              </a:rPr>
              <a:t>Areometar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590800"/>
            <a:ext cx="3124200" cy="3541713"/>
          </a:xfrm>
        </p:spPr>
        <p:txBody>
          <a:bodyPr/>
          <a:lstStyle/>
          <a:p>
            <a:r>
              <a:rPr lang="sr-Latn-CS" altLang="sr-Latn-RS" sz="2800" b="1" dirty="0" smtClean="0">
                <a:latin typeface="Comic Sans MS" panose="030F0702030302020204" pitchFamily="66" charset="0"/>
              </a:rPr>
              <a:t>Gustina tečnosti se direktno može </a:t>
            </a:r>
            <a:r>
              <a:rPr lang="sr-Latn-CS" altLang="sr-Latn-RS" sz="2800" b="1" dirty="0" smtClean="0">
                <a:latin typeface="Comic Sans MS" panose="030F0702030302020204" pitchFamily="66" charset="0"/>
              </a:rPr>
              <a:t>mjeriti</a:t>
            </a:r>
            <a:r>
              <a:rPr lang="sr-Latn-CS" altLang="sr-Latn-RS" sz="2800" b="1" dirty="0" smtClean="0">
                <a:latin typeface="Comic Sans MS" panose="030F0702030302020204" pitchFamily="66" charset="0"/>
              </a:rPr>
              <a:t> </a:t>
            </a:r>
            <a:r>
              <a:rPr lang="sr-Latn-CS" altLang="sr-Latn-RS" sz="2800" b="1" dirty="0" smtClean="0">
                <a:latin typeface="Comic Sans MS" panose="030F0702030302020204" pitchFamily="66" charset="0"/>
              </a:rPr>
              <a:t>areometrom</a:t>
            </a:r>
            <a:r>
              <a:rPr lang="sr-Latn-CS" altLang="sr-Latn-RS" sz="2800" b="1" dirty="0" smtClean="0">
                <a:latin typeface="Comic Sans MS" panose="030F0702030302020204" pitchFamily="66" charset="0"/>
              </a:rPr>
              <a:t>.</a:t>
            </a:r>
          </a:p>
          <a:p>
            <a:endParaRPr lang="en-US" altLang="sr-Latn-RS" sz="2800" dirty="0" smtClean="0"/>
          </a:p>
        </p:txBody>
      </p:sp>
      <p:pic>
        <p:nvPicPr>
          <p:cNvPr id="23556" name="Picture 7" descr="downloa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981200"/>
            <a:ext cx="4572000" cy="4495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7" name="AutoShape 5" descr="Резултат слика за areometar slik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sr-Latn-BA" altLang="sr-Latn-R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57601"/>
          </a:xfrm>
        </p:spPr>
        <p:txBody>
          <a:bodyPr/>
          <a:lstStyle/>
          <a:p>
            <a:endParaRPr lang="sr-Latn-BA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" y="3657601"/>
            <a:ext cx="8458200" cy="3200399"/>
          </a:xfrm>
        </p:spPr>
        <p:txBody>
          <a:bodyPr>
            <a:normAutofit fontScale="85000" lnSpcReduction="20000"/>
          </a:bodyPr>
          <a:lstStyle/>
          <a:p>
            <a:r>
              <a:rPr lang="sr-Latn-BA" b="1" dirty="0"/>
              <a:t>Vrijeme potrebno za difuziju nekih tvari</a:t>
            </a:r>
            <a:endParaRPr lang="sr-Latn-BA" dirty="0"/>
          </a:p>
          <a:p>
            <a:r>
              <a:rPr lang="sr-Latn-BA" b="1" dirty="0"/>
              <a:t>Plastična boca -1000 godina</a:t>
            </a:r>
          </a:p>
          <a:p>
            <a:r>
              <a:rPr lang="sr-Latn-BA" b="1" dirty="0"/>
              <a:t>Plastična kesa -240 godina</a:t>
            </a:r>
          </a:p>
          <a:p>
            <a:r>
              <a:rPr lang="sr-Latn-BA" b="1" dirty="0"/>
              <a:t>Aluminijumska konzerva – od 80 d0 100 godina</a:t>
            </a:r>
          </a:p>
          <a:p>
            <a:r>
              <a:rPr lang="sr-Latn-BA" b="1" dirty="0"/>
              <a:t>Plastične čaše- 50 godina</a:t>
            </a:r>
            <a:br>
              <a:rPr lang="sr-Latn-BA" b="1" dirty="0"/>
            </a:br>
            <a:r>
              <a:rPr lang="sr-Latn-BA" b="1" dirty="0"/>
              <a:t>Pamuk- tri </a:t>
            </a:r>
            <a:r>
              <a:rPr lang="sr-Latn-BA" b="1" dirty="0" smtClean="0"/>
              <a:t>mjeseca</a:t>
            </a:r>
            <a:r>
              <a:rPr lang="sr-Latn-BA" b="1" dirty="0"/>
              <a:t/>
            </a:r>
            <a:br>
              <a:rPr lang="sr-Latn-BA" b="1" dirty="0"/>
            </a:br>
            <a:r>
              <a:rPr lang="sr-Latn-BA" b="1" dirty="0"/>
              <a:t>Kožne cipele- između 25 i 40 godina</a:t>
            </a:r>
            <a:br>
              <a:rPr lang="sr-Latn-BA" b="1" dirty="0"/>
            </a:br>
            <a:r>
              <a:rPr lang="sr-Latn-BA" b="1" dirty="0"/>
              <a:t>Baterije- 100 godina</a:t>
            </a:r>
            <a:br>
              <a:rPr lang="sr-Latn-BA" b="1" dirty="0"/>
            </a:br>
            <a:r>
              <a:rPr lang="sr-Latn-BA" b="1" dirty="0"/>
              <a:t>Karte za autobus/voz- </a:t>
            </a:r>
            <a:r>
              <a:rPr lang="sr-Latn-BA" b="1" dirty="0" smtClean="0"/>
              <a:t>dvije nedjelje</a:t>
            </a:r>
            <a:r>
              <a:rPr lang="sr-Latn-BA" b="1" dirty="0"/>
              <a:t/>
            </a:r>
            <a:br>
              <a:rPr lang="sr-Latn-BA" b="1" dirty="0"/>
            </a:br>
            <a:r>
              <a:rPr lang="sr-Latn-BA" b="1" dirty="0"/>
              <a:t>Drveni </a:t>
            </a:r>
            <a:r>
              <a:rPr lang="sr-Latn-BA" b="1" dirty="0" smtClean="0"/>
              <a:t>namještaj- </a:t>
            </a:r>
            <a:r>
              <a:rPr lang="sr-Latn-BA" b="1" dirty="0"/>
              <a:t>od deset do petnaest godina</a:t>
            </a:r>
            <a:br>
              <a:rPr lang="sr-Latn-BA" b="1" dirty="0"/>
            </a:br>
            <a:r>
              <a:rPr lang="sr-Latn-BA" b="1" dirty="0"/>
              <a:t>Sanitarni ulošci- od 500 do 800 godina</a:t>
            </a:r>
            <a:br>
              <a:rPr lang="sr-Latn-BA" b="1" dirty="0"/>
            </a:br>
            <a:r>
              <a:rPr lang="sr-Latn-BA" b="1" dirty="0" smtClean="0"/>
              <a:t>Stiropor</a:t>
            </a:r>
            <a:r>
              <a:rPr lang="sr-Latn-BA" b="1" dirty="0" smtClean="0"/>
              <a:t>- </a:t>
            </a:r>
            <a:r>
              <a:rPr lang="sr-Latn-BA" b="1" dirty="0"/>
              <a:t>na razlaže se</a:t>
            </a:r>
          </a:p>
          <a:p>
            <a:endParaRPr lang="sr-Latn-BA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0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dirty="0" smtClean="0"/>
              <a:t>MASA</a:t>
            </a:r>
            <a:endParaRPr lang="en-US" altLang="sr-Latn-RS" dirty="0" smtClean="0"/>
          </a:p>
        </p:txBody>
      </p:sp>
      <p:sp>
        <p:nvSpPr>
          <p:cNvPr id="21513" name="Rectangle 9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defRPr/>
            </a:pP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Svako </a:t>
            </a: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tijelo</a:t>
            </a: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ima masu.</a:t>
            </a:r>
          </a:p>
          <a:p>
            <a:pPr fontAlgn="auto">
              <a:defRPr/>
            </a:pP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Masa </a:t>
            </a: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tijela</a:t>
            </a: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je mera njegove inertnosti.</a:t>
            </a:r>
          </a:p>
          <a:p>
            <a:pPr fontAlgn="auto">
              <a:defRPr/>
            </a:pP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Inertnost = tromost</a:t>
            </a: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sr-Latn-CS" altLang="sr-Latn-RS" sz="28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(</a:t>
            </a:r>
            <a:r>
              <a:rPr lang="sr-Latn-CS" altLang="sr-Latn-RS" sz="28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tijela</a:t>
            </a:r>
            <a:r>
              <a:rPr lang="sr-Latn-CS" altLang="sr-Latn-RS" sz="28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r-Latn-CS" altLang="sr-Latn-RS" sz="28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veće mase su tromija, teže se pokreću, a ako se kreću-teže ih je zaustaviti)</a:t>
            </a:r>
          </a:p>
          <a:p>
            <a:pPr fontAlgn="auto">
              <a:defRPr/>
            </a:pPr>
            <a:r>
              <a:rPr lang="sr-Latn-CS" altLang="sr-Latn-RS" b="1" dirty="0" smtClean="0">
                <a:solidFill>
                  <a:schemeClr val="bg2">
                    <a:lumMod val="75000"/>
                  </a:schemeClr>
                </a:solidFill>
              </a:rPr>
              <a:t>https://youtu.be/Io4LlaB3lxA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r-Latn-RS" altLang="sr-Latn-R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6554788" cy="3767138"/>
          </a:xfrm>
        </p:spPr>
        <p:txBody>
          <a:bodyPr rtlCol="0">
            <a:normAutofit lnSpcReduction="10000"/>
          </a:bodyPr>
          <a:lstStyle/>
          <a:p>
            <a:pPr fontAlgn="auto">
              <a:defRPr/>
            </a:pP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Masa je osnovna fizička veličina.</a:t>
            </a:r>
          </a:p>
          <a:p>
            <a:pPr fontAlgn="auto">
              <a:defRPr/>
            </a:pP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Oznaka: m</a:t>
            </a:r>
          </a:p>
          <a:p>
            <a:pPr fontAlgn="auto">
              <a:defRPr/>
            </a:pPr>
            <a:r>
              <a:rPr lang="sr-Latn-CS" altLang="sr-Latn-RS" sz="44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Merna jedinica: kilogram kg</a:t>
            </a:r>
            <a:endParaRPr lang="en-US" altLang="sr-Latn-RS" sz="4400" b="1" dirty="0" smtClean="0">
              <a:solidFill>
                <a:schemeClr val="bg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fontAlgn="auto">
              <a:buFont typeface="Wingdings" panose="05000000000000000000" pitchFamily="2" charset="2"/>
              <a:buNone/>
              <a:defRPr/>
            </a:pPr>
            <a:endParaRPr lang="en-US" altLang="sr-Latn-RS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r-Latn-RS" altLang="sr-Latn-R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7713"/>
            <a:ext cx="8116888" cy="4459287"/>
          </a:xfrm>
        </p:spPr>
        <p:txBody>
          <a:bodyPr rtlCol="0">
            <a:normAutofit lnSpcReduction="10000"/>
          </a:bodyPr>
          <a:lstStyle/>
          <a:p>
            <a:pPr fontAlgn="auto">
              <a:buFont typeface="Wingdings" panose="05000000000000000000" pitchFamily="2" charset="2"/>
              <a:buNone/>
              <a:defRPr/>
            </a:pPr>
            <a:r>
              <a:rPr lang="sr-Latn-CS" altLang="sr-Latn-RS" sz="40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Manje merne jedinice:</a:t>
            </a:r>
          </a:p>
          <a:p>
            <a:pPr fontAlgn="auto">
              <a:defRPr/>
            </a:pPr>
            <a:r>
              <a:rPr lang="sr-Latn-CS" altLang="sr-Latn-RS" sz="40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Gram          1g = 0.001 kg</a:t>
            </a:r>
          </a:p>
          <a:p>
            <a:pPr fontAlgn="auto">
              <a:defRPr/>
            </a:pPr>
            <a:r>
              <a:rPr lang="sr-Latn-CS" altLang="sr-Latn-RS" sz="40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Miligram      1 mg = 0.001 g</a:t>
            </a:r>
          </a:p>
          <a:p>
            <a:pPr fontAlgn="auto">
              <a:defRPr/>
            </a:pPr>
            <a:endParaRPr lang="sr-Latn-CS" altLang="sr-Latn-RS" sz="4000" b="1" dirty="0" smtClean="0">
              <a:solidFill>
                <a:schemeClr val="bg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sr-Latn-CS" altLang="sr-Latn-RS" sz="40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Veća merna jedinica:</a:t>
            </a:r>
          </a:p>
          <a:p>
            <a:pPr fontAlgn="auto">
              <a:defRPr/>
            </a:pPr>
            <a:r>
              <a:rPr lang="sr-Latn-CS" altLang="sr-Latn-RS" sz="4000" b="1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Tona          1 t = 1000 kg</a:t>
            </a:r>
            <a:endParaRPr lang="en-US" altLang="sr-Latn-RS" sz="4000" b="1" dirty="0" smtClean="0">
              <a:solidFill>
                <a:schemeClr val="bg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4495800"/>
            <a:ext cx="6554788" cy="152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r-Latn-RS" altLang="sr-Latn-RS" dirty="0" smtClean="0"/>
          </a:p>
        </p:txBody>
      </p:sp>
      <p:pic>
        <p:nvPicPr>
          <p:cNvPr id="5131" name="Picture 11" descr="mas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152650"/>
            <a:ext cx="7162800" cy="365283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AutoShape 6" descr="merenje duzine slika"/>
          <p:cNvSpPr>
            <a:spLocks noChangeAspect="1" noChangeArrowheads="1"/>
          </p:cNvSpPr>
          <p:nvPr/>
        </p:nvSpPr>
        <p:spPr bwMode="auto">
          <a:xfrm>
            <a:off x="163513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sr-Latn-BA" altLang="sr-Latn-R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dirty="0" smtClean="0"/>
              <a:t>MJerenje mase</a:t>
            </a:r>
            <a:endParaRPr lang="en-US" altLang="sr-Latn-RS" dirty="0" smtClean="0"/>
          </a:p>
        </p:txBody>
      </p:sp>
      <p:sp>
        <p:nvSpPr>
          <p:cNvPr id="13315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2819400" cy="2743200"/>
          </a:xfrm>
        </p:spPr>
        <p:txBody>
          <a:bodyPr/>
          <a:lstStyle/>
          <a:p>
            <a:r>
              <a:rPr lang="sr-Latn-CS" altLang="sr-Latn-RS" b="1" dirty="0" smtClean="0">
                <a:latin typeface="Comic Sans MS" panose="030F0702030302020204" pitchFamily="66" charset="0"/>
              </a:rPr>
              <a:t>Masa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tijela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 </a:t>
            </a:r>
            <a:r>
              <a:rPr lang="sr-Latn-CS" altLang="sr-Latn-RS" b="1" dirty="0" smtClean="0">
                <a:latin typeface="Comic Sans MS" panose="030F0702030302020204" pitchFamily="66" charset="0"/>
              </a:rPr>
              <a:t>se meri vagom ili terazijama.</a:t>
            </a:r>
          </a:p>
          <a:p>
            <a:r>
              <a:rPr lang="sr-Latn-CS" altLang="sr-Latn-RS" b="1" dirty="0" smtClean="0">
                <a:latin typeface="Comic Sans MS" panose="030F0702030302020204" pitchFamily="66" charset="0"/>
              </a:rPr>
              <a:t>Danas koristimo digitalne vage</a:t>
            </a:r>
            <a:endParaRPr lang="en-US" altLang="sr-Latn-RS" b="1" dirty="0" smtClean="0">
              <a:latin typeface="Comic Sans MS" panose="030F0702030302020204" pitchFamily="66" charset="0"/>
            </a:endParaRPr>
          </a:p>
        </p:txBody>
      </p:sp>
      <p:pic>
        <p:nvPicPr>
          <p:cNvPr id="13316" name="Rezervirano mjesto sadržaja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265238"/>
            <a:ext cx="4114800" cy="3429000"/>
          </a:xfrm>
        </p:spPr>
      </p:pic>
      <p:pic>
        <p:nvPicPr>
          <p:cNvPr id="13317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1750"/>
            <a:ext cx="50292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CS" altLang="sr-Latn-RS" b="1" dirty="0" smtClean="0"/>
              <a:t>              Masa i težina</a:t>
            </a:r>
            <a:endParaRPr lang="en-US" altLang="sr-Latn-RS" b="1" dirty="0" smtClean="0"/>
          </a:p>
        </p:txBody>
      </p:sp>
      <p:sp>
        <p:nvSpPr>
          <p:cNvPr id="7182" name="Rectangle 14"/>
          <p:cNvSpPr>
            <a:spLocks noGrp="1" noChangeArrowheads="1"/>
          </p:cNvSpPr>
          <p:nvPr>
            <p:ph sz="half" idx="1"/>
          </p:nvPr>
        </p:nvSpPr>
        <p:spPr>
          <a:xfrm>
            <a:off x="1066800" y="2017713"/>
            <a:ext cx="7888288" cy="39258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</a:rPr>
              <a:t>masa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≠ težina</a:t>
            </a:r>
          </a:p>
          <a:p>
            <a:pPr algn="ctr">
              <a:buFont typeface="Wingdings" panose="05000000000000000000" pitchFamily="2" charset="2"/>
              <a:buNone/>
            </a:pPr>
            <a:endParaRPr lang="sr-Latn-CS" altLang="sr-Latn-RS" sz="3600" b="1" dirty="0" smtClean="0">
              <a:latin typeface="Comic Sans MS" panose="030F0702030302020204" pitchFamily="66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Masa – kg,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tijelo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je uvek ima</a:t>
            </a:r>
          </a:p>
          <a:p>
            <a:pPr>
              <a:buFont typeface="Wingdings" panose="05000000000000000000" pitchFamily="2" charset="2"/>
              <a:buNone/>
            </a:pP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Težina – sila, N,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tijelo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 </a:t>
            </a:r>
            <a:r>
              <a:rPr lang="sr-Latn-CS" altLang="sr-Latn-RS" sz="3600" b="1" dirty="0" smtClean="0">
                <a:latin typeface="Comic Sans MS" panose="030F0702030302020204" pitchFamily="66" charset="0"/>
                <a:cs typeface="Tahoma" panose="020B0604030504040204" pitchFamily="34" charset="0"/>
              </a:rPr>
              <a:t>može biti u bestežinskom stanju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609600" y="2050695"/>
            <a:ext cx="7772400" cy="1981200"/>
          </a:xfrm>
        </p:spPr>
        <p:txBody>
          <a:bodyPr/>
          <a:lstStyle/>
          <a:p>
            <a:endParaRPr lang="en-US" altLang="sr-Latn-RS" sz="2800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sr-Latn-RS" sz="36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2" grpId="0" build="p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47800" y="152400"/>
            <a:ext cx="6154738" cy="83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Latn-BA" altLang="sr-Latn-RS" b="1" dirty="0" smtClean="0"/>
              <a:t>         Gustina</a:t>
            </a:r>
            <a:endParaRPr lang="sr-Latn-BA" dirty="0"/>
          </a:p>
        </p:txBody>
      </p:sp>
      <p:sp>
        <p:nvSpPr>
          <p:cNvPr id="15363" name="Podnaslov 2"/>
          <p:cNvSpPr>
            <a:spLocks noGrp="1"/>
          </p:cNvSpPr>
          <p:nvPr>
            <p:ph type="subTitle" idx="1"/>
          </p:nvPr>
        </p:nvSpPr>
        <p:spPr>
          <a:xfrm>
            <a:off x="457200" y="1019175"/>
            <a:ext cx="8305800" cy="5381625"/>
          </a:xfrm>
        </p:spPr>
        <p:txBody>
          <a:bodyPr/>
          <a:lstStyle/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endParaRPr lang="sr-Latn-BA" altLang="sr-Latn-RS" dirty="0" smtClean="0">
              <a:solidFill>
                <a:srgbClr val="0F496F"/>
              </a:solidFill>
            </a:endParaRPr>
          </a:p>
          <a:p>
            <a:r>
              <a:rPr lang="sr-Latn-BA" altLang="sr-Latn-RS" sz="2800" b="1" dirty="0" smtClean="0">
                <a:solidFill>
                  <a:srgbClr val="0F496F"/>
                </a:solidFill>
              </a:rPr>
              <a:t>U sva tri slučaja  masa  je  1kg, ali tijela zauzimaju različit prostor ( imaju različitu zapreminu).</a:t>
            </a:r>
          </a:p>
          <a:p>
            <a:endParaRPr lang="sr-Latn-BA" altLang="sr-Latn-RS" sz="2800" b="1" dirty="0" smtClean="0">
              <a:solidFill>
                <a:srgbClr val="0F496F"/>
              </a:solidFill>
            </a:endParaRPr>
          </a:p>
        </p:txBody>
      </p:sp>
      <p:pic>
        <p:nvPicPr>
          <p:cNvPr id="1536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" b="-520"/>
          <a:stretch>
            <a:fillRect/>
          </a:stretch>
        </p:blipFill>
        <p:spPr bwMode="auto">
          <a:xfrm>
            <a:off x="457200" y="1981200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21145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152400"/>
            <a:ext cx="322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564</TotalTime>
  <Words>403</Words>
  <Application>Microsoft Office PowerPoint</Application>
  <PresentationFormat>Prikaz na zaslonu (4:3)</PresentationFormat>
  <Paragraphs>90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6" baseType="lpstr">
      <vt:lpstr>Tahoma</vt:lpstr>
      <vt:lpstr>Arial</vt:lpstr>
      <vt:lpstr>Century Gothic</vt:lpstr>
      <vt:lpstr>Wingdings 3</vt:lpstr>
      <vt:lpstr>Calibri</vt:lpstr>
      <vt:lpstr>Comic Sans MS</vt:lpstr>
      <vt:lpstr>Wingdings</vt:lpstr>
      <vt:lpstr>Isječak</vt:lpstr>
      <vt:lpstr>GUSTINA</vt:lpstr>
      <vt:lpstr>PowerPointova prezentacija</vt:lpstr>
      <vt:lpstr>MASA</vt:lpstr>
      <vt:lpstr>PowerPointova prezentacija</vt:lpstr>
      <vt:lpstr>PowerPointova prezentacija</vt:lpstr>
      <vt:lpstr>PowerPointova prezentacija</vt:lpstr>
      <vt:lpstr>MJerenje mase</vt:lpstr>
      <vt:lpstr>              Masa i težina</vt:lpstr>
      <vt:lpstr>         Gustina</vt:lpstr>
      <vt:lpstr>         Gustina</vt:lpstr>
      <vt:lpstr>                    Gustina</vt:lpstr>
      <vt:lpstr>                 VAŽNO</vt:lpstr>
      <vt:lpstr>Merna jedinica: </vt:lpstr>
      <vt:lpstr>PowerPointova prezentacija</vt:lpstr>
      <vt:lpstr>Određivanje gustine</vt:lpstr>
      <vt:lpstr>Gustina tečnosti</vt:lpstr>
      <vt:lpstr>Gustina vode</vt:lpstr>
      <vt:lpstr>Areometar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Осцилаторно и таласно кретање</dc:title>
  <dc:creator>User</dc:creator>
  <cp:lastModifiedBy>Nastavnik</cp:lastModifiedBy>
  <cp:revision>42</cp:revision>
  <dcterms:created xsi:type="dcterms:W3CDTF">2011-11-23T11:10:04Z</dcterms:created>
  <dcterms:modified xsi:type="dcterms:W3CDTF">2020-03-19T18:14:04Z</dcterms:modified>
</cp:coreProperties>
</file>