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sldIdLst>
    <p:sldId id="256" r:id="rId2"/>
    <p:sldId id="269" r:id="rId3"/>
    <p:sldId id="268" r:id="rId4"/>
    <p:sldId id="271" r:id="rId5"/>
    <p:sldId id="272" r:id="rId6"/>
    <p:sldId id="274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67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7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2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66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56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6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60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3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AB3FC-C6EA-4D47-B09F-2FD634CE2454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D9543-4B1A-471E-A7D0-738DC254E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2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49A4091E-8820-485D-BC99-955E6630B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8" y="0"/>
            <a:ext cx="5762442" cy="6858000"/>
          </a:xfrm>
          <a:prstGeom prst="rect">
            <a:avLst/>
          </a:prstGeom>
        </p:spPr>
      </p:pic>
      <p:sp>
        <p:nvSpPr>
          <p:cNvPr id="5" name="Okvir za tekst 4">
            <a:extLst>
              <a:ext uri="{FF2B5EF4-FFF2-40B4-BE49-F238E27FC236}">
                <a16:creationId xmlns:a16="http://schemas.microsoft.com/office/drawing/2014/main" id="{612A0176-BA5F-4ABC-8731-FE6D7D3B8569}"/>
              </a:ext>
            </a:extLst>
          </p:cNvPr>
          <p:cNvSpPr txBox="1"/>
          <p:nvPr/>
        </p:nvSpPr>
        <p:spPr>
          <a:xfrm rot="456777">
            <a:off x="876300" y="3022600"/>
            <a:ext cx="4749800" cy="1200329"/>
          </a:xfrm>
          <a:prstGeom prst="rect">
            <a:avLst/>
          </a:prstGeom>
          <a:gradFill>
            <a:gsLst>
              <a:gs pos="1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4925">
            <a:solidFill>
              <a:schemeClr val="accent1"/>
            </a:solidFill>
          </a:ln>
          <a:effectLst>
            <a:outerShdw blurRad="50800" dist="1397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r-Cyrl-BA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ЖИВОТИЊСКИ СВИЈЕТ ОКОЛИНЕ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69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77" y="493514"/>
            <a:ext cx="3354860" cy="997878"/>
          </a:xfrm>
        </p:spPr>
        <p:txBody>
          <a:bodyPr/>
          <a:lstStyle/>
          <a:p>
            <a:pPr algn="ctr"/>
            <a:r>
              <a:rPr lang="sr-Cyrl-BA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ГМИЗАВЦИ</a:t>
            </a:r>
            <a:endParaRPr lang="en-US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86" y="885423"/>
            <a:ext cx="4910335" cy="3686600"/>
          </a:xfrm>
        </p:spPr>
      </p:pic>
      <p:sp>
        <p:nvSpPr>
          <p:cNvPr id="9" name="Rectangle 8"/>
          <p:cNvSpPr/>
          <p:nvPr/>
        </p:nvSpPr>
        <p:spPr>
          <a:xfrm>
            <a:off x="607540" y="1485309"/>
            <a:ext cx="3920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3600" b="1" dirty="0">
                <a:cs typeface="Times New Roman" panose="02020603050405020304" pitchFamily="18" charset="0"/>
              </a:rPr>
              <a:t>Животиње које се крећу гмизањем</a:t>
            </a:r>
            <a:endParaRPr lang="en-US" sz="3600" b="1" dirty="0">
              <a:cs typeface="Times New Roman" panose="02020603050405020304" pitchFamily="18" charset="0"/>
            </a:endParaRPr>
          </a:p>
          <a:p>
            <a:r>
              <a:rPr lang="sr-Cyrl-BA" sz="3600" b="1" dirty="0">
                <a:cs typeface="Times New Roman" panose="02020603050405020304" pitchFamily="18" charset="0"/>
              </a:rPr>
              <a:t>зову се гмизавци.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FDE36CE-1656-4F59-BBF2-FAB1EED82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8999"/>
            <a:ext cx="5334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C66B94B7-96AC-4D78-B2F8-B8ABFE125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53" y="3087914"/>
            <a:ext cx="5238750" cy="3495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0257" cy="1325563"/>
          </a:xfrm>
        </p:spPr>
        <p:txBody>
          <a:bodyPr/>
          <a:lstStyle/>
          <a:p>
            <a:pPr algn="ctr"/>
            <a:r>
              <a:rPr lang="sr-Cyrl-BA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ВОДОЗЕМЦИ</a:t>
            </a:r>
            <a:endParaRPr lang="en-US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2849" y="2542200"/>
            <a:ext cx="40809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3600" b="1" dirty="0">
                <a:cs typeface="Times New Roman" panose="02020603050405020304" pitchFamily="18" charset="0"/>
              </a:rPr>
              <a:t>Животиње које живе у води и поред воде зову се водоземци.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596CFBF-99F9-4224-AD49-9E5633E73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b="14868"/>
          <a:stretch/>
        </p:blipFill>
        <p:spPr>
          <a:xfrm>
            <a:off x="8721633" y="200686"/>
            <a:ext cx="3238137" cy="34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0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858" y="478971"/>
            <a:ext cx="1885620" cy="620896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РИБЕ</a:t>
            </a:r>
            <a:endParaRPr lang="en-US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0785" y="1090749"/>
            <a:ext cx="6089541" cy="4567156"/>
          </a:xfrm>
        </p:spPr>
      </p:pic>
      <p:sp>
        <p:nvSpPr>
          <p:cNvPr id="6" name="Rectangle 5"/>
          <p:cNvSpPr/>
          <p:nvPr/>
        </p:nvSpPr>
        <p:spPr>
          <a:xfrm>
            <a:off x="612430" y="1419182"/>
            <a:ext cx="48304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3600" b="1" dirty="0">
                <a:cs typeface="Times New Roman" panose="02020603050405020304" pitchFamily="18" charset="0"/>
              </a:rPr>
              <a:t>Рибе живе у води.</a:t>
            </a:r>
          </a:p>
          <a:p>
            <a:r>
              <a:rPr lang="sr-Cyrl-BA" sz="3600" b="1" dirty="0">
                <a:cs typeface="Times New Roman" panose="02020603050405020304" pitchFamily="18" charset="0"/>
              </a:rPr>
              <a:t>Рибе имају препознатљив изглед тијела, које им омогућава лако кретање кроз воду.</a:t>
            </a:r>
          </a:p>
        </p:txBody>
      </p:sp>
    </p:spTree>
    <p:extLst>
      <p:ext uri="{BB962C8B-B14F-4D97-AF65-F5344CB8AC3E}">
        <p14:creationId xmlns:p14="http://schemas.microsoft.com/office/powerpoint/2010/main" val="422458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ДА ПОНОВИМО</a:t>
            </a:r>
            <a:endParaRPr lang="en-US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1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9" y="1433739"/>
            <a:ext cx="11114835" cy="4604204"/>
          </a:xfrm>
        </p:spPr>
      </p:pic>
    </p:spTree>
    <p:extLst>
      <p:ext uri="{BB962C8B-B14F-4D97-AF65-F5344CB8AC3E}">
        <p14:creationId xmlns:p14="http://schemas.microsoft.com/office/powerpoint/2010/main" val="324653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258" y="666523"/>
            <a:ext cx="7401483" cy="2062163"/>
          </a:xfrm>
        </p:spPr>
        <p:txBody>
          <a:bodyPr>
            <a:normAutofit/>
          </a:bodyPr>
          <a:lstStyle/>
          <a:p>
            <a:pPr algn="ctr"/>
            <a:r>
              <a:rPr lang="sr-Latn-BA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ЗАДАЦИ ЗА АКТИВАН РАД </a:t>
            </a:r>
            <a:br>
              <a:rPr lang="sr-Cyrl-BA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sr-Latn-BA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КОД КУЋЕ</a:t>
            </a:r>
            <a:br>
              <a:rPr lang="sr-Cyrl-B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7430"/>
            <a:ext cx="10207171" cy="3254828"/>
          </a:xfrm>
        </p:spPr>
        <p:txBody>
          <a:bodyPr>
            <a:normAutofit/>
          </a:bodyPr>
          <a:lstStyle/>
          <a:p>
            <a:pPr marL="742950" indent="-742950" algn="ctr">
              <a:buAutoNum type="arabicPeriod"/>
            </a:pPr>
            <a:r>
              <a:rPr lang="sr-Cyrl-BA" sz="4000" b="1" dirty="0">
                <a:cs typeface="Times New Roman" panose="02020603050405020304" pitchFamily="18" charset="0"/>
              </a:rPr>
              <a:t>Довршити мапу ума коју смо започели у свесци!</a:t>
            </a:r>
          </a:p>
          <a:p>
            <a:pPr marL="0" indent="0" algn="ctr">
              <a:buNone/>
            </a:pPr>
            <a:r>
              <a:rPr lang="sr-Cyrl-RS" sz="4000" b="1" dirty="0">
                <a:cs typeface="Times New Roman" panose="02020603050405020304" pitchFamily="18" charset="0"/>
              </a:rPr>
              <a:t>2. Одговорити на 2 питања у </a:t>
            </a:r>
            <a:r>
              <a:rPr lang="sr-Cyrl-RS" sz="4000" b="1" dirty="0" err="1">
                <a:cs typeface="Times New Roman" panose="02020603050405020304" pitchFamily="18" charset="0"/>
              </a:rPr>
              <a:t>у</a:t>
            </a:r>
            <a:r>
              <a:rPr lang="sr-Cyrl-BA" sz="4000" b="1" dirty="0" err="1">
                <a:cs typeface="Times New Roman" panose="02020603050405020304" pitchFamily="18" charset="0"/>
              </a:rPr>
              <a:t>џбенику</a:t>
            </a:r>
            <a:r>
              <a:rPr lang="sr-Cyrl-BA" sz="4000" b="1" dirty="0">
                <a:cs typeface="Times New Roman" panose="02020603050405020304" pitchFamily="18" charset="0"/>
              </a:rPr>
              <a:t> на 57.стр. </a:t>
            </a:r>
          </a:p>
          <a:p>
            <a:pPr marL="0" indent="0" algn="ctr">
              <a:buNone/>
            </a:pPr>
            <a:r>
              <a:rPr lang="sr-Cyrl-BA" sz="4000" b="1" dirty="0">
                <a:cs typeface="Times New Roman" panose="02020603050405020304" pitchFamily="18" charset="0"/>
              </a:rPr>
              <a:t>3. Попунити </a:t>
            </a:r>
            <a:r>
              <a:rPr lang="sr-Cyrl-BA" sz="4000" b="1" dirty="0" err="1">
                <a:cs typeface="Times New Roman" panose="02020603050405020304" pitchFamily="18" charset="0"/>
              </a:rPr>
              <a:t>Радноу</a:t>
            </a:r>
            <a:r>
              <a:rPr lang="sr-Cyrl-BA" sz="4000" b="1" dirty="0">
                <a:cs typeface="Times New Roman" panose="02020603050405020304" pitchFamily="18" charset="0"/>
              </a:rPr>
              <a:t> свеску на 32.стр.</a:t>
            </a:r>
          </a:p>
          <a:p>
            <a:pPr marL="0" indent="0" algn="ctr">
              <a:buNone/>
            </a:pPr>
            <a:endParaRPr lang="sr-Cyrl-BA" sz="4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9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id="{5923ED85-9CBB-4D76-973D-07B553791256}"/>
              </a:ext>
            </a:extLst>
          </p:cNvPr>
          <p:cNvSpPr txBox="1"/>
          <p:nvPr/>
        </p:nvSpPr>
        <p:spPr>
          <a:xfrm>
            <a:off x="1762539" y="331304"/>
            <a:ext cx="90247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Животиње се међусобно разликују: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По изгледу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начину кретања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начину размножавања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станишту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17665209-0B54-430F-BB80-B6932E2A491E}"/>
              </a:ext>
            </a:extLst>
          </p:cNvPr>
          <p:cNvSpPr txBox="1"/>
          <p:nvPr/>
        </p:nvSpPr>
        <p:spPr>
          <a:xfrm>
            <a:off x="1762539" y="2887682"/>
            <a:ext cx="8057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наведеним разликама – животиње можемо сврстати у 6 група: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СИСАРИ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ИНСЕКТИ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ПТИЦЕ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РИБЕ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ВОДОЗЕМЦИ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ГМИЗАВЦИ</a:t>
            </a:r>
          </a:p>
          <a:p>
            <a:pPr marL="342900" indent="-342900">
              <a:buAutoNum type="arabicPeriod"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20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>
            <a:extLst>
              <a:ext uri="{FF2B5EF4-FFF2-40B4-BE49-F238E27FC236}">
                <a16:creationId xmlns:a16="http://schemas.microsoft.com/office/drawing/2014/main" id="{2DBD52FE-C1D9-47DB-8919-3A973A178164}"/>
              </a:ext>
            </a:extLst>
          </p:cNvPr>
          <p:cNvSpPr/>
          <p:nvPr/>
        </p:nvSpPr>
        <p:spPr>
          <a:xfrm>
            <a:off x="1320800" y="1502647"/>
            <a:ext cx="9906000" cy="428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</a:rPr>
              <a:t>Након данашњег часа требали би знати:</a:t>
            </a:r>
          </a:p>
          <a:p>
            <a:pPr>
              <a:lnSpc>
                <a:spcPct val="107000"/>
              </a:lnSpc>
            </a:pP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Причати и објашњавати по чему се животиње разликују (описати изглед, начин кретања, навести њихово станиште, начин исхране и размножавања);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3200" b="1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Именовати групе животиња, као и наводити </a:t>
            </a:r>
            <a:r>
              <a:rPr lang="sr-Cyrl-RS" sz="3200" b="1" dirty="0" err="1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примјере</a:t>
            </a:r>
            <a:r>
              <a:rPr lang="sr-Cyrl-RS" sz="3200" b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представника сваке групе;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9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5975D1D9-B7B1-4278-A131-CF8FD8C5F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7" y="98585"/>
            <a:ext cx="9743302" cy="6610018"/>
          </a:xfrm>
          <a:prstGeom prst="rect">
            <a:avLst/>
          </a:prstGeom>
        </p:spPr>
      </p:pic>
      <p:sp>
        <p:nvSpPr>
          <p:cNvPr id="13" name="Okvir za tekst 12">
            <a:extLst>
              <a:ext uri="{FF2B5EF4-FFF2-40B4-BE49-F238E27FC236}">
                <a16:creationId xmlns:a16="http://schemas.microsoft.com/office/drawing/2014/main" id="{12F3ED3A-52C8-4590-AFBC-222BC2CDCEC5}"/>
              </a:ext>
            </a:extLst>
          </p:cNvPr>
          <p:cNvSpPr txBox="1"/>
          <p:nvPr/>
        </p:nvSpPr>
        <p:spPr>
          <a:xfrm>
            <a:off x="9414622" y="534532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chemeClr val="bg1"/>
                </a:solidFill>
              </a:rPr>
              <a:t>птице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Pravougaonik 1">
            <a:extLst>
              <a:ext uri="{FF2B5EF4-FFF2-40B4-BE49-F238E27FC236}">
                <a16:creationId xmlns:a16="http://schemas.microsoft.com/office/drawing/2014/main" id="{DDD9AB72-1D95-4219-A2EF-CB08A0A412FA}"/>
              </a:ext>
            </a:extLst>
          </p:cNvPr>
          <p:cNvSpPr/>
          <p:nvPr/>
        </p:nvSpPr>
        <p:spPr>
          <a:xfrm>
            <a:off x="1249747" y="356296"/>
            <a:ext cx="9944099" cy="1454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sr-Cyrl-RS" sz="28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sr-Cyrl-RS" sz="2800" b="1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свијету</a:t>
            </a:r>
            <a:r>
              <a:rPr lang="sr-Cyrl-RS" sz="28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постоји више од милион  разних врста животиња. Међусобно се разликују по изгледу, начину исхране, кретања, по начину размножавања и другим особинама.</a:t>
            </a:r>
          </a:p>
        </p:txBody>
      </p: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4169FB78-1911-469B-8253-8C794493266F}"/>
              </a:ext>
            </a:extLst>
          </p:cNvPr>
          <p:cNvSpPr txBox="1"/>
          <p:nvPr/>
        </p:nvSpPr>
        <p:spPr>
          <a:xfrm>
            <a:off x="9811656" y="2125307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/>
              <a:t>i</a:t>
            </a:r>
            <a:r>
              <a:rPr lang="sr-Cyrl-RS" sz="2800" dirty="0">
                <a:solidFill>
                  <a:schemeClr val="bg1"/>
                </a:solidFill>
              </a:rPr>
              <a:t>инсекти</a:t>
            </a:r>
            <a:endParaRPr lang="en-US" sz="2800" dirty="0"/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id="{53F34F97-8E5F-403B-A365-65587C848989}"/>
              </a:ext>
            </a:extLst>
          </p:cNvPr>
          <p:cNvSpPr txBox="1"/>
          <p:nvPr/>
        </p:nvSpPr>
        <p:spPr>
          <a:xfrm>
            <a:off x="1196841" y="3953068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/>
              <a:t>i</a:t>
            </a:r>
            <a:r>
              <a:rPr lang="sr-Cyrl-RS" sz="2800" dirty="0">
                <a:solidFill>
                  <a:schemeClr val="bg1"/>
                </a:solidFill>
              </a:rPr>
              <a:t>рибе</a:t>
            </a:r>
            <a:endParaRPr lang="en-US" sz="2800" dirty="0"/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5591B1B3-788E-41BE-87EE-2B62456E4860}"/>
              </a:ext>
            </a:extLst>
          </p:cNvPr>
          <p:cNvSpPr txBox="1"/>
          <p:nvPr/>
        </p:nvSpPr>
        <p:spPr>
          <a:xfrm>
            <a:off x="5856513" y="6011864"/>
            <a:ext cx="155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/>
              <a:t>гмизавци</a:t>
            </a:r>
            <a:endParaRPr lang="en-US" sz="2400" b="1" dirty="0"/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14CFA36A-ECFD-4BE0-9ADD-45E0CDD25FB3}"/>
              </a:ext>
            </a:extLst>
          </p:cNvPr>
          <p:cNvSpPr txBox="1"/>
          <p:nvPr/>
        </p:nvSpPr>
        <p:spPr>
          <a:xfrm>
            <a:off x="1153298" y="5750254"/>
            <a:ext cx="23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chemeClr val="bg1"/>
                </a:solidFill>
              </a:rPr>
              <a:t>водоземци</a:t>
            </a:r>
            <a:endParaRPr lang="en-US" sz="2800" dirty="0"/>
          </a:p>
        </p:txBody>
      </p:sp>
      <p:sp>
        <p:nvSpPr>
          <p:cNvPr id="12" name="Okvir za tekst 11">
            <a:extLst>
              <a:ext uri="{FF2B5EF4-FFF2-40B4-BE49-F238E27FC236}">
                <a16:creationId xmlns:a16="http://schemas.microsoft.com/office/drawing/2014/main" id="{868DA95C-CE22-469A-814A-F2DAE7801E3D}"/>
              </a:ext>
            </a:extLst>
          </p:cNvPr>
          <p:cNvSpPr txBox="1"/>
          <p:nvPr/>
        </p:nvSpPr>
        <p:spPr>
          <a:xfrm>
            <a:off x="2438717" y="1720754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chemeClr val="bg1"/>
                </a:solidFill>
              </a:rPr>
              <a:t>сисавци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5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65D4DA2-7D11-4797-8703-7FDB93DCE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1" y="1950968"/>
            <a:ext cx="5193402" cy="37797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5967955-CFE9-413E-88F6-3FD111164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7898"/>
            <a:ext cx="5673199" cy="3779769"/>
          </a:xfrm>
          <a:prstGeom prst="rect">
            <a:avLst/>
          </a:prstGeo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18798B43-53CD-427D-AFEC-81EABB1C9620}"/>
              </a:ext>
            </a:extLst>
          </p:cNvPr>
          <p:cNvSpPr txBox="1"/>
          <p:nvPr/>
        </p:nvSpPr>
        <p:spPr>
          <a:xfrm>
            <a:off x="3631096" y="304800"/>
            <a:ext cx="4479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>
                <a:solidFill>
                  <a:srgbClr val="00B050"/>
                </a:solidFill>
              </a:rPr>
              <a:t>Упоредимо…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5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D776294-7618-48F5-A1D8-875A382DC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2358887"/>
            <a:ext cx="5061057" cy="27380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1A3DC4-4651-4FA4-A809-45A47C663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02" y="2083288"/>
            <a:ext cx="4929993" cy="3289230"/>
          </a:xfrm>
          <a:prstGeom prst="rect">
            <a:avLst/>
          </a:prstGeo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60FEC502-5F7E-4173-85E5-BBE4D55C87CE}"/>
              </a:ext>
            </a:extLst>
          </p:cNvPr>
          <p:cNvSpPr txBox="1"/>
          <p:nvPr/>
        </p:nvSpPr>
        <p:spPr>
          <a:xfrm>
            <a:off x="3644347" y="257784"/>
            <a:ext cx="6639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>
                <a:solidFill>
                  <a:srgbClr val="00B050"/>
                </a:solidFill>
              </a:rPr>
              <a:t>Упоредимо…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95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id="{5923ED85-9CBB-4D76-973D-07B553791256}"/>
              </a:ext>
            </a:extLst>
          </p:cNvPr>
          <p:cNvSpPr txBox="1"/>
          <p:nvPr/>
        </p:nvSpPr>
        <p:spPr>
          <a:xfrm>
            <a:off x="1762539" y="331304"/>
            <a:ext cx="90247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Животиње се међусобно разликују: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По изгледу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начину кретања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начину размножавања</a:t>
            </a:r>
          </a:p>
          <a:p>
            <a:pPr marL="285750" indent="-285750">
              <a:buFontTx/>
              <a:buChar char="-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станишту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17665209-0B54-430F-BB80-B6932E2A491E}"/>
              </a:ext>
            </a:extLst>
          </p:cNvPr>
          <p:cNvSpPr txBox="1"/>
          <p:nvPr/>
        </p:nvSpPr>
        <p:spPr>
          <a:xfrm>
            <a:off x="1762539" y="2887682"/>
            <a:ext cx="8057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Према наведеним разликама – животиње можемо сврстати у 6 група: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СИСАРИ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ИНСЕКТИ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ПТИЦЕ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РИБЕ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ВОДОЗЕМЦИ</a:t>
            </a:r>
          </a:p>
          <a:p>
            <a:pPr marL="800100" lvl="1" indent="-342900">
              <a:buAutoNum type="arabicPeriod"/>
            </a:pP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ГМИЗАВЦИ</a:t>
            </a:r>
          </a:p>
          <a:p>
            <a:pPr marL="342900" indent="-342900">
              <a:buAutoNum type="arabicPeriod"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48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738"/>
            <a:ext cx="4429125" cy="1325563"/>
          </a:xfrm>
        </p:spPr>
        <p:txBody>
          <a:bodyPr/>
          <a:lstStyle/>
          <a:p>
            <a:pPr algn="ctr"/>
            <a:r>
              <a:rPr lang="sr-Cyrl-BA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СИСАРИ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42387" y="1511301"/>
            <a:ext cx="4992356" cy="3641270"/>
          </a:xfrm>
        </p:spPr>
        <p:txBody>
          <a:bodyPr>
            <a:normAutofit fontScale="25000" lnSpcReduction="20000"/>
          </a:bodyPr>
          <a:lstStyle/>
          <a:p>
            <a:pPr marL="0" indent="0">
              <a:buClrTx/>
              <a:buNone/>
            </a:pPr>
            <a:r>
              <a:rPr lang="sr-Cyrl-BA" sz="1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Сисари</a:t>
            </a:r>
            <a:r>
              <a:rPr lang="sr-Cyrl-BA" sz="16000" b="1" dirty="0">
                <a:cs typeface="Times New Roman" panose="02020603050405020304" pitchFamily="18" charset="0"/>
              </a:rPr>
              <a:t> рађају младе који се хране сисањем млијека мајке. </a:t>
            </a:r>
          </a:p>
          <a:p>
            <a:pPr marL="0" indent="0">
              <a:buClrTx/>
              <a:buNone/>
            </a:pPr>
            <a:r>
              <a:rPr lang="sr-Cyrl-BA" sz="16000" b="1" dirty="0">
                <a:cs typeface="Times New Roman" panose="02020603050405020304" pitchFamily="18" charset="0"/>
              </a:rPr>
              <a:t>Велики број домаћих и дивљих животиња су сисари.</a:t>
            </a:r>
          </a:p>
          <a:p>
            <a:pPr marL="0" indent="0">
              <a:buNone/>
            </a:pPr>
            <a:endParaRPr lang="sr-Cyrl-BA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BA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sr-Cyrl-BA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sr-Cyrl-BA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FFD4E2B-2F86-40C5-BFDF-7C1D01258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3" r="7921"/>
          <a:stretch/>
        </p:blipFill>
        <p:spPr>
          <a:xfrm>
            <a:off x="9094255" y="3793643"/>
            <a:ext cx="2836488" cy="271785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9C3B08B-839A-4E5F-B116-B2DB3C0F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r="9781" b="11393"/>
          <a:stretch/>
        </p:blipFill>
        <p:spPr>
          <a:xfrm>
            <a:off x="8822506" y="517090"/>
            <a:ext cx="2830285" cy="239026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17EA2E9-6F61-4884-8D24-49494D9A6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49" y="471149"/>
            <a:ext cx="2825746" cy="221283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4242613-76CE-4048-9173-299D5353A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249" y="3025736"/>
            <a:ext cx="32385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3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688" y="1655577"/>
            <a:ext cx="2467428" cy="745682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ИНСЕКТИ</a:t>
            </a:r>
            <a:br>
              <a:rPr lang="sr-Cyrl-B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4482"/>
          <a:stretch/>
        </p:blipFill>
        <p:spPr>
          <a:xfrm>
            <a:off x="3881371" y="388966"/>
            <a:ext cx="8113485" cy="6080067"/>
          </a:xfrm>
        </p:spPr>
      </p:pic>
      <p:sp>
        <p:nvSpPr>
          <p:cNvPr id="8" name="Rectangle 7"/>
          <p:cNvSpPr/>
          <p:nvPr/>
        </p:nvSpPr>
        <p:spPr>
          <a:xfrm>
            <a:off x="257432" y="2967316"/>
            <a:ext cx="36239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3200" b="1" dirty="0">
                <a:cs typeface="Times New Roman" panose="02020603050405020304" pitchFamily="18" charset="0"/>
              </a:rPr>
              <a:t>Ово је најбројнија</a:t>
            </a:r>
            <a:endParaRPr lang="en-US" sz="3200" b="1" dirty="0">
              <a:cs typeface="Times New Roman" panose="02020603050405020304" pitchFamily="18" charset="0"/>
            </a:endParaRPr>
          </a:p>
          <a:p>
            <a:r>
              <a:rPr lang="sr-Cyrl-BA" sz="3200" b="1" dirty="0">
                <a:cs typeface="Times New Roman" panose="02020603050405020304" pitchFamily="18" charset="0"/>
              </a:rPr>
              <a:t> група животиња. </a:t>
            </a:r>
          </a:p>
        </p:txBody>
      </p:sp>
    </p:spTree>
    <p:extLst>
      <p:ext uri="{BB962C8B-B14F-4D97-AF65-F5344CB8AC3E}">
        <p14:creationId xmlns:p14="http://schemas.microsoft.com/office/powerpoint/2010/main" val="367269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57" y="620499"/>
            <a:ext cx="2304732" cy="584188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ПТИЦЕ</a:t>
            </a:r>
            <a:endParaRPr lang="en-US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3"/>
          <a:stretch/>
        </p:blipFill>
        <p:spPr>
          <a:xfrm>
            <a:off x="5336265" y="463256"/>
            <a:ext cx="6391278" cy="5931488"/>
          </a:xfrm>
        </p:spPr>
      </p:pic>
      <p:sp>
        <p:nvSpPr>
          <p:cNvPr id="6" name="Rectangle 5"/>
          <p:cNvSpPr/>
          <p:nvPr/>
        </p:nvSpPr>
        <p:spPr>
          <a:xfrm>
            <a:off x="326306" y="1839205"/>
            <a:ext cx="48262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3600" b="1" dirty="0">
                <a:cs typeface="Times New Roman" panose="02020603050405020304" pitchFamily="18" charset="0"/>
              </a:rPr>
              <a:t>Животиње које имају крила, 2 ноге и кљун зову се птице.</a:t>
            </a:r>
          </a:p>
          <a:p>
            <a:r>
              <a:rPr lang="sr-Cyrl-BA" sz="3600" b="1" dirty="0">
                <a:cs typeface="Times New Roman" panose="02020603050405020304" pitchFamily="18" charset="0"/>
              </a:rPr>
              <a:t>Младунци се легу из јаја.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1734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287</Words>
  <Application>Microsoft Office PowerPoint</Application>
  <PresentationFormat>Široki ekran</PresentationFormat>
  <Paragraphs>68</Paragraphs>
  <Slides>15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СИСАРИ</vt:lpstr>
      <vt:lpstr>ИНСЕКТИ </vt:lpstr>
      <vt:lpstr>ПТИЦЕ</vt:lpstr>
      <vt:lpstr>ГМИЗАВЦИ</vt:lpstr>
      <vt:lpstr>ВОДОЗЕМЦИ</vt:lpstr>
      <vt:lpstr>РИБЕ</vt:lpstr>
      <vt:lpstr>ДА ПОНОВИМО</vt:lpstr>
      <vt:lpstr>ЗАДАЦИ ЗА АКТИВАН РАД  КОД КУЋЕ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daliborkazeljko@outlook.com</cp:lastModifiedBy>
  <cp:revision>46</cp:revision>
  <dcterms:created xsi:type="dcterms:W3CDTF">2020-03-18T18:12:00Z</dcterms:created>
  <dcterms:modified xsi:type="dcterms:W3CDTF">2020-03-21T07:01:10Z</dcterms:modified>
</cp:coreProperties>
</file>