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6" r:id="rId2"/>
    <p:sldId id="261" r:id="rId3"/>
    <p:sldId id="263" r:id="rId4"/>
    <p:sldId id="264" r:id="rId5"/>
    <p:sldId id="265" r:id="rId6"/>
    <p:sldId id="266" r:id="rId7"/>
    <p:sldId id="267" r:id="rId8"/>
    <p:sldId id="269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E95-92E3-435D-96B8-8EF8FB56F67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7649-3CD2-45EE-AEE4-406A1DAE8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3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E95-92E3-435D-96B8-8EF8FB56F67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7649-3CD2-45EE-AEE4-406A1DAE8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9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E95-92E3-435D-96B8-8EF8FB56F67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7649-3CD2-45EE-AEE4-406A1DAE849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1025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E95-92E3-435D-96B8-8EF8FB56F67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7649-3CD2-45EE-AEE4-406A1DAE8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77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E95-92E3-435D-96B8-8EF8FB56F67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7649-3CD2-45EE-AEE4-406A1DAE849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5242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E95-92E3-435D-96B8-8EF8FB56F67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7649-3CD2-45EE-AEE4-406A1DAE8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89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E95-92E3-435D-96B8-8EF8FB56F67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7649-3CD2-45EE-AEE4-406A1DAE8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92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E95-92E3-435D-96B8-8EF8FB56F67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7649-3CD2-45EE-AEE4-406A1DAE8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8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E95-92E3-435D-96B8-8EF8FB56F67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7649-3CD2-45EE-AEE4-406A1DAE8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9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E95-92E3-435D-96B8-8EF8FB56F67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7649-3CD2-45EE-AEE4-406A1DAE8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9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E95-92E3-435D-96B8-8EF8FB56F67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7649-3CD2-45EE-AEE4-406A1DAE8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2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E95-92E3-435D-96B8-8EF8FB56F67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7649-3CD2-45EE-AEE4-406A1DAE8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4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E95-92E3-435D-96B8-8EF8FB56F67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7649-3CD2-45EE-AEE4-406A1DAE8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7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E95-92E3-435D-96B8-8EF8FB56F67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7649-3CD2-45EE-AEE4-406A1DAE8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1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E95-92E3-435D-96B8-8EF8FB56F67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7649-3CD2-45EE-AEE4-406A1DAE8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90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E95-92E3-435D-96B8-8EF8FB56F67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7649-3CD2-45EE-AEE4-406A1DAE8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8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67E95-92E3-435D-96B8-8EF8FB56F67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317649-3CD2-45EE-AEE4-406A1DAE8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3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8" y="1793966"/>
            <a:ext cx="3509070" cy="1689463"/>
          </a:xfrm>
        </p:spPr>
        <p:txBody>
          <a:bodyPr>
            <a:normAutofit/>
          </a:bodyPr>
          <a:lstStyle/>
          <a:p>
            <a:r>
              <a:rPr lang="sr-Cyrl-BA" b="1" dirty="0" smtClean="0"/>
              <a:t>Писање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422" y="3579223"/>
            <a:ext cx="7636792" cy="1733006"/>
          </a:xfrm>
        </p:spPr>
        <p:txBody>
          <a:bodyPr>
            <a:normAutofit/>
          </a:bodyPr>
          <a:lstStyle/>
          <a:p>
            <a:r>
              <a:rPr lang="sr-Cyrl-BA" sz="6000" b="1" dirty="0" smtClean="0"/>
              <a:t>извјештаја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43342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5954" y="1251144"/>
            <a:ext cx="8229600" cy="5606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kern="1800" dirty="0" err="1">
                <a:solidFill>
                  <a:srgbClr val="21252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US" sz="4000" kern="1800" dirty="0">
                <a:solidFill>
                  <a:srgbClr val="21252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1800" dirty="0" err="1">
                <a:solidFill>
                  <a:srgbClr val="21252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данас</a:t>
            </a:r>
            <a:r>
              <a:rPr lang="en-US" sz="4000" kern="1800" dirty="0">
                <a:solidFill>
                  <a:srgbClr val="21252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1800" dirty="0" err="1">
                <a:solidFill>
                  <a:srgbClr val="21252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настава</a:t>
            </a:r>
            <a:r>
              <a:rPr lang="en-US" sz="4000" kern="1800" dirty="0">
                <a:solidFill>
                  <a:srgbClr val="21252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1800" dirty="0" err="1">
                <a:solidFill>
                  <a:srgbClr val="21252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4000" kern="1800" dirty="0">
                <a:solidFill>
                  <a:srgbClr val="21252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1800" dirty="0" err="1">
                <a:solidFill>
                  <a:srgbClr val="21252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даљину</a:t>
            </a:r>
            <a:r>
              <a:rPr lang="en-US" sz="4000" kern="1800" dirty="0">
                <a:solidFill>
                  <a:srgbClr val="21252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1800" dirty="0" err="1">
                <a:solidFill>
                  <a:srgbClr val="21252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путем</a:t>
            </a:r>
            <a:r>
              <a:rPr lang="en-US" sz="4000" kern="1800" dirty="0">
                <a:solidFill>
                  <a:srgbClr val="21252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1800" dirty="0" err="1">
                <a:solidFill>
                  <a:srgbClr val="21252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телевизијског</a:t>
            </a:r>
            <a:r>
              <a:rPr lang="en-US" sz="4000" kern="1800" dirty="0">
                <a:solidFill>
                  <a:srgbClr val="21252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1800" dirty="0" err="1">
                <a:solidFill>
                  <a:srgbClr val="21252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преноса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Srna</a:t>
            </a:r>
            <a:r>
              <a:rPr lang="sr-Cyrl-BA" sz="1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17.03.2020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08:30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БАЊАЛУКА -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Министарство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просвјете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културе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Републике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Српске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Републички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педагошки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завод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организује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данас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наставу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даљину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путем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телевизијског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преноса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ученике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првог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деветог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разреда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школа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Републици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Српској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dirty="0" err="1" smtClean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</a:t>
            </a: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циљ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организовања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овог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вида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наставе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ученике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школе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поред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бриге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здравље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безбједност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ученика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јесте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намјера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предузмемо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што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нашим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могућностима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осигурамо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ученицима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одређени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континуитет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учењу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раду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тај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начин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помогнемо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лакше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преброде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прекид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наставе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буду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што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спремнији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њен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наставак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када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дође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вријеме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саопштено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Министарства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просвјете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културе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Републике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Српске</a:t>
            </a: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r-Cyrl-BA" dirty="0" smtClean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B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(Примјер за вијест) 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94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48046"/>
            <a:ext cx="5729756" cy="1994263"/>
          </a:xfrm>
        </p:spPr>
        <p:txBody>
          <a:bodyPr/>
          <a:lstStyle/>
          <a:p>
            <a:r>
              <a:rPr lang="sr-Cyrl-BA" dirty="0" smtClean="0"/>
              <a:t>Домаћи задатак:</a:t>
            </a:r>
            <a:br>
              <a:rPr lang="sr-Cyrl-BA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0050" y="2325189"/>
            <a:ext cx="7766936" cy="2413241"/>
          </a:xfrm>
        </p:spPr>
        <p:txBody>
          <a:bodyPr>
            <a:normAutofit/>
          </a:bodyPr>
          <a:lstStyle/>
          <a:p>
            <a:pPr algn="ctr"/>
            <a:r>
              <a:rPr lang="sr-Cyrl-BA" sz="3600" b="1" i="1" dirty="0" smtClean="0"/>
              <a:t> </a:t>
            </a:r>
            <a:r>
              <a:rPr lang="sr-Cyrl-BA" sz="3600" b="1" i="1" dirty="0"/>
              <a:t>Н</a:t>
            </a:r>
            <a:r>
              <a:rPr lang="sr-Cyrl-BA" sz="3600" b="1" i="1" dirty="0" smtClean="0"/>
              <a:t>астава </a:t>
            </a:r>
            <a:r>
              <a:rPr lang="sr-Cyrl-BA" sz="3600" b="1" i="1" dirty="0" smtClean="0"/>
              <a:t>на </a:t>
            </a:r>
            <a:r>
              <a:rPr lang="sr-Cyrl-BA" sz="3600" b="1" i="1" dirty="0" smtClean="0"/>
              <a:t>даљину</a:t>
            </a:r>
            <a:r>
              <a:rPr lang="sr-Latn-RS" sz="3600" b="1" i="1" dirty="0" smtClean="0"/>
              <a:t> </a:t>
            </a:r>
            <a:r>
              <a:rPr lang="sr-Cyrl-BA" sz="3600" b="1" i="1" dirty="0" smtClean="0"/>
              <a:t>за ученике основних школа</a:t>
            </a:r>
            <a:endParaRPr lang="sr-Cyrl-BA" sz="3600" b="1" i="1" dirty="0" smtClean="0"/>
          </a:p>
          <a:p>
            <a:pPr algn="ctr"/>
            <a:r>
              <a:rPr lang="sr-Cyrl-BA" b="1" dirty="0" smtClean="0"/>
              <a:t>(извјештај)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017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5886" y="1959429"/>
            <a:ext cx="73761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3200" b="1" u="sng" dirty="0" smtClean="0"/>
              <a:t>Извјештавање</a:t>
            </a:r>
            <a:r>
              <a:rPr lang="sr-Cyrl-BA" sz="3200" dirty="0" smtClean="0"/>
              <a:t> ј</a:t>
            </a:r>
            <a:r>
              <a:rPr lang="sr-Cyrl-BA" sz="3200" b="1" dirty="0" smtClean="0"/>
              <a:t>е </a:t>
            </a:r>
            <a:r>
              <a:rPr lang="sr-Cyrl-BA" sz="3200" b="1" dirty="0"/>
              <a:t>начин изражавања којим преносимо одређене </a:t>
            </a:r>
            <a:r>
              <a:rPr lang="sr-Cyrl-BA" sz="3200" b="1" dirty="0" smtClean="0"/>
              <a:t>информације, </a:t>
            </a:r>
            <a:r>
              <a:rPr lang="sr-Cyrl-BA" sz="3200" b="1" dirty="0"/>
              <a:t>или усменим или писменим </a:t>
            </a:r>
            <a:r>
              <a:rPr lang="sr-Cyrl-BA" sz="3200" b="1" dirty="0" smtClean="0"/>
              <a:t>путем, </a:t>
            </a:r>
            <a:r>
              <a:rPr lang="sr-Cyrl-BA" sz="3200" b="1" dirty="0"/>
              <a:t>слушаоцима или читаоцима о неком </a:t>
            </a:r>
            <a:r>
              <a:rPr lang="sr-Cyrl-BA" sz="3200" b="1" dirty="0" smtClean="0"/>
              <a:t>догађају.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7425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8641" y="3056709"/>
            <a:ext cx="93530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3600" dirty="0"/>
              <a:t>Извјештавање се, дакле, заснива на запажању појава из свих области људских живота и давањем информација о том </a:t>
            </a:r>
            <a:r>
              <a:rPr lang="sr-Cyrl-BA" sz="3600" dirty="0" smtClean="0"/>
              <a:t>запажањима.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98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Најчешћи облици извјештавања су: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5400" dirty="0" smtClean="0"/>
              <a:t> вијест</a:t>
            </a:r>
          </a:p>
          <a:p>
            <a:r>
              <a:rPr lang="sr-Cyrl-BA" sz="5400" dirty="0" smtClean="0"/>
              <a:t> обавјештење</a:t>
            </a:r>
          </a:p>
          <a:p>
            <a:r>
              <a:rPr lang="sr-Cyrl-BA" sz="5400" dirty="0" smtClean="0"/>
              <a:t> извјештај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3505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9966"/>
            <a:ext cx="8596668" cy="1660434"/>
          </a:xfrm>
        </p:spPr>
        <p:txBody>
          <a:bodyPr/>
          <a:lstStyle/>
          <a:p>
            <a:r>
              <a:rPr lang="sr-Cyrl-BA" dirty="0" smtClean="0"/>
              <a:t>Вијест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19201"/>
            <a:ext cx="8596668" cy="482216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0"/>
              </a:spcAft>
              <a:defRPr/>
            </a:pPr>
            <a:r>
              <a:rPr lang="sr-Cyrl-BA" sz="2200" b="1" dirty="0"/>
              <a:t>Најједноставнији и  основни облик  изражавања  </a:t>
            </a:r>
            <a:r>
              <a:rPr lang="sr-Cyrl-BA" sz="2200" b="1" dirty="0" smtClean="0"/>
              <a:t>је  </a:t>
            </a:r>
            <a:r>
              <a:rPr lang="sr-Cyrl-BA" sz="2200" b="1" dirty="0">
                <a:solidFill>
                  <a:srgbClr val="FF0000"/>
                </a:solidFill>
              </a:rPr>
              <a:t>ВИЈЕСТ</a:t>
            </a:r>
            <a:r>
              <a:rPr lang="sr-Cyrl-BA" sz="2200" b="1" dirty="0"/>
              <a:t>, која  може  бити кратка или дужа.  </a:t>
            </a:r>
          </a:p>
          <a:p>
            <a:pPr>
              <a:spcAft>
                <a:spcPts val="0"/>
              </a:spcAft>
              <a:defRPr/>
            </a:pPr>
            <a:r>
              <a:rPr lang="sr-Cyrl-B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  вијест  увијек  се  бирају догађаји који  су  актуелни (тренутно важан догађај) и занимљиви за друге, који ће  се  ПРЕЦИЗНО, САЖЕТО И ЈАСНО пренијети гледаоцима и слушаоцима ( зависно који медиј преноси вијест</a:t>
            </a:r>
            <a:r>
              <a:rPr lang="sr-Cyrl-BA" sz="1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 </a:t>
            </a:r>
            <a:endParaRPr lang="sr-Cyrl-BA" sz="17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sr-Cyrl-BA" sz="17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sr-Cyrl-BA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Свака вијест мора одговорити на </a:t>
            </a:r>
            <a:r>
              <a:rPr lang="sr-Cyrl-BA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sr-Cyrl-BA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питања: </a:t>
            </a:r>
          </a:p>
          <a:p>
            <a:pPr>
              <a:spcAft>
                <a:spcPts val="0"/>
              </a:spcAft>
              <a:defRPr/>
            </a:pPr>
            <a:r>
              <a:rPr lang="sr-Cyrl-BA" sz="2200" b="1" dirty="0">
                <a:solidFill>
                  <a:srgbClr val="FF0000"/>
                </a:solidFill>
              </a:rPr>
              <a:t>КО? </a:t>
            </a:r>
            <a:endParaRPr lang="sr-Cyrl-BA" sz="2200" b="1" dirty="0" smtClean="0">
              <a:solidFill>
                <a:srgbClr val="FF0000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sr-Cyrl-BA" sz="2200" b="1" dirty="0" smtClean="0">
                <a:solidFill>
                  <a:srgbClr val="FF0000"/>
                </a:solidFill>
              </a:rPr>
              <a:t>ШТА?</a:t>
            </a:r>
            <a:endParaRPr lang="sr-Cyrl-BA" sz="2200" b="1" dirty="0">
              <a:solidFill>
                <a:srgbClr val="FF0000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sr-Cyrl-BA" sz="2200" b="1" dirty="0">
                <a:solidFill>
                  <a:srgbClr val="FF0000"/>
                </a:solidFill>
              </a:rPr>
              <a:t>ГДЈЕ? </a:t>
            </a:r>
          </a:p>
          <a:p>
            <a:pPr>
              <a:spcAft>
                <a:spcPts val="0"/>
              </a:spcAft>
              <a:defRPr/>
            </a:pPr>
            <a:r>
              <a:rPr lang="sr-Cyrl-BA" sz="2200" b="1" dirty="0">
                <a:solidFill>
                  <a:srgbClr val="FF0000"/>
                </a:solidFill>
              </a:rPr>
              <a:t>КАД?</a:t>
            </a:r>
          </a:p>
          <a:p>
            <a:pPr>
              <a:spcAft>
                <a:spcPts val="0"/>
              </a:spcAft>
              <a:defRPr/>
            </a:pPr>
            <a:r>
              <a:rPr lang="sr-Cyrl-BA" sz="2200" b="1" dirty="0" smtClean="0">
                <a:solidFill>
                  <a:srgbClr val="FF0000"/>
                </a:solidFill>
              </a:rPr>
              <a:t>КАКО?</a:t>
            </a:r>
            <a:endParaRPr lang="sr-Cyrl-BA" sz="2200" b="1" dirty="0">
              <a:solidFill>
                <a:srgbClr val="FF0000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sr-Cyrl-BA" sz="2200" b="1" dirty="0" smtClean="0">
                <a:solidFill>
                  <a:srgbClr val="FF0000"/>
                </a:solidFill>
              </a:rPr>
              <a:t>ЗАШТО?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31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Обавјештење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sz="3200" dirty="0" smtClean="0"/>
              <a:t>Обавјештење </a:t>
            </a:r>
            <a:r>
              <a:rPr lang="sr-Cyrl-BA" sz="3200" dirty="0" smtClean="0"/>
              <a:t>је једноставан облик извјештавања гдје се дају </a:t>
            </a:r>
            <a:r>
              <a:rPr lang="sr-Cyrl-BA" sz="3200" dirty="0" smtClean="0"/>
              <a:t>информације </a:t>
            </a:r>
            <a:r>
              <a:rPr lang="sr-Cyrl-BA" sz="3200" dirty="0" smtClean="0"/>
              <a:t>о нечему што ће се тек </a:t>
            </a:r>
            <a:r>
              <a:rPr lang="sr-Cyrl-BA" sz="3200" dirty="0" smtClean="0"/>
              <a:t>догодити</a:t>
            </a:r>
            <a:r>
              <a:rPr lang="sr-Cyrl-B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7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574" y="487680"/>
            <a:ext cx="8596668" cy="1320800"/>
          </a:xfrm>
        </p:spPr>
        <p:txBody>
          <a:bodyPr>
            <a:normAutofit/>
          </a:bodyPr>
          <a:lstStyle/>
          <a:p>
            <a:r>
              <a:rPr lang="sr-Cyrl-BA" sz="4800" dirty="0" smtClean="0"/>
              <a:t>Извјештај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800" b="1" dirty="0" smtClean="0"/>
              <a:t>Један је од најчешћи облика извјештавања.</a:t>
            </a:r>
          </a:p>
          <a:p>
            <a:r>
              <a:rPr lang="sr-Cyrl-BA" sz="2800" b="1" dirty="0" smtClean="0"/>
              <a:t>Састоји се од изношења низ података који су међусобно повезани, а у вези су са темом о којој се извјештава.</a:t>
            </a:r>
          </a:p>
          <a:p>
            <a:r>
              <a:rPr lang="sr-Cyrl-BA" sz="2800" b="1" dirty="0" smtClean="0"/>
              <a:t>У извјештају нема мјеста за субјективност него се само износе чињенице.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836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2514" y="1384663"/>
            <a:ext cx="86214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800" dirty="0"/>
              <a:t>Битне особине извјештаја су: </a:t>
            </a:r>
            <a:endParaRPr lang="sr-Cyrl-BA" sz="2800" dirty="0" smtClean="0"/>
          </a:p>
          <a:p>
            <a:endParaRPr lang="sr-Cyrl-B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2800" dirty="0">
                <a:solidFill>
                  <a:srgbClr val="FF0000"/>
                </a:solidFill>
              </a:rPr>
              <a:t>истинитост </a:t>
            </a:r>
            <a:r>
              <a:rPr lang="sr-Cyrl-BA" sz="2800" dirty="0"/>
              <a:t>(износе се провјерени и поуздани подаци о чему се информише</a:t>
            </a:r>
            <a:r>
              <a:rPr lang="sr-Cyrl-BA" sz="28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r-Cyrl-B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2800" dirty="0">
                <a:solidFill>
                  <a:srgbClr val="FF0000"/>
                </a:solidFill>
              </a:rPr>
              <a:t>ј</a:t>
            </a:r>
            <a:r>
              <a:rPr lang="sr-Cyrl-BA" sz="2800" dirty="0" smtClean="0">
                <a:solidFill>
                  <a:srgbClr val="FF0000"/>
                </a:solidFill>
              </a:rPr>
              <a:t>асност </a:t>
            </a:r>
            <a:r>
              <a:rPr lang="sr-Cyrl-BA" sz="2800" dirty="0"/>
              <a:t>(информације се износе прецизним и разумљивим ријечима</a:t>
            </a:r>
            <a:r>
              <a:rPr lang="sr-Cyrl-BA" sz="28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r-Cyrl-B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2800" dirty="0">
                <a:solidFill>
                  <a:srgbClr val="FF0000"/>
                </a:solidFill>
              </a:rPr>
              <a:t>с</a:t>
            </a:r>
            <a:r>
              <a:rPr lang="sr-Cyrl-BA" sz="2800" dirty="0" smtClean="0">
                <a:solidFill>
                  <a:srgbClr val="FF0000"/>
                </a:solidFill>
              </a:rPr>
              <a:t>ажетост</a:t>
            </a:r>
            <a:r>
              <a:rPr lang="sr-Cyrl-BA" sz="2800" dirty="0" smtClean="0"/>
              <a:t> </a:t>
            </a:r>
            <a:r>
              <a:rPr lang="sr-Cyrl-BA" sz="2800" dirty="0"/>
              <a:t>(износи се само оно што је битно</a:t>
            </a:r>
            <a:r>
              <a:rPr lang="sr-Cyrl-BA" sz="2800" dirty="0" smtClean="0"/>
              <a:t>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91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Приликом писања извјештаја треба: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400" b="1" dirty="0"/>
              <a:t>т</a:t>
            </a:r>
            <a:r>
              <a:rPr lang="sr-Cyrl-BA" sz="2400" b="1" dirty="0" smtClean="0"/>
              <a:t>ачно </a:t>
            </a:r>
            <a:r>
              <a:rPr lang="sr-Cyrl-BA" sz="2400" b="1" dirty="0" smtClean="0"/>
              <a:t>одредити тему извјештавања</a:t>
            </a:r>
          </a:p>
          <a:p>
            <a:r>
              <a:rPr lang="sr-Cyrl-BA" sz="2400" b="1" dirty="0"/>
              <a:t>п</a:t>
            </a:r>
            <a:r>
              <a:rPr lang="sr-Cyrl-BA" sz="2400" b="1" dirty="0" smtClean="0"/>
              <a:t>рикупити </a:t>
            </a:r>
            <a:r>
              <a:rPr lang="sr-Cyrl-BA" sz="2400" b="1" dirty="0" smtClean="0"/>
              <a:t>сву грађу о датој теми </a:t>
            </a:r>
          </a:p>
          <a:p>
            <a:r>
              <a:rPr lang="sr-Cyrl-BA" sz="2400" b="1" dirty="0"/>
              <a:t> </a:t>
            </a:r>
            <a:r>
              <a:rPr lang="sr-Cyrl-BA" sz="2400" b="1" dirty="0"/>
              <a:t>р</a:t>
            </a:r>
            <a:r>
              <a:rPr lang="sr-Cyrl-BA" sz="2400" b="1" dirty="0" smtClean="0"/>
              <a:t>аспоредити </a:t>
            </a:r>
            <a:r>
              <a:rPr lang="sr-Cyrl-BA" sz="2400" b="1" dirty="0" smtClean="0"/>
              <a:t>грађу тако да се чињенице међусобно </a:t>
            </a:r>
            <a:r>
              <a:rPr lang="sr-Cyrl-BA" sz="2400" b="1" dirty="0" smtClean="0"/>
              <a:t>допуњавају.</a:t>
            </a:r>
            <a:endParaRPr lang="sr-Cyrl-BA" sz="2400" b="1" dirty="0" smtClean="0"/>
          </a:p>
          <a:p>
            <a:r>
              <a:rPr lang="sr-Cyrl-BA" sz="2400" b="1" dirty="0" smtClean="0"/>
              <a:t>Језик извјештаја мора да буде строго фактографски (чињеничан), без емоционалности.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9110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</TotalTime>
  <Words>403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Facet</vt:lpstr>
      <vt:lpstr>Писање </vt:lpstr>
      <vt:lpstr>PowerPoint Presentation</vt:lpstr>
      <vt:lpstr>PowerPoint Presentation</vt:lpstr>
      <vt:lpstr>Најчешћи облици извјештавања су:</vt:lpstr>
      <vt:lpstr>Вијест</vt:lpstr>
      <vt:lpstr>Обавјештење</vt:lpstr>
      <vt:lpstr>Извјештај</vt:lpstr>
      <vt:lpstr>PowerPoint Presentation</vt:lpstr>
      <vt:lpstr>Приликом писања извјештаја треба:</vt:lpstr>
      <vt:lpstr>PowerPoint Presentation</vt:lpstr>
      <vt:lpstr>Домаћи задатак: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Писање </dc:title>
  <dc:creator>WIN10</dc:creator>
  <cp:lastModifiedBy>WIN10</cp:lastModifiedBy>
  <cp:revision>19</cp:revision>
  <dcterms:created xsi:type="dcterms:W3CDTF">2020-04-04T12:30:32Z</dcterms:created>
  <dcterms:modified xsi:type="dcterms:W3CDTF">2020-04-05T15:11:48Z</dcterms:modified>
</cp:coreProperties>
</file>