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98CF737-0999-4EFB-AD36-D62AFB64C077}" type="datetimeFigureOut">
              <a:rPr lang="sr-Cyrl-RS" smtClean="0"/>
              <a:pPr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317C83B-F945-44ED-B8F0-FD21D7216C6C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>
                <a:latin typeface="Palatino Linotype" panose="02040502050505030304" pitchFamily="18" charset="0"/>
              </a:rPr>
              <a:t>ФУТУР ПРВИ</a:t>
            </a:r>
            <a:endParaRPr lang="sr-Cyrl-RS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1371600"/>
            <a:ext cx="5712179" cy="4114800"/>
          </a:xfrm>
        </p:spPr>
        <p:txBody>
          <a:bodyPr>
            <a:normAutofit/>
          </a:bodyPr>
          <a:lstStyle/>
          <a:p>
            <a:endParaRPr lang="sr-Cyrl-RS" sz="1200" dirty="0" smtClean="0"/>
          </a:p>
        </p:txBody>
      </p:sp>
    </p:spTree>
    <p:extLst>
      <p:ext uri="{BB962C8B-B14F-4D97-AF65-F5344CB8AC3E}">
        <p14:creationId xmlns:p14="http://schemas.microsoft.com/office/powerpoint/2010/main" val="235082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000" dirty="0" smtClean="0">
                <a:latin typeface="Palatino Linotype" panose="02040502050505030304" pitchFamily="18" charset="0"/>
              </a:rPr>
              <a:t>Важни појмови</a:t>
            </a:r>
            <a:endParaRPr lang="sr-Cyrl-RS" sz="40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BA" dirty="0" smtClean="0">
                <a:latin typeface="Palatino Linotype" panose="02040502050505030304" pitchFamily="18" charset="0"/>
              </a:rPr>
              <a:t>Будеће вријеме</a:t>
            </a:r>
          </a:p>
          <a:p>
            <a:endParaRPr lang="sr-Cyrl-BA" dirty="0">
              <a:latin typeface="Palatino Linotype" panose="02040502050505030304" pitchFamily="18" charset="0"/>
            </a:endParaRPr>
          </a:p>
          <a:p>
            <a:r>
              <a:rPr lang="sr-Cyrl-BA" dirty="0" smtClean="0">
                <a:latin typeface="Palatino Linotype" panose="02040502050505030304" pitchFamily="18" charset="0"/>
              </a:rPr>
              <a:t>Личан глаголски облик</a:t>
            </a:r>
          </a:p>
          <a:p>
            <a:endParaRPr lang="sr-Cyrl-BA" dirty="0">
              <a:latin typeface="Palatino Linotype" panose="02040502050505030304" pitchFamily="18" charset="0"/>
            </a:endParaRPr>
          </a:p>
          <a:p>
            <a:r>
              <a:rPr lang="sr-Cyrl-BA" dirty="0" smtClean="0">
                <a:latin typeface="Palatino Linotype" panose="02040502050505030304" pitchFamily="18" charset="0"/>
              </a:rPr>
              <a:t>Може бити и прост и сложен.</a:t>
            </a:r>
            <a:endParaRPr lang="sr-Cyrl-RS" dirty="0">
              <a:latin typeface="Palatino Linotype" panose="020405020505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r-Cyrl-BA" dirty="0" smtClean="0">
                <a:latin typeface="Palatino Linotype" panose="02040502050505030304" pitchFamily="18" charset="0"/>
              </a:rPr>
              <a:t>Гради се на два начина</a:t>
            </a:r>
          </a:p>
          <a:p>
            <a:endParaRPr lang="sr-Cyrl-BA" dirty="0">
              <a:latin typeface="Palatino Linotype" panose="02040502050505030304" pitchFamily="18" charset="0"/>
            </a:endParaRPr>
          </a:p>
          <a:p>
            <a:r>
              <a:rPr lang="sr-Cyrl-BA" dirty="0" smtClean="0">
                <a:latin typeface="Palatino Linotype" panose="02040502050505030304" pitchFamily="18" charset="0"/>
              </a:rPr>
              <a:t>Помоћни глагол хтјети</a:t>
            </a:r>
          </a:p>
          <a:p>
            <a:endParaRPr lang="sr-Cyrl-BA" dirty="0">
              <a:latin typeface="Palatino Linotype" panose="02040502050505030304" pitchFamily="18" charset="0"/>
            </a:endParaRPr>
          </a:p>
          <a:p>
            <a:r>
              <a:rPr lang="sr-Cyrl-BA" dirty="0" smtClean="0">
                <a:latin typeface="Palatino Linotype" panose="02040502050505030304" pitchFamily="18" charset="0"/>
              </a:rPr>
              <a:t>Инфинитив</a:t>
            </a:r>
            <a:endParaRPr lang="sr-Cyrl-R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60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6702552" cy="3602736"/>
          </a:xfrm>
        </p:spPr>
        <p:txBody>
          <a:bodyPr/>
          <a:lstStyle/>
          <a:p>
            <a:endParaRPr lang="sr-Cyrl-BA" dirty="0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r>
              <a:rPr lang="sr-Cyrl-BA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Ући ће </a:t>
            </a:r>
            <a:r>
              <a:rPr lang="sr-Cyrl-BA" dirty="0" smtClean="0">
                <a:latin typeface="Palatino Linotype" panose="02040502050505030304" pitchFamily="18" charset="0"/>
              </a:rPr>
              <a:t>у библиотеку кад у њој буде што више ђака...</a:t>
            </a:r>
          </a:p>
          <a:p>
            <a:endParaRPr lang="sr-Cyrl-BA" sz="1000" dirty="0" smtClean="0">
              <a:latin typeface="Palatino Linotype" panose="02040502050505030304" pitchFamily="18" charset="0"/>
            </a:endParaRPr>
          </a:p>
          <a:p>
            <a:r>
              <a:rPr lang="sr-Cyrl-BA" dirty="0" smtClean="0">
                <a:latin typeface="Palatino Linotype" panose="02040502050505030304" pitchFamily="18" charset="0"/>
              </a:rPr>
              <a:t>Да, али тад </a:t>
            </a:r>
            <a:r>
              <a:rPr lang="sr-Cyrl-BA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ће</a:t>
            </a:r>
            <a:r>
              <a:rPr lang="sr-Cyrl-BA" dirty="0" smtClean="0">
                <a:latin typeface="Palatino Linotype" panose="02040502050505030304" pitchFamily="18" charset="0"/>
              </a:rPr>
              <a:t> професор </a:t>
            </a:r>
            <a:r>
              <a:rPr lang="sr-Cyrl-BA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узети</a:t>
            </a:r>
            <a:r>
              <a:rPr lang="sr-Cyrl-BA" dirty="0" smtClean="0">
                <a:latin typeface="Palatino Linotype" panose="02040502050505030304" pitchFamily="18" charset="0"/>
              </a:rPr>
              <a:t> књигу...</a:t>
            </a:r>
          </a:p>
          <a:p>
            <a:pPr>
              <a:buNone/>
            </a:pPr>
            <a:endParaRPr lang="sr-Cyrl-BA" sz="1000" dirty="0" smtClean="0">
              <a:latin typeface="Palatino Linotype" panose="02040502050505030304" pitchFamily="18" charset="0"/>
            </a:endParaRPr>
          </a:p>
          <a:p>
            <a:r>
              <a:rPr lang="sr-Cyrl-BA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Наступиће</a:t>
            </a:r>
            <a:r>
              <a:rPr lang="sr-Cyrl-BA" dirty="0" smtClean="0">
                <a:latin typeface="Palatino Linotype" panose="02040502050505030304" pitchFamily="18" charset="0"/>
              </a:rPr>
              <a:t>, укратко, све оне неодређене и многобројне околности...</a:t>
            </a:r>
          </a:p>
          <a:p>
            <a:pPr>
              <a:buNone/>
            </a:pPr>
            <a:endParaRPr lang="sr-Cyrl-BA" dirty="0" smtClean="0">
              <a:latin typeface="Palatino Linotype" panose="02040502050505030304" pitchFamily="18" charset="0"/>
            </a:endParaRPr>
          </a:p>
          <a:p>
            <a:endParaRPr lang="sr-Cyrl-BA" dirty="0" smtClean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7696200" y="2119313"/>
            <a:ext cx="609600" cy="39528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990600"/>
            <a:ext cx="6965245" cy="129540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Palatino Linotype" panose="02040502050505030304" pitchFamily="18" charset="0"/>
              </a:rPr>
              <a:t>Творба (грађа) футура првог</a:t>
            </a:r>
            <a:endParaRPr lang="sr-Cyrl-R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BA" dirty="0" smtClean="0"/>
          </a:p>
          <a:p>
            <a:pPr lvl="0">
              <a:buClr>
                <a:srgbClr val="AA2B1E"/>
              </a:buClr>
            </a:pPr>
            <a:r>
              <a:rPr lang="sr-Cyrl-BA" sz="3200" dirty="0" smtClean="0">
                <a:solidFill>
                  <a:prstClr val="black"/>
                </a:solidFill>
                <a:latin typeface="Palatino Linotype" pitchFamily="18" charset="0"/>
              </a:rPr>
              <a:t>Футур први = </a:t>
            </a:r>
          </a:p>
          <a:p>
            <a:pPr lvl="0">
              <a:buClr>
                <a:srgbClr val="AA2B1E"/>
              </a:buClr>
            </a:pPr>
            <a:endParaRPr lang="sr-Cyrl-BA" sz="1200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pPr lvl="0">
              <a:buClr>
                <a:srgbClr val="AA2B1E"/>
              </a:buClr>
              <a:buNone/>
            </a:pPr>
            <a:r>
              <a:rPr lang="sr-Cyrl-BA" dirty="0" smtClean="0">
                <a:solidFill>
                  <a:prstClr val="black"/>
                </a:solidFill>
                <a:latin typeface="Palatino Linotype" pitchFamily="18" charset="0"/>
              </a:rPr>
              <a:t>    краћи </a:t>
            </a:r>
            <a:r>
              <a:rPr lang="sr-Cyrl-BA" dirty="0">
                <a:solidFill>
                  <a:prstClr val="black"/>
                </a:solidFill>
                <a:latin typeface="Palatino Linotype" pitchFamily="18" charset="0"/>
              </a:rPr>
              <a:t>облик </a:t>
            </a:r>
            <a:r>
              <a:rPr lang="sr-Cyrl-BA" dirty="0" smtClean="0">
                <a:solidFill>
                  <a:prstClr val="black"/>
                </a:solidFill>
                <a:latin typeface="Palatino Linotype" pitchFamily="18" charset="0"/>
              </a:rPr>
              <a:t>(ненаглашени</a:t>
            </a:r>
            <a:r>
              <a:rPr lang="sr-Cyrl-BA" dirty="0">
                <a:solidFill>
                  <a:prstClr val="black"/>
                </a:solidFill>
                <a:latin typeface="Palatino Linotype" pitchFamily="18" charset="0"/>
              </a:rPr>
              <a:t>) презента помоћног глагола хтјети </a:t>
            </a:r>
            <a:r>
              <a:rPr lang="sr-Cyrl-BA" dirty="0" smtClean="0">
                <a:solidFill>
                  <a:prstClr val="black"/>
                </a:solidFill>
                <a:latin typeface="Palatino Linotype" pitchFamily="18" charset="0"/>
              </a:rPr>
              <a:t>+ инфинитив</a:t>
            </a:r>
            <a:endParaRPr lang="sr-Cyrl-BA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indent="0">
              <a:buNone/>
            </a:pPr>
            <a:endParaRPr lang="sr-Cyrl-BA" dirty="0" smtClean="0"/>
          </a:p>
          <a:p>
            <a:endParaRPr lang="sr-Cyrl-BA" sz="3200" dirty="0" smtClean="0"/>
          </a:p>
          <a:p>
            <a:pPr marL="0" indent="0">
              <a:buNone/>
            </a:pPr>
            <a:endParaRPr lang="sr-Cyrl-BA" sz="3200" dirty="0" smtClean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01577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25417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1447800"/>
            <a:ext cx="3200400" cy="4648200"/>
          </a:xfrm>
        </p:spPr>
        <p:txBody>
          <a:bodyPr>
            <a:normAutofit/>
          </a:bodyPr>
          <a:lstStyle/>
          <a:p>
            <a:r>
              <a:rPr lang="sr-Cyrl-BA" u="sng" dirty="0" smtClean="0">
                <a:latin typeface="Palatino Linotype" pitchFamily="18" charset="0"/>
              </a:rPr>
              <a:t>У</a:t>
            </a:r>
            <a:r>
              <a:rPr lang="sr-Cyrl-BA" u="sng" dirty="0" smtClean="0">
                <a:solidFill>
                  <a:srgbClr val="C00000"/>
                </a:solidFill>
                <a:latin typeface="Palatino Linotype" pitchFamily="18" charset="0"/>
              </a:rPr>
              <a:t>ЋИ</a:t>
            </a:r>
          </a:p>
          <a:p>
            <a:pPr>
              <a:buNone/>
            </a:pPr>
            <a:endParaRPr lang="sr-Cyrl-BA" sz="900" u="sng" dirty="0" smtClean="0">
              <a:solidFill>
                <a:srgbClr val="C00000"/>
              </a:solidFill>
              <a:latin typeface="Palatino Linotype" pitchFamily="18" charset="0"/>
            </a:endParaRP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Једнина</a:t>
            </a:r>
          </a:p>
          <a:p>
            <a:pPr marL="0" indent="0">
              <a:buNone/>
            </a:pPr>
            <a:endParaRPr lang="sr-Cyrl-BA" sz="900" dirty="0" smtClean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sr-Cyrl-BA" sz="2000" dirty="0" smtClean="0">
                <a:solidFill>
                  <a:srgbClr val="C00000"/>
                </a:solidFill>
                <a:latin typeface="Palatino Linotype" pitchFamily="18" charset="0"/>
              </a:rPr>
              <a:t>1.Ћу ући/ ући ћу</a:t>
            </a:r>
          </a:p>
          <a:p>
            <a:pPr marL="0" indent="0">
              <a:buNone/>
            </a:pPr>
            <a:r>
              <a:rPr lang="sr-Cyrl-BA" sz="2000" dirty="0" smtClean="0">
                <a:solidFill>
                  <a:srgbClr val="C00000"/>
                </a:solidFill>
                <a:latin typeface="Palatino Linotype" pitchFamily="18" charset="0"/>
              </a:rPr>
              <a:t>2.Ћеш ући/ ући ћеш</a:t>
            </a:r>
          </a:p>
          <a:p>
            <a:pPr marL="0" indent="0">
              <a:buNone/>
            </a:pPr>
            <a:r>
              <a:rPr lang="sr-Cyrl-BA" sz="2000" dirty="0" smtClean="0">
                <a:solidFill>
                  <a:srgbClr val="C00000"/>
                </a:solidFill>
                <a:latin typeface="Palatino Linotype" pitchFamily="18" charset="0"/>
              </a:rPr>
              <a:t>3.Ће ући/ ући ће</a:t>
            </a:r>
          </a:p>
          <a:p>
            <a:pPr marL="0" indent="0">
              <a:buNone/>
            </a:pPr>
            <a:endParaRPr lang="sr-Cyrl-BA" sz="900" dirty="0" smtClean="0">
              <a:solidFill>
                <a:srgbClr val="C00000"/>
              </a:solidFill>
              <a:latin typeface="Palatino Linotype" pitchFamily="18" charset="0"/>
            </a:endParaRP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Можина</a:t>
            </a:r>
          </a:p>
          <a:p>
            <a:pPr marL="0" indent="0">
              <a:buNone/>
            </a:pPr>
            <a:endParaRPr lang="sr-Cyrl-BA" sz="900" dirty="0" smtClean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sr-Cyrl-BA" sz="2000" dirty="0" smtClean="0">
                <a:solidFill>
                  <a:srgbClr val="C00000"/>
                </a:solidFill>
                <a:latin typeface="Palatino Linotype" pitchFamily="18" charset="0"/>
              </a:rPr>
              <a:t>1.Ћемо ући/ ући ћемо</a:t>
            </a:r>
          </a:p>
          <a:p>
            <a:pPr marL="0" indent="0">
              <a:buNone/>
            </a:pPr>
            <a:r>
              <a:rPr lang="sr-Cyrl-BA" sz="2000" dirty="0" smtClean="0">
                <a:solidFill>
                  <a:srgbClr val="C00000"/>
                </a:solidFill>
                <a:latin typeface="Palatino Linotype" pitchFamily="18" charset="0"/>
              </a:rPr>
              <a:t>2. Ћете ући/ ући ћете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Palatino Linotype" pitchFamily="18" charset="0"/>
              </a:rPr>
              <a:t>3.</a:t>
            </a:r>
            <a:r>
              <a:rPr lang="sr-Cyrl-BA" sz="2000" dirty="0" smtClean="0">
                <a:solidFill>
                  <a:srgbClr val="C00000"/>
                </a:solidFill>
                <a:latin typeface="Palatino Linotype" pitchFamily="18" charset="0"/>
              </a:rPr>
              <a:t>Ће ући/ ући ће</a:t>
            </a:r>
            <a:endParaRPr lang="sr-Cyrl-RS" sz="2000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47800" y="1447800"/>
            <a:ext cx="2895600" cy="4495800"/>
          </a:xfrm>
        </p:spPr>
        <p:txBody>
          <a:bodyPr>
            <a:normAutofit lnSpcReduction="10000"/>
          </a:bodyPr>
          <a:lstStyle/>
          <a:p>
            <a:r>
              <a:rPr lang="sr-Cyrl-BA" u="sng" dirty="0" smtClean="0">
                <a:latin typeface="Palatino Linotype" pitchFamily="18" charset="0"/>
              </a:rPr>
              <a:t>УЗЕ</a:t>
            </a:r>
            <a:r>
              <a:rPr lang="sr-Cyrl-BA" u="sng" dirty="0" smtClean="0">
                <a:solidFill>
                  <a:srgbClr val="C00000"/>
                </a:solidFill>
                <a:latin typeface="Palatino Linotype" pitchFamily="18" charset="0"/>
              </a:rPr>
              <a:t>ТИ</a:t>
            </a:r>
          </a:p>
          <a:p>
            <a:endParaRPr lang="sr-Cyrl-BA" sz="900" u="sng" dirty="0" smtClean="0">
              <a:solidFill>
                <a:srgbClr val="C00000"/>
              </a:solidFill>
              <a:latin typeface="Palatino Linotype" pitchFamily="18" charset="0"/>
            </a:endParaRP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Једнина</a:t>
            </a:r>
          </a:p>
          <a:p>
            <a:pPr marL="0" indent="0">
              <a:buNone/>
            </a:pPr>
            <a:endParaRPr lang="sr-Cyrl-BA" sz="900" dirty="0" smtClean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1.Ћу узети/ узећу</a:t>
            </a: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2.Ћеш узети/ узећеш</a:t>
            </a: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3.Ће узети/ узеће</a:t>
            </a:r>
          </a:p>
          <a:p>
            <a:pPr marL="0" indent="0">
              <a:buNone/>
            </a:pPr>
            <a:endParaRPr lang="sr-Cyrl-BA" sz="2000" dirty="0" smtClean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Множина</a:t>
            </a:r>
          </a:p>
          <a:p>
            <a:pPr marL="0" indent="0">
              <a:buNone/>
            </a:pPr>
            <a:endParaRPr lang="sr-Cyrl-BA" sz="900" dirty="0" smtClean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1.Ћемо узети/    узећемо</a:t>
            </a: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2.Ћете узети/ </a:t>
            </a:r>
            <a:r>
              <a:rPr lang="sr-Cyrl-BA" sz="2000" dirty="0" smtClean="0">
                <a:latin typeface="Palatino Linotype" pitchFamily="18" charset="0"/>
              </a:rPr>
              <a:t>узеће</a:t>
            </a:r>
            <a:r>
              <a:rPr lang="en-US" sz="2000" smtClean="0">
                <a:latin typeface="Palatino Linotype" pitchFamily="18" charset="0"/>
              </a:rPr>
              <a:t>te</a:t>
            </a:r>
            <a:endParaRPr lang="sr-Cyrl-BA" sz="2000" dirty="0" smtClean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sr-Cyrl-BA" sz="2000" dirty="0" smtClean="0">
                <a:latin typeface="Palatino Linotype" pitchFamily="18" charset="0"/>
              </a:rPr>
              <a:t>3.Ће узети/ узеће</a:t>
            </a:r>
            <a:endParaRPr lang="sr-Cyrl-RS" sz="2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2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524001"/>
            <a:ext cx="5723468" cy="762000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Правило</a:t>
            </a:r>
            <a:endParaRPr lang="sr-Cyrl-RS" sz="32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6781800" cy="2895600"/>
          </a:xfrm>
        </p:spPr>
        <p:txBody>
          <a:bodyPr/>
          <a:lstStyle/>
          <a:p>
            <a:pPr algn="just"/>
            <a:r>
              <a:rPr lang="sr-Cyrl-BA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Прости футур користи се по правилу само онда када футур долази </a:t>
            </a:r>
            <a:r>
              <a:rPr lang="sr-Cyrl-BA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на почетку </a:t>
            </a:r>
            <a:r>
              <a:rPr lang="sr-Cyrl-BA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реченице. </a:t>
            </a:r>
          </a:p>
          <a:p>
            <a:pPr algn="just"/>
            <a:endParaRPr lang="sr-Cyrl-BA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sr-Cyrl-BA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Када футур први </a:t>
            </a:r>
            <a:r>
              <a:rPr lang="sr-Cyrl-BA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не стоји на почетку </a:t>
            </a:r>
            <a:r>
              <a:rPr lang="sr-Cyrl-BA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реченице, по правилу се користе облици сложеног футура првог. </a:t>
            </a:r>
            <a:endParaRPr lang="sr-Cyrl-R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1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990600"/>
            <a:ext cx="6965245" cy="1143000"/>
          </a:xfrm>
        </p:spPr>
        <p:txBody>
          <a:bodyPr>
            <a:normAutofit/>
          </a:bodyPr>
          <a:lstStyle/>
          <a:p>
            <a:r>
              <a:rPr lang="sr-Cyrl-BA" dirty="0" smtClean="0">
                <a:latin typeface="Palatino Linotype" panose="02040502050505030304" pitchFamily="18" charset="0"/>
              </a:rPr>
              <a:t>Задаци</a:t>
            </a:r>
            <a:endParaRPr lang="sr-Cyrl-RS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r>
              <a:rPr lang="sr-Cyrl-BA" sz="2800" dirty="0" smtClean="0">
                <a:latin typeface="Palatino Linotype" pitchFamily="18" charset="0"/>
              </a:rPr>
              <a:t>Уџбеник </a:t>
            </a:r>
            <a:r>
              <a:rPr lang="sr-Cyrl-BA" sz="2800" i="1" dirty="0" smtClean="0">
                <a:latin typeface="Palatino Linotype" pitchFamily="18" charset="0"/>
              </a:rPr>
              <a:t>Српски језик и језичка култура</a:t>
            </a:r>
            <a:r>
              <a:rPr lang="sr-Cyrl-BA" sz="2800" dirty="0" smtClean="0">
                <a:latin typeface="Palatino Linotype" pitchFamily="18" charset="0"/>
              </a:rPr>
              <a:t>, 82</a:t>
            </a:r>
            <a:r>
              <a:rPr lang="en-US" sz="2800" dirty="0" smtClean="0">
                <a:latin typeface="Palatino Linotype" pitchFamily="18" charset="0"/>
              </a:rPr>
              <a:t>. </a:t>
            </a:r>
            <a:r>
              <a:rPr lang="sr-Cyrl-BA" sz="2800" dirty="0" smtClean="0">
                <a:latin typeface="Palatino Linotype" pitchFamily="18" charset="0"/>
              </a:rPr>
              <a:t>страна.</a:t>
            </a: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608054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143</TotalTime>
  <Words>188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ФУТУР ПРВИ</vt:lpstr>
      <vt:lpstr>Важни појмови</vt:lpstr>
      <vt:lpstr>PowerPoint Presentation</vt:lpstr>
      <vt:lpstr>Творба (грађа) футура првог</vt:lpstr>
      <vt:lpstr>PowerPoint Presentation</vt:lpstr>
      <vt:lpstr>Правило</vt:lpstr>
      <vt:lpstr>Задаци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</cp:lastModifiedBy>
  <cp:revision>23</cp:revision>
  <dcterms:created xsi:type="dcterms:W3CDTF">2020-03-30T12:49:55Z</dcterms:created>
  <dcterms:modified xsi:type="dcterms:W3CDTF">2020-03-30T20:55:30Z</dcterms:modified>
</cp:coreProperties>
</file>