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70" r:id="rId4"/>
    <p:sldId id="271" r:id="rId5"/>
    <p:sldId id="272" r:id="rId6"/>
    <p:sldId id="273" r:id="rId7"/>
    <p:sldId id="258" r:id="rId8"/>
    <p:sldId id="259" r:id="rId9"/>
    <p:sldId id="275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FF"/>
    <a:srgbClr val="339966"/>
    <a:srgbClr val="00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8ABAF-CB53-4910-B6EA-994B00423D4E}" type="doc">
      <dgm:prSet loTypeId="urn:microsoft.com/office/officeart/2005/8/layout/matrix1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0AE74D-47F8-4214-9E94-78547FE9F9B0}">
      <dgm:prSet phldrT="[Text]"/>
      <dgm:spPr/>
      <dgm:t>
        <a:bodyPr/>
        <a:lstStyle/>
        <a:p>
          <a:r>
            <a:rPr lang="sr-Cyrl-BA" b="1" i="0" dirty="0" smtClean="0">
              <a:solidFill>
                <a:srgbClr val="002060"/>
              </a:solidFill>
            </a:rPr>
            <a:t>Сат</a:t>
          </a:r>
          <a:endParaRPr lang="en-US" b="1" i="0" dirty="0">
            <a:solidFill>
              <a:srgbClr val="002060"/>
            </a:solidFill>
          </a:endParaRPr>
        </a:p>
      </dgm:t>
    </dgm:pt>
    <dgm:pt modelId="{993B896E-27D9-4118-848B-C8640762BF49}" type="parTrans" cxnId="{A1AF53B6-1A22-4C3D-8A8D-B216ACBD5A45}">
      <dgm:prSet/>
      <dgm:spPr/>
      <dgm:t>
        <a:bodyPr/>
        <a:lstStyle/>
        <a:p>
          <a:endParaRPr lang="en-US"/>
        </a:p>
      </dgm:t>
    </dgm:pt>
    <dgm:pt modelId="{AF959857-72D1-4AA1-B71F-CDFF8A2EE797}" type="sibTrans" cxnId="{A1AF53B6-1A22-4C3D-8A8D-B216ACBD5A45}">
      <dgm:prSet/>
      <dgm:spPr/>
      <dgm:t>
        <a:bodyPr/>
        <a:lstStyle/>
        <a:p>
          <a:endParaRPr lang="en-US"/>
        </a:p>
      </dgm:t>
    </dgm:pt>
    <dgm:pt modelId="{D23ECF99-F49F-447C-8601-2E6A1878F262}">
      <dgm:prSet phldrT="[Text]"/>
      <dgm:spPr/>
      <dgm:t>
        <a:bodyPr/>
        <a:lstStyle/>
        <a:p>
          <a:r>
            <a:rPr lang="sr-Cyrl-BA" b="1" i="0" dirty="0" smtClean="0">
              <a:solidFill>
                <a:srgbClr val="002060"/>
              </a:solidFill>
            </a:rPr>
            <a:t>Политички неутрална</a:t>
          </a:r>
          <a:endParaRPr lang="en-US" b="1" i="0" dirty="0">
            <a:solidFill>
              <a:srgbClr val="002060"/>
            </a:solidFill>
          </a:endParaRPr>
        </a:p>
      </dgm:t>
    </dgm:pt>
    <dgm:pt modelId="{0E32886F-8051-4B86-9968-09407CFFCD8C}" type="parTrans" cxnId="{735C4B6C-5786-417B-9C8D-E86FCC1E236E}">
      <dgm:prSet/>
      <dgm:spPr/>
      <dgm:t>
        <a:bodyPr/>
        <a:lstStyle/>
        <a:p>
          <a:endParaRPr lang="en-US"/>
        </a:p>
      </dgm:t>
    </dgm:pt>
    <dgm:pt modelId="{BF934612-67C2-4829-A8FA-FA851FD220E5}" type="sibTrans" cxnId="{735C4B6C-5786-417B-9C8D-E86FCC1E236E}">
      <dgm:prSet/>
      <dgm:spPr/>
      <dgm:t>
        <a:bodyPr/>
        <a:lstStyle/>
        <a:p>
          <a:endParaRPr lang="en-US"/>
        </a:p>
      </dgm:t>
    </dgm:pt>
    <dgm:pt modelId="{726D9F39-9EDF-4515-AD4B-0B90E754DE25}">
      <dgm:prSet phldrT="[Text]"/>
      <dgm:spPr/>
      <dgm:t>
        <a:bodyPr/>
        <a:lstStyle/>
        <a:p>
          <a:r>
            <a:rPr lang="sr-Cyrl-BA" b="1" i="0" dirty="0" smtClean="0">
              <a:solidFill>
                <a:srgbClr val="002060"/>
              </a:solidFill>
            </a:rPr>
            <a:t>Бернандинац</a:t>
          </a:r>
          <a:endParaRPr lang="en-US" b="1" i="0" dirty="0">
            <a:solidFill>
              <a:srgbClr val="002060"/>
            </a:solidFill>
          </a:endParaRPr>
        </a:p>
      </dgm:t>
    </dgm:pt>
    <dgm:pt modelId="{9C2D750E-EC5E-4EB6-B562-D1A5D36886DE}" type="sibTrans" cxnId="{55193B88-3E7F-4D36-A55B-04E9C10742B7}">
      <dgm:prSet/>
      <dgm:spPr/>
      <dgm:t>
        <a:bodyPr/>
        <a:lstStyle/>
        <a:p>
          <a:endParaRPr lang="en-US"/>
        </a:p>
      </dgm:t>
    </dgm:pt>
    <dgm:pt modelId="{99037151-98F7-4855-9AC9-6DF50768F8EB}" type="parTrans" cxnId="{55193B88-3E7F-4D36-A55B-04E9C10742B7}">
      <dgm:prSet/>
      <dgm:spPr/>
      <dgm:t>
        <a:bodyPr/>
        <a:lstStyle/>
        <a:p>
          <a:endParaRPr lang="en-US"/>
        </a:p>
      </dgm:t>
    </dgm:pt>
    <dgm:pt modelId="{50319868-9D8F-4822-B9BD-51FF83CA3355}">
      <dgm:prSet phldrT="[Text]"/>
      <dgm:spPr/>
      <dgm:t>
        <a:bodyPr/>
        <a:lstStyle/>
        <a:p>
          <a:r>
            <a:rPr lang="sr-Cyrl-BA" b="1" i="0" dirty="0" smtClean="0">
              <a:solidFill>
                <a:srgbClr val="002060"/>
              </a:solidFill>
              <a:latin typeface="+mn-lt"/>
            </a:rPr>
            <a:t>Алпи</a:t>
          </a:r>
          <a:endParaRPr lang="en-US" b="1" i="0" dirty="0">
            <a:solidFill>
              <a:srgbClr val="002060"/>
            </a:solidFill>
            <a:latin typeface="+mn-lt"/>
          </a:endParaRPr>
        </a:p>
      </dgm:t>
    </dgm:pt>
    <dgm:pt modelId="{3B81E7FB-FBC0-4CFE-9A84-A75093DC34BF}" type="sibTrans" cxnId="{F399FDD4-C50D-4EBF-AA3C-F063A133BAB9}">
      <dgm:prSet/>
      <dgm:spPr/>
      <dgm:t>
        <a:bodyPr/>
        <a:lstStyle/>
        <a:p>
          <a:endParaRPr lang="en-US"/>
        </a:p>
      </dgm:t>
    </dgm:pt>
    <dgm:pt modelId="{F3ADA51A-8034-4584-ADB8-CBB17C77E200}" type="parTrans" cxnId="{F399FDD4-C50D-4EBF-AA3C-F063A133BAB9}">
      <dgm:prSet/>
      <dgm:spPr/>
      <dgm:t>
        <a:bodyPr/>
        <a:lstStyle/>
        <a:p>
          <a:endParaRPr lang="en-US"/>
        </a:p>
      </dgm:t>
    </dgm:pt>
    <dgm:pt modelId="{502F4A2C-B69F-4FCC-969F-803C65B44539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BA" sz="3600" b="1" i="1" dirty="0" smtClean="0">
              <a:solidFill>
                <a:srgbClr val="002060"/>
              </a:solidFill>
            </a:rPr>
            <a:t>Швајцарска</a:t>
          </a:r>
          <a:endParaRPr lang="en-US" sz="3600" b="1" i="1" dirty="0">
            <a:solidFill>
              <a:srgbClr val="002060"/>
            </a:solidFill>
          </a:endParaRPr>
        </a:p>
      </dgm:t>
    </dgm:pt>
    <dgm:pt modelId="{2E0B7C5B-EC32-430B-9F55-A2B862265CAD}" type="sibTrans" cxnId="{E9A588A5-BCAB-4433-B967-0BFDA476395D}">
      <dgm:prSet/>
      <dgm:spPr/>
      <dgm:t>
        <a:bodyPr/>
        <a:lstStyle/>
        <a:p>
          <a:endParaRPr lang="en-US"/>
        </a:p>
      </dgm:t>
    </dgm:pt>
    <dgm:pt modelId="{A637D8F5-949B-4D32-A8B7-BE637F2F5066}" type="parTrans" cxnId="{E9A588A5-BCAB-4433-B967-0BFDA476395D}">
      <dgm:prSet/>
      <dgm:spPr/>
      <dgm:t>
        <a:bodyPr/>
        <a:lstStyle/>
        <a:p>
          <a:endParaRPr lang="en-US"/>
        </a:p>
      </dgm:t>
    </dgm:pt>
    <dgm:pt modelId="{5B969C0F-19C3-46AA-A107-E96AA987744A}" type="pres">
      <dgm:prSet presAssocID="{0E48ABAF-CB53-4910-B6EA-994B00423D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5DCB1-3CA9-40CB-A449-5C736B266B8A}" type="pres">
      <dgm:prSet presAssocID="{0E48ABAF-CB53-4910-B6EA-994B00423D4E}" presName="matrix" presStyleCnt="0"/>
      <dgm:spPr/>
    </dgm:pt>
    <dgm:pt modelId="{EB5CBF31-97A0-4784-8D11-BE659E693038}" type="pres">
      <dgm:prSet presAssocID="{0E48ABAF-CB53-4910-B6EA-994B00423D4E}" presName="tile1" presStyleLbl="node1" presStyleIdx="0" presStyleCnt="4"/>
      <dgm:spPr/>
      <dgm:t>
        <a:bodyPr/>
        <a:lstStyle/>
        <a:p>
          <a:endParaRPr lang="en-US"/>
        </a:p>
      </dgm:t>
    </dgm:pt>
    <dgm:pt modelId="{653F0787-FD43-467C-9265-C14B80160673}" type="pres">
      <dgm:prSet presAssocID="{0E48ABAF-CB53-4910-B6EA-994B00423D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C2C4C-03DB-40FF-9809-FBAEA00FB997}" type="pres">
      <dgm:prSet presAssocID="{0E48ABAF-CB53-4910-B6EA-994B00423D4E}" presName="tile2" presStyleLbl="node1" presStyleIdx="1" presStyleCnt="4"/>
      <dgm:spPr/>
      <dgm:t>
        <a:bodyPr/>
        <a:lstStyle/>
        <a:p>
          <a:endParaRPr lang="en-US"/>
        </a:p>
      </dgm:t>
    </dgm:pt>
    <dgm:pt modelId="{46CF2146-EB61-459B-AF07-783DBFDA6775}" type="pres">
      <dgm:prSet presAssocID="{0E48ABAF-CB53-4910-B6EA-994B00423D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C7514-008C-48DF-BC1E-3381B476A9BA}" type="pres">
      <dgm:prSet presAssocID="{0E48ABAF-CB53-4910-B6EA-994B00423D4E}" presName="tile3" presStyleLbl="node1" presStyleIdx="2" presStyleCnt="4"/>
      <dgm:spPr/>
      <dgm:t>
        <a:bodyPr/>
        <a:lstStyle/>
        <a:p>
          <a:endParaRPr lang="en-US"/>
        </a:p>
      </dgm:t>
    </dgm:pt>
    <dgm:pt modelId="{E5E875B3-4902-47D3-AFFB-2008EE9D288B}" type="pres">
      <dgm:prSet presAssocID="{0E48ABAF-CB53-4910-B6EA-994B00423D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A0087-435C-48E7-B736-27EFB9D1FE0A}" type="pres">
      <dgm:prSet presAssocID="{0E48ABAF-CB53-4910-B6EA-994B00423D4E}" presName="tile4" presStyleLbl="node1" presStyleIdx="3" presStyleCnt="4"/>
      <dgm:spPr/>
      <dgm:t>
        <a:bodyPr/>
        <a:lstStyle/>
        <a:p>
          <a:endParaRPr lang="en-US"/>
        </a:p>
      </dgm:t>
    </dgm:pt>
    <dgm:pt modelId="{E4EEBCF1-227A-4DB6-A12F-87C89526550C}" type="pres">
      <dgm:prSet presAssocID="{0E48ABAF-CB53-4910-B6EA-994B00423D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F18CD-0223-49BB-9FAB-2402B6985CAA}" type="pres">
      <dgm:prSet presAssocID="{0E48ABAF-CB53-4910-B6EA-994B00423D4E}" presName="centerTile" presStyleLbl="fgShp" presStyleIdx="0" presStyleCnt="1" custScaleX="3083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096E5-EB43-40C5-BE88-95FCEA206F36}" type="presOf" srcId="{726D9F39-9EDF-4515-AD4B-0B90E754DE25}" destId="{0AEC2C4C-03DB-40FF-9809-FBAEA00FB997}" srcOrd="0" destOrd="0" presId="urn:microsoft.com/office/officeart/2005/8/layout/matrix1"/>
    <dgm:cxn modelId="{A0378F69-C449-4492-8018-827138F15DD6}" type="presOf" srcId="{0E48ABAF-CB53-4910-B6EA-994B00423D4E}" destId="{5B969C0F-19C3-46AA-A107-E96AA987744A}" srcOrd="0" destOrd="0" presId="urn:microsoft.com/office/officeart/2005/8/layout/matrix1"/>
    <dgm:cxn modelId="{F399FDD4-C50D-4EBF-AA3C-F063A133BAB9}" srcId="{502F4A2C-B69F-4FCC-969F-803C65B44539}" destId="{50319868-9D8F-4822-B9BD-51FF83CA3355}" srcOrd="0" destOrd="0" parTransId="{F3ADA51A-8034-4584-ADB8-CBB17C77E200}" sibTransId="{3B81E7FB-FBC0-4CFE-9A84-A75093DC34BF}"/>
    <dgm:cxn modelId="{735C4B6C-5786-417B-9C8D-E86FCC1E236E}" srcId="{502F4A2C-B69F-4FCC-969F-803C65B44539}" destId="{D23ECF99-F49F-447C-8601-2E6A1878F262}" srcOrd="3" destOrd="0" parTransId="{0E32886F-8051-4B86-9968-09407CFFCD8C}" sibTransId="{BF934612-67C2-4829-A8FA-FA851FD220E5}"/>
    <dgm:cxn modelId="{98E7EC59-E898-42FA-B558-F2259CD81DC9}" type="presOf" srcId="{A80AE74D-47F8-4214-9E94-78547FE9F9B0}" destId="{E5E875B3-4902-47D3-AFFB-2008EE9D288B}" srcOrd="1" destOrd="0" presId="urn:microsoft.com/office/officeart/2005/8/layout/matrix1"/>
    <dgm:cxn modelId="{DCFD2237-58FB-4F87-B71A-A102F82B87EC}" type="presOf" srcId="{D23ECF99-F49F-447C-8601-2E6A1878F262}" destId="{E4EEBCF1-227A-4DB6-A12F-87C89526550C}" srcOrd="1" destOrd="0" presId="urn:microsoft.com/office/officeart/2005/8/layout/matrix1"/>
    <dgm:cxn modelId="{E89CE13E-5626-4F9D-9E91-540B78BD4DF5}" type="presOf" srcId="{50319868-9D8F-4822-B9BD-51FF83CA3355}" destId="{EB5CBF31-97A0-4784-8D11-BE659E693038}" srcOrd="0" destOrd="0" presId="urn:microsoft.com/office/officeart/2005/8/layout/matrix1"/>
    <dgm:cxn modelId="{E9A588A5-BCAB-4433-B967-0BFDA476395D}" srcId="{0E48ABAF-CB53-4910-B6EA-994B00423D4E}" destId="{502F4A2C-B69F-4FCC-969F-803C65B44539}" srcOrd="0" destOrd="0" parTransId="{A637D8F5-949B-4D32-A8B7-BE637F2F5066}" sibTransId="{2E0B7C5B-EC32-430B-9F55-A2B862265CAD}"/>
    <dgm:cxn modelId="{6A83E9D3-2DBB-468A-8E05-F8F883CF62AB}" type="presOf" srcId="{A80AE74D-47F8-4214-9E94-78547FE9F9B0}" destId="{581C7514-008C-48DF-BC1E-3381B476A9BA}" srcOrd="0" destOrd="0" presId="urn:microsoft.com/office/officeart/2005/8/layout/matrix1"/>
    <dgm:cxn modelId="{827D14AE-A42C-4590-AF1A-79B19A1E23B7}" type="presOf" srcId="{502F4A2C-B69F-4FCC-969F-803C65B44539}" destId="{20AF18CD-0223-49BB-9FAB-2402B6985CAA}" srcOrd="0" destOrd="0" presId="urn:microsoft.com/office/officeart/2005/8/layout/matrix1"/>
    <dgm:cxn modelId="{AC0B1F81-427C-49C5-AEFA-DE1927E9FD9A}" type="presOf" srcId="{D23ECF99-F49F-447C-8601-2E6A1878F262}" destId="{C1FA0087-435C-48E7-B736-27EFB9D1FE0A}" srcOrd="0" destOrd="0" presId="urn:microsoft.com/office/officeart/2005/8/layout/matrix1"/>
    <dgm:cxn modelId="{A1AF53B6-1A22-4C3D-8A8D-B216ACBD5A45}" srcId="{502F4A2C-B69F-4FCC-969F-803C65B44539}" destId="{A80AE74D-47F8-4214-9E94-78547FE9F9B0}" srcOrd="2" destOrd="0" parTransId="{993B896E-27D9-4118-848B-C8640762BF49}" sibTransId="{AF959857-72D1-4AA1-B71F-CDFF8A2EE797}"/>
    <dgm:cxn modelId="{935DF070-A52C-4B74-AEAE-FDF53A00C82D}" type="presOf" srcId="{726D9F39-9EDF-4515-AD4B-0B90E754DE25}" destId="{46CF2146-EB61-459B-AF07-783DBFDA6775}" srcOrd="1" destOrd="0" presId="urn:microsoft.com/office/officeart/2005/8/layout/matrix1"/>
    <dgm:cxn modelId="{992FA8A0-24C4-4A4F-8D54-9507B2CBEB19}" type="presOf" srcId="{50319868-9D8F-4822-B9BD-51FF83CA3355}" destId="{653F0787-FD43-467C-9265-C14B80160673}" srcOrd="1" destOrd="0" presId="urn:microsoft.com/office/officeart/2005/8/layout/matrix1"/>
    <dgm:cxn modelId="{55193B88-3E7F-4D36-A55B-04E9C10742B7}" srcId="{502F4A2C-B69F-4FCC-969F-803C65B44539}" destId="{726D9F39-9EDF-4515-AD4B-0B90E754DE25}" srcOrd="1" destOrd="0" parTransId="{99037151-98F7-4855-9AC9-6DF50768F8EB}" sibTransId="{9C2D750E-EC5E-4EB6-B562-D1A5D36886DE}"/>
    <dgm:cxn modelId="{3833DB9A-DC2D-48F0-8D07-52A1D71371D5}" type="presParOf" srcId="{5B969C0F-19C3-46AA-A107-E96AA987744A}" destId="{9615DCB1-3CA9-40CB-A449-5C736B266B8A}" srcOrd="0" destOrd="0" presId="urn:microsoft.com/office/officeart/2005/8/layout/matrix1"/>
    <dgm:cxn modelId="{4243325C-D8D6-4933-9809-1965B4317CF0}" type="presParOf" srcId="{9615DCB1-3CA9-40CB-A449-5C736B266B8A}" destId="{EB5CBF31-97A0-4784-8D11-BE659E693038}" srcOrd="0" destOrd="0" presId="urn:microsoft.com/office/officeart/2005/8/layout/matrix1"/>
    <dgm:cxn modelId="{65A18061-0585-4462-AD0F-9EB1575932CA}" type="presParOf" srcId="{9615DCB1-3CA9-40CB-A449-5C736B266B8A}" destId="{653F0787-FD43-467C-9265-C14B80160673}" srcOrd="1" destOrd="0" presId="urn:microsoft.com/office/officeart/2005/8/layout/matrix1"/>
    <dgm:cxn modelId="{96F2D7CD-B9DD-41C5-9E60-E8FBE270480F}" type="presParOf" srcId="{9615DCB1-3CA9-40CB-A449-5C736B266B8A}" destId="{0AEC2C4C-03DB-40FF-9809-FBAEA00FB997}" srcOrd="2" destOrd="0" presId="urn:microsoft.com/office/officeart/2005/8/layout/matrix1"/>
    <dgm:cxn modelId="{DE1AE525-F077-4A1F-8B44-DA504576DE25}" type="presParOf" srcId="{9615DCB1-3CA9-40CB-A449-5C736B266B8A}" destId="{46CF2146-EB61-459B-AF07-783DBFDA6775}" srcOrd="3" destOrd="0" presId="urn:microsoft.com/office/officeart/2005/8/layout/matrix1"/>
    <dgm:cxn modelId="{4C2E95BF-7D64-4F80-BBCA-E2CC659EDEC4}" type="presParOf" srcId="{9615DCB1-3CA9-40CB-A449-5C736B266B8A}" destId="{581C7514-008C-48DF-BC1E-3381B476A9BA}" srcOrd="4" destOrd="0" presId="urn:microsoft.com/office/officeart/2005/8/layout/matrix1"/>
    <dgm:cxn modelId="{645F8602-68CD-4333-9867-F27C187FCF61}" type="presParOf" srcId="{9615DCB1-3CA9-40CB-A449-5C736B266B8A}" destId="{E5E875B3-4902-47D3-AFFB-2008EE9D288B}" srcOrd="5" destOrd="0" presId="urn:microsoft.com/office/officeart/2005/8/layout/matrix1"/>
    <dgm:cxn modelId="{CA97AF19-506C-47CB-B8E4-FB7FF078E26E}" type="presParOf" srcId="{9615DCB1-3CA9-40CB-A449-5C736B266B8A}" destId="{C1FA0087-435C-48E7-B736-27EFB9D1FE0A}" srcOrd="6" destOrd="0" presId="urn:microsoft.com/office/officeart/2005/8/layout/matrix1"/>
    <dgm:cxn modelId="{E405CA4F-19AC-4B48-818B-0741273F6903}" type="presParOf" srcId="{9615DCB1-3CA9-40CB-A449-5C736B266B8A}" destId="{E4EEBCF1-227A-4DB6-A12F-87C89526550C}" srcOrd="7" destOrd="0" presId="urn:microsoft.com/office/officeart/2005/8/layout/matrix1"/>
    <dgm:cxn modelId="{3352D897-4D5D-4EE1-A055-11BAECEB2E42}" type="presParOf" srcId="{5B969C0F-19C3-46AA-A107-E96AA987744A}" destId="{20AF18CD-0223-49BB-9FAB-2402B6985CA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8D73B-DD42-40AC-9FD3-0534E25074BC}" type="doc">
      <dgm:prSet loTypeId="urn:microsoft.com/office/officeart/2005/8/layout/matrix1" loCatId="matri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170B89-4236-4A58-8467-0C24B0A9B3B3}">
      <dgm:prSet phldrT="[Text]"/>
      <dgm:spPr>
        <a:solidFill>
          <a:srgbClr val="FF0000"/>
        </a:solidFill>
      </dgm:spPr>
      <dgm:t>
        <a:bodyPr/>
        <a:lstStyle/>
        <a:p>
          <a:endParaRPr lang="en-US" b="1" i="1" dirty="0">
            <a:solidFill>
              <a:srgbClr val="002060"/>
            </a:solidFill>
          </a:endParaRPr>
        </a:p>
      </dgm:t>
    </dgm:pt>
    <dgm:pt modelId="{E752B537-4649-4377-8ECC-D321913B77AF}" type="parTrans" cxnId="{C473B4BA-FF2D-4E9B-88B3-5A860A0500CB}">
      <dgm:prSet/>
      <dgm:spPr/>
      <dgm:t>
        <a:bodyPr/>
        <a:lstStyle/>
        <a:p>
          <a:endParaRPr lang="en-US"/>
        </a:p>
      </dgm:t>
    </dgm:pt>
    <dgm:pt modelId="{A3B37032-7066-4A33-9F7F-DF6541057C68}" type="sibTrans" cxnId="{C473B4BA-FF2D-4E9B-88B3-5A860A0500CB}">
      <dgm:prSet/>
      <dgm:spPr/>
      <dgm:t>
        <a:bodyPr/>
        <a:lstStyle/>
        <a:p>
          <a:endParaRPr lang="en-US"/>
        </a:p>
      </dgm:t>
    </dgm:pt>
    <dgm:pt modelId="{E7BE739C-8B9B-42AC-9EEE-BEB61C2ACB55}" type="pres">
      <dgm:prSet presAssocID="{3318D73B-DD42-40AC-9FD3-0534E25074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1F5555-ED2A-4A20-A9AA-181B11D5889A}" type="pres">
      <dgm:prSet presAssocID="{3318D73B-DD42-40AC-9FD3-0534E25074BC}" presName="matrix" presStyleCnt="0"/>
      <dgm:spPr/>
    </dgm:pt>
    <dgm:pt modelId="{22F26E77-6EAF-4FFA-B3D6-B508D7A18630}" type="pres">
      <dgm:prSet presAssocID="{3318D73B-DD42-40AC-9FD3-0534E25074BC}" presName="tile1" presStyleLbl="node1" presStyleIdx="0" presStyleCnt="4" custLinFactNeighborX="92857" custLinFactNeighborY="0"/>
      <dgm:spPr/>
      <dgm:t>
        <a:bodyPr/>
        <a:lstStyle/>
        <a:p>
          <a:endParaRPr lang="en-US"/>
        </a:p>
      </dgm:t>
    </dgm:pt>
    <dgm:pt modelId="{29AD33C4-1F7F-4AC9-976E-5AE7150417E2}" type="pres">
      <dgm:prSet presAssocID="{3318D73B-DD42-40AC-9FD3-0534E25074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E71F5-48BE-4E66-B45B-C00EE446E81D}" type="pres">
      <dgm:prSet presAssocID="{3318D73B-DD42-40AC-9FD3-0534E25074BC}" presName="tile2" presStyleLbl="node1" presStyleIdx="1" presStyleCnt="4"/>
      <dgm:spPr/>
      <dgm:t>
        <a:bodyPr/>
        <a:lstStyle/>
        <a:p>
          <a:endParaRPr lang="en-US"/>
        </a:p>
      </dgm:t>
    </dgm:pt>
    <dgm:pt modelId="{ADAF0F90-1B16-402A-A97D-D50DEFAF49E0}" type="pres">
      <dgm:prSet presAssocID="{3318D73B-DD42-40AC-9FD3-0534E25074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A4E5B-D7A5-483E-BE98-B334FEE43E6A}" type="pres">
      <dgm:prSet presAssocID="{3318D73B-DD42-40AC-9FD3-0534E25074BC}" presName="tile3" presStyleLbl="node1" presStyleIdx="2" presStyleCnt="4" custLinFactNeighborX="92857" custLinFactNeighborY="-100000"/>
      <dgm:spPr/>
      <dgm:t>
        <a:bodyPr/>
        <a:lstStyle/>
        <a:p>
          <a:endParaRPr lang="en-US"/>
        </a:p>
      </dgm:t>
    </dgm:pt>
    <dgm:pt modelId="{5B811626-FF6C-41BE-8E14-74CE96509A5B}" type="pres">
      <dgm:prSet presAssocID="{3318D73B-DD42-40AC-9FD3-0534E25074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3F731-6784-4E86-B999-537BCB54D6C2}" type="pres">
      <dgm:prSet presAssocID="{3318D73B-DD42-40AC-9FD3-0534E25074BC}" presName="tile4" presStyleLbl="node1" presStyleIdx="3" presStyleCnt="4" custLinFactNeighborX="-10714" custLinFactNeighborY="-93548"/>
      <dgm:spPr/>
      <dgm:t>
        <a:bodyPr/>
        <a:lstStyle/>
        <a:p>
          <a:endParaRPr lang="en-US"/>
        </a:p>
      </dgm:t>
    </dgm:pt>
    <dgm:pt modelId="{472943C2-C93C-4A47-906C-E2422149BF7A}" type="pres">
      <dgm:prSet presAssocID="{3318D73B-DD42-40AC-9FD3-0534E25074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37567-064A-455E-8DF9-BD127BF42D48}" type="pres">
      <dgm:prSet presAssocID="{3318D73B-DD42-40AC-9FD3-0534E25074BC}" presName="centerTile" presStyleLbl="fgShp" presStyleIdx="0" presStyleCnt="1" custScaleX="309524" custLinFactNeighborX="95238" custLinFactNeighborY="-919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A4794-0CDC-4E4E-A30D-D12C5BF3AB43}" type="presOf" srcId="{59170B89-4236-4A58-8467-0C24B0A9B3B3}" destId="{33C37567-064A-455E-8DF9-BD127BF42D48}" srcOrd="0" destOrd="0" presId="urn:microsoft.com/office/officeart/2005/8/layout/matrix1"/>
    <dgm:cxn modelId="{C473B4BA-FF2D-4E9B-88B3-5A860A0500CB}" srcId="{3318D73B-DD42-40AC-9FD3-0534E25074BC}" destId="{59170B89-4236-4A58-8467-0C24B0A9B3B3}" srcOrd="0" destOrd="0" parTransId="{E752B537-4649-4377-8ECC-D321913B77AF}" sibTransId="{A3B37032-7066-4A33-9F7F-DF6541057C68}"/>
    <dgm:cxn modelId="{93A2890A-DF1E-4FE8-8748-E825D51669CD}" type="presOf" srcId="{3318D73B-DD42-40AC-9FD3-0534E25074BC}" destId="{E7BE739C-8B9B-42AC-9EEE-BEB61C2ACB55}" srcOrd="0" destOrd="0" presId="urn:microsoft.com/office/officeart/2005/8/layout/matrix1"/>
    <dgm:cxn modelId="{D6750B8C-A997-441E-8153-C11EDE30C95F}" type="presParOf" srcId="{E7BE739C-8B9B-42AC-9EEE-BEB61C2ACB55}" destId="{891F5555-ED2A-4A20-A9AA-181B11D5889A}" srcOrd="0" destOrd="0" presId="urn:microsoft.com/office/officeart/2005/8/layout/matrix1"/>
    <dgm:cxn modelId="{DB1B1511-F5C1-4BA6-885A-D23A9154921B}" type="presParOf" srcId="{891F5555-ED2A-4A20-A9AA-181B11D5889A}" destId="{22F26E77-6EAF-4FFA-B3D6-B508D7A18630}" srcOrd="0" destOrd="0" presId="urn:microsoft.com/office/officeart/2005/8/layout/matrix1"/>
    <dgm:cxn modelId="{FCE32033-D8A9-474D-9E54-59B4DB8DF6BA}" type="presParOf" srcId="{891F5555-ED2A-4A20-A9AA-181B11D5889A}" destId="{29AD33C4-1F7F-4AC9-976E-5AE7150417E2}" srcOrd="1" destOrd="0" presId="urn:microsoft.com/office/officeart/2005/8/layout/matrix1"/>
    <dgm:cxn modelId="{3687A0F6-2DF2-415A-9734-B9FED169B061}" type="presParOf" srcId="{891F5555-ED2A-4A20-A9AA-181B11D5889A}" destId="{6F9E71F5-48BE-4E66-B45B-C00EE446E81D}" srcOrd="2" destOrd="0" presId="urn:microsoft.com/office/officeart/2005/8/layout/matrix1"/>
    <dgm:cxn modelId="{9008289B-BD9E-4216-9E0A-962A33D2F213}" type="presParOf" srcId="{891F5555-ED2A-4A20-A9AA-181B11D5889A}" destId="{ADAF0F90-1B16-402A-A97D-D50DEFAF49E0}" srcOrd="3" destOrd="0" presId="urn:microsoft.com/office/officeart/2005/8/layout/matrix1"/>
    <dgm:cxn modelId="{B2DC5E24-337A-4A70-BDE5-08430B0350E3}" type="presParOf" srcId="{891F5555-ED2A-4A20-A9AA-181B11D5889A}" destId="{AD6A4E5B-D7A5-483E-BE98-B334FEE43E6A}" srcOrd="4" destOrd="0" presId="urn:microsoft.com/office/officeart/2005/8/layout/matrix1"/>
    <dgm:cxn modelId="{E1244653-1362-4764-893A-9AB31E66C5A9}" type="presParOf" srcId="{891F5555-ED2A-4A20-A9AA-181B11D5889A}" destId="{5B811626-FF6C-41BE-8E14-74CE96509A5B}" srcOrd="5" destOrd="0" presId="urn:microsoft.com/office/officeart/2005/8/layout/matrix1"/>
    <dgm:cxn modelId="{64587141-3B41-4827-AFD6-0573E176890C}" type="presParOf" srcId="{891F5555-ED2A-4A20-A9AA-181B11D5889A}" destId="{3B13F731-6784-4E86-B999-537BCB54D6C2}" srcOrd="6" destOrd="0" presId="urn:microsoft.com/office/officeart/2005/8/layout/matrix1"/>
    <dgm:cxn modelId="{62B0B001-7DB9-4AE6-AC83-0C162EEB0CF1}" type="presParOf" srcId="{891F5555-ED2A-4A20-A9AA-181B11D5889A}" destId="{472943C2-C93C-4A47-906C-E2422149BF7A}" srcOrd="7" destOrd="0" presId="urn:microsoft.com/office/officeart/2005/8/layout/matrix1"/>
    <dgm:cxn modelId="{5E066C60-3E6F-4760-8378-E18065E7979C}" type="presParOf" srcId="{E7BE739C-8B9B-42AC-9EEE-BEB61C2ACB55}" destId="{33C37567-064A-455E-8DF9-BD127BF42D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BF31-97A0-4784-8D11-BE659E693038}">
      <dsp:nvSpPr>
        <dsp:cNvPr id="0" name=""/>
        <dsp:cNvSpPr/>
      </dsp:nvSpPr>
      <dsp:spPr>
        <a:xfrm rot="16200000">
          <a:off x="-152002" y="152002"/>
          <a:ext cx="2362199" cy="205819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b="1" i="0" kern="1200" dirty="0" smtClean="0">
              <a:solidFill>
                <a:srgbClr val="002060"/>
              </a:solidFill>
              <a:latin typeface="+mn-lt"/>
            </a:rPr>
            <a:t>Алпи</a:t>
          </a:r>
          <a:endParaRPr lang="en-US" sz="1900" b="1" i="0" kern="1200" dirty="0">
            <a:solidFill>
              <a:srgbClr val="002060"/>
            </a:solidFill>
            <a:latin typeface="+mn-lt"/>
          </a:endParaRPr>
        </a:p>
      </dsp:txBody>
      <dsp:txXfrm rot="5400000">
        <a:off x="-1" y="1"/>
        <a:ext cx="2058194" cy="1771650"/>
      </dsp:txXfrm>
    </dsp:sp>
    <dsp:sp modelId="{0AEC2C4C-03DB-40FF-9809-FBAEA00FB997}">
      <dsp:nvSpPr>
        <dsp:cNvPr id="0" name=""/>
        <dsp:cNvSpPr/>
      </dsp:nvSpPr>
      <dsp:spPr>
        <a:xfrm>
          <a:off x="2058194" y="0"/>
          <a:ext cx="2058194" cy="236219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b="1" i="0" kern="1200" dirty="0" smtClean="0">
              <a:solidFill>
                <a:srgbClr val="002060"/>
              </a:solidFill>
            </a:rPr>
            <a:t>Бернандинац</a:t>
          </a:r>
          <a:endParaRPr lang="en-US" sz="1900" b="1" i="0" kern="1200" dirty="0">
            <a:solidFill>
              <a:srgbClr val="002060"/>
            </a:solidFill>
          </a:endParaRPr>
        </a:p>
      </dsp:txBody>
      <dsp:txXfrm>
        <a:off x="2058194" y="0"/>
        <a:ext cx="2058194" cy="1771650"/>
      </dsp:txXfrm>
    </dsp:sp>
    <dsp:sp modelId="{581C7514-008C-48DF-BC1E-3381B476A9BA}">
      <dsp:nvSpPr>
        <dsp:cNvPr id="0" name=""/>
        <dsp:cNvSpPr/>
      </dsp:nvSpPr>
      <dsp:spPr>
        <a:xfrm rot="10800000">
          <a:off x="0" y="2362199"/>
          <a:ext cx="2058194" cy="236219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b="1" i="0" kern="1200" dirty="0" smtClean="0">
              <a:solidFill>
                <a:srgbClr val="002060"/>
              </a:solidFill>
            </a:rPr>
            <a:t>Сат</a:t>
          </a:r>
          <a:endParaRPr lang="en-US" sz="1900" b="1" i="0" kern="1200" dirty="0">
            <a:solidFill>
              <a:srgbClr val="002060"/>
            </a:solidFill>
          </a:endParaRPr>
        </a:p>
      </dsp:txBody>
      <dsp:txXfrm rot="10800000">
        <a:off x="0" y="2952749"/>
        <a:ext cx="2058194" cy="1771650"/>
      </dsp:txXfrm>
    </dsp:sp>
    <dsp:sp modelId="{C1FA0087-435C-48E7-B736-27EFB9D1FE0A}">
      <dsp:nvSpPr>
        <dsp:cNvPr id="0" name=""/>
        <dsp:cNvSpPr/>
      </dsp:nvSpPr>
      <dsp:spPr>
        <a:xfrm rot="5400000">
          <a:off x="1906190" y="2514202"/>
          <a:ext cx="2362199" cy="205819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b="1" i="0" kern="1200" dirty="0" smtClean="0">
              <a:solidFill>
                <a:srgbClr val="002060"/>
              </a:solidFill>
            </a:rPr>
            <a:t>Политички неутрална</a:t>
          </a:r>
          <a:endParaRPr lang="en-US" sz="1900" b="1" i="0" kern="1200" dirty="0">
            <a:solidFill>
              <a:srgbClr val="002060"/>
            </a:solidFill>
          </a:endParaRPr>
        </a:p>
      </dsp:txBody>
      <dsp:txXfrm rot="-5400000">
        <a:off x="2058194" y="2952749"/>
        <a:ext cx="2058194" cy="1771650"/>
      </dsp:txXfrm>
    </dsp:sp>
    <dsp:sp modelId="{20AF18CD-0223-49BB-9FAB-2402B6985CAA}">
      <dsp:nvSpPr>
        <dsp:cNvPr id="0" name=""/>
        <dsp:cNvSpPr/>
      </dsp:nvSpPr>
      <dsp:spPr>
        <a:xfrm>
          <a:off x="153983" y="1771649"/>
          <a:ext cx="3808420" cy="1181099"/>
        </a:xfrm>
        <a:prstGeom prst="roundRect">
          <a:avLst/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600" b="1" i="1" kern="1200" dirty="0" smtClean="0">
              <a:solidFill>
                <a:srgbClr val="002060"/>
              </a:solidFill>
            </a:rPr>
            <a:t>Швајцарска</a:t>
          </a:r>
          <a:endParaRPr lang="en-US" sz="3600" b="1" i="1" kern="1200" dirty="0">
            <a:solidFill>
              <a:srgbClr val="002060"/>
            </a:solidFill>
          </a:endParaRPr>
        </a:p>
      </dsp:txBody>
      <dsp:txXfrm>
        <a:off x="211640" y="1829306"/>
        <a:ext cx="3693106" cy="1065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26E77-6EAF-4FFA-B3D6-B508D7A18630}">
      <dsp:nvSpPr>
        <dsp:cNvPr id="0" name=""/>
        <dsp:cNvSpPr/>
      </dsp:nvSpPr>
      <dsp:spPr>
        <a:xfrm rot="16200000">
          <a:off x="1866896" y="114299"/>
          <a:ext cx="2362199" cy="2133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9E71F5-48BE-4E66-B45B-C00EE446E81D}">
      <dsp:nvSpPr>
        <dsp:cNvPr id="0" name=""/>
        <dsp:cNvSpPr/>
      </dsp:nvSpPr>
      <dsp:spPr>
        <a:xfrm>
          <a:off x="2133600" y="0"/>
          <a:ext cx="2133600" cy="23621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6A4E5B-D7A5-483E-BE98-B334FEE43E6A}">
      <dsp:nvSpPr>
        <dsp:cNvPr id="0" name=""/>
        <dsp:cNvSpPr/>
      </dsp:nvSpPr>
      <dsp:spPr>
        <a:xfrm rot="10800000">
          <a:off x="1981196" y="0"/>
          <a:ext cx="2133600" cy="23621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13F731-6784-4E86-B999-537BCB54D6C2}">
      <dsp:nvSpPr>
        <dsp:cNvPr id="0" name=""/>
        <dsp:cNvSpPr/>
      </dsp:nvSpPr>
      <dsp:spPr>
        <a:xfrm rot="5400000">
          <a:off x="1790706" y="266709"/>
          <a:ext cx="2362199" cy="2133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C37567-064A-455E-8DF9-BD127BF42D48}">
      <dsp:nvSpPr>
        <dsp:cNvPr id="0" name=""/>
        <dsp:cNvSpPr/>
      </dsp:nvSpPr>
      <dsp:spPr>
        <a:xfrm>
          <a:off x="304797" y="685805"/>
          <a:ext cx="3962402" cy="1181099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b="1" i="1" kern="1200" dirty="0">
            <a:solidFill>
              <a:srgbClr val="002060"/>
            </a:solidFill>
          </a:endParaRPr>
        </a:p>
      </dsp:txBody>
      <dsp:txXfrm>
        <a:off x="362454" y="743462"/>
        <a:ext cx="3847088" cy="106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F3BA627-D876-4D13-8688-A4DC480A93A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3D8715-DA90-4B29-9623-BB7FDE07735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4800" dirty="0" smtClean="0">
                <a:solidFill>
                  <a:srgbClr val="003399"/>
                </a:solidFill>
              </a:rPr>
              <a:t>VII</a:t>
            </a:r>
            <a:r>
              <a:rPr lang="sr-Cyrl-BA" sz="4800" dirty="0" smtClean="0">
                <a:solidFill>
                  <a:srgbClr val="003399"/>
                </a:solidFill>
              </a:rPr>
              <a:t> РАЗРЕД</a:t>
            </a:r>
            <a:endParaRPr lang="en-US" sz="4800" dirty="0">
              <a:solidFill>
                <a:srgbClr val="0033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7200" dirty="0" smtClean="0">
                <a:solidFill>
                  <a:srgbClr val="003399"/>
                </a:solidFill>
              </a:rPr>
              <a:t>ГЕОГРАФИЈА</a:t>
            </a:r>
            <a:endParaRPr lang="en-US" sz="7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800" dirty="0" smtClean="0"/>
              <a:t>Клима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09728"/>
          </a:xfrm>
        </p:spPr>
        <p:txBody>
          <a:bodyPr>
            <a:normAutofit fontScale="92500"/>
          </a:bodyPr>
          <a:lstStyle/>
          <a:p>
            <a:r>
              <a:rPr lang="sr-Cyrl-BA" dirty="0" smtClean="0"/>
              <a:t>На климу Западне Европе утичу: </a:t>
            </a:r>
          </a:p>
          <a:p>
            <a:pPr marL="0" indent="0">
              <a:buNone/>
            </a:pPr>
            <a:r>
              <a:rPr lang="sr-Cyrl-BA" sz="1900" dirty="0" smtClean="0">
                <a:solidFill>
                  <a:srgbClr val="003399"/>
                </a:solidFill>
              </a:rPr>
              <a:t>-близина </a:t>
            </a:r>
            <a:r>
              <a:rPr lang="en-US" sz="1900" dirty="0" smtClean="0">
                <a:solidFill>
                  <a:srgbClr val="003399"/>
                </a:solidFill>
              </a:rPr>
              <a:t>A</a:t>
            </a:r>
            <a:r>
              <a:rPr lang="sr-Cyrl-BA" sz="1900" dirty="0" smtClean="0">
                <a:solidFill>
                  <a:srgbClr val="003399"/>
                </a:solidFill>
              </a:rPr>
              <a:t>тланског океана</a:t>
            </a:r>
          </a:p>
          <a:p>
            <a:pPr marL="0" indent="0">
              <a:buNone/>
            </a:pPr>
            <a:r>
              <a:rPr lang="sr-Cyrl-BA" sz="1900" dirty="0" smtClean="0">
                <a:solidFill>
                  <a:srgbClr val="003399"/>
                </a:solidFill>
              </a:rPr>
              <a:t>-топла </a:t>
            </a:r>
            <a:r>
              <a:rPr lang="sr-Cyrl-BA" sz="1900" dirty="0">
                <a:solidFill>
                  <a:srgbClr val="003399"/>
                </a:solidFill>
              </a:rPr>
              <a:t>Г</a:t>
            </a:r>
            <a:r>
              <a:rPr lang="sr-Cyrl-BA" sz="1900" dirty="0" smtClean="0">
                <a:solidFill>
                  <a:srgbClr val="003399"/>
                </a:solidFill>
              </a:rPr>
              <a:t>олфска струја</a:t>
            </a:r>
          </a:p>
          <a:p>
            <a:pPr marL="0" indent="0">
              <a:buNone/>
            </a:pPr>
            <a:r>
              <a:rPr lang="sr-Cyrl-BA" sz="1900" dirty="0" smtClean="0">
                <a:solidFill>
                  <a:srgbClr val="003399"/>
                </a:solidFill>
              </a:rPr>
              <a:t>-</a:t>
            </a:r>
            <a:r>
              <a:rPr lang="sr-Cyrl-BA" sz="1900" dirty="0">
                <a:solidFill>
                  <a:srgbClr val="003399"/>
                </a:solidFill>
              </a:rPr>
              <a:t>р</a:t>
            </a:r>
            <a:r>
              <a:rPr lang="sr-Cyrl-BA" sz="1900" dirty="0" smtClean="0">
                <a:solidFill>
                  <a:srgbClr val="003399"/>
                </a:solidFill>
              </a:rPr>
              <a:t>ељеф</a:t>
            </a:r>
          </a:p>
          <a:p>
            <a:pPr marL="0" indent="0">
              <a:buNone/>
            </a:pPr>
            <a:r>
              <a:rPr lang="sr-Cyrl-BA" sz="1900" dirty="0" smtClean="0">
                <a:solidFill>
                  <a:srgbClr val="003399"/>
                </a:solidFill>
              </a:rPr>
              <a:t>-географска ширина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 Типови клима: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200" b="1" dirty="0" smtClean="0">
                <a:solidFill>
                  <a:srgbClr val="339966"/>
                </a:solidFill>
              </a:rPr>
              <a:t>Атлантска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200" b="1" dirty="0" smtClean="0">
                <a:solidFill>
                  <a:srgbClr val="339966"/>
                </a:solidFill>
              </a:rPr>
              <a:t>Измјењено океанска 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200" b="1" dirty="0" smtClean="0">
                <a:solidFill>
                  <a:srgbClr val="339966"/>
                </a:solidFill>
              </a:rPr>
              <a:t>Умјереноконтинентална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200" b="1" dirty="0" smtClean="0">
                <a:solidFill>
                  <a:srgbClr val="339966"/>
                </a:solidFill>
              </a:rPr>
              <a:t>Планинска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200" b="1" dirty="0" smtClean="0">
                <a:solidFill>
                  <a:srgbClr val="339966"/>
                </a:solidFill>
              </a:rPr>
              <a:t>Средоземна </a:t>
            </a:r>
            <a:endParaRPr lang="en-US" sz="2200" b="1" dirty="0">
              <a:solidFill>
                <a:srgbClr val="3399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900" dirty="0" smtClean="0"/>
              <a:t>Зашто је ријечна мрежа густа</a:t>
            </a:r>
            <a:r>
              <a:rPr lang="sr-Cyrl-BA" sz="53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sr-Cyrl-BA" dirty="0" smtClean="0"/>
              <a:t>Западна Европа има густу ријечну мрежу због велике количине падавина, отапања снијега са планина...</a:t>
            </a:r>
          </a:p>
          <a:p>
            <a:endParaRPr lang="sr-Cyrl-BA" dirty="0" smtClean="0"/>
          </a:p>
          <a:p>
            <a:pPr marL="0" indent="0">
              <a:buNone/>
            </a:pPr>
            <a:r>
              <a:rPr lang="sr-Cyrl-BA" b="1" dirty="0" smtClean="0"/>
              <a:t>Ријеке</a:t>
            </a:r>
            <a:r>
              <a:rPr lang="sr-Cyrl-BA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sr-Cyrl-BA" i="1" dirty="0" smtClean="0">
                <a:solidFill>
                  <a:srgbClr val="003399"/>
                </a:solidFill>
              </a:rPr>
              <a:t>Темза </a:t>
            </a:r>
          </a:p>
          <a:p>
            <a:pPr>
              <a:buFont typeface="Arial" pitchFamily="34" charset="0"/>
              <a:buChar char="•"/>
            </a:pPr>
            <a:r>
              <a:rPr lang="sr-Cyrl-BA" i="1" dirty="0" smtClean="0">
                <a:solidFill>
                  <a:srgbClr val="003399"/>
                </a:solidFill>
              </a:rPr>
              <a:t>Рајна </a:t>
            </a:r>
          </a:p>
          <a:p>
            <a:pPr>
              <a:buFont typeface="Arial" pitchFamily="34" charset="0"/>
              <a:buChar char="•"/>
            </a:pPr>
            <a:r>
              <a:rPr lang="sr-Cyrl-BA" i="1" dirty="0" smtClean="0">
                <a:solidFill>
                  <a:srgbClr val="003399"/>
                </a:solidFill>
              </a:rPr>
              <a:t>Сена </a:t>
            </a:r>
          </a:p>
          <a:p>
            <a:pPr>
              <a:buFont typeface="Arial" pitchFamily="34" charset="0"/>
              <a:buChar char="•"/>
            </a:pPr>
            <a:r>
              <a:rPr lang="sr-Cyrl-BA" i="1" dirty="0" smtClean="0">
                <a:solidFill>
                  <a:srgbClr val="003399"/>
                </a:solidFill>
              </a:rPr>
              <a:t>Лоара </a:t>
            </a:r>
          </a:p>
          <a:p>
            <a:pPr>
              <a:buFont typeface="Arial" pitchFamily="34" charset="0"/>
              <a:buChar char="•"/>
            </a:pPr>
            <a:r>
              <a:rPr lang="sr-Cyrl-BA" i="1" dirty="0" smtClean="0">
                <a:solidFill>
                  <a:srgbClr val="003399"/>
                </a:solidFill>
              </a:rPr>
              <a:t>Жоронда </a:t>
            </a:r>
          </a:p>
          <a:p>
            <a:pPr>
              <a:buFont typeface="Arial" pitchFamily="34" charset="0"/>
              <a:buChar char="•"/>
            </a:pPr>
            <a:r>
              <a:rPr lang="sr-Cyrl-BA" i="1" dirty="0" smtClean="0">
                <a:solidFill>
                  <a:srgbClr val="003399"/>
                </a:solidFill>
              </a:rPr>
              <a:t>Рона </a:t>
            </a:r>
          </a:p>
          <a:p>
            <a:pPr marL="0" indent="0">
              <a:buNone/>
            </a:pPr>
            <a:r>
              <a:rPr lang="sr-Cyrl-BA" dirty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r="32371"/>
          <a:stretch/>
        </p:blipFill>
        <p:spPr bwMode="auto">
          <a:xfrm>
            <a:off x="4662010" y="1457465"/>
            <a:ext cx="4183182" cy="480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516216" y="4879031"/>
            <a:ext cx="360040" cy="692604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2620" y="5417747"/>
            <a:ext cx="758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Рона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86157" y="3440709"/>
            <a:ext cx="10801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30553" y="3322203"/>
            <a:ext cx="809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Темза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69276" y="4595937"/>
            <a:ext cx="504056" cy="153888"/>
          </a:xfrm>
          <a:prstGeom prst="straightConnector1">
            <a:avLst/>
          </a:prstGeom>
          <a:ln w="2857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0529" y="4571254"/>
            <a:ext cx="77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Лоара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24519" y="4198487"/>
            <a:ext cx="612068" cy="14401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7" y="3962718"/>
            <a:ext cx="64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Сена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030808" y="3629980"/>
            <a:ext cx="53360" cy="26826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6385422" y="3168314"/>
            <a:ext cx="79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Рајна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97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400" dirty="0" smtClean="0"/>
              <a:t>Задаћа</a:t>
            </a:r>
            <a:r>
              <a:rPr lang="sr-Cyrl-BA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sr-Cyrl-BA" dirty="0"/>
              <a:t>  </a:t>
            </a:r>
            <a:r>
              <a:rPr lang="sr-Cyrl-BA" dirty="0" smtClean="0"/>
              <a:t>У радној свесци из географије </a:t>
            </a:r>
            <a:r>
              <a:rPr lang="sr-Cyrl-BA" smtClean="0"/>
              <a:t>на </a:t>
            </a:r>
            <a:r>
              <a:rPr lang="sr-Cyrl-BA" smtClean="0"/>
              <a:t>страни </a:t>
            </a:r>
            <a:r>
              <a:rPr lang="sr-Cyrl-BA" dirty="0" smtClean="0"/>
              <a:t>44. </a:t>
            </a:r>
            <a:endParaRPr lang="sr-Cyrl-BA" dirty="0"/>
          </a:p>
          <a:p>
            <a:pPr marL="0" indent="0" algn="ctr">
              <a:lnSpc>
                <a:spcPct val="300000"/>
              </a:lnSpc>
              <a:buNone/>
            </a:pPr>
            <a:r>
              <a:rPr lang="sr-Cyrl-BA" dirty="0" smtClean="0"/>
              <a:t>   </a:t>
            </a:r>
            <a:r>
              <a:rPr lang="sr-Cyrl-BA" dirty="0" smtClean="0"/>
              <a:t>урадити све задатке</a:t>
            </a:r>
            <a:r>
              <a:rPr lang="sr-Cyrl-BA" dirty="0" smtClean="0"/>
              <a:t>.</a:t>
            </a:r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val="40408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800" dirty="0" smtClean="0"/>
              <a:t>Поновимо!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/>
              <a:t>Европу смо подјелили у 5 географских регија:</a:t>
            </a:r>
          </a:p>
          <a:p>
            <a:endParaRPr lang="sr-Cyrl-BA" dirty="0" smtClean="0"/>
          </a:p>
          <a:p>
            <a:pPr marL="457200" indent="-457200">
              <a:buFont typeface="+mj-lt"/>
              <a:buAutoNum type="arabicParenR"/>
            </a:pPr>
            <a:r>
              <a:rPr lang="sr-Cyrl-BA" dirty="0" smtClean="0">
                <a:solidFill>
                  <a:schemeClr val="accent6"/>
                </a:solidFill>
                <a:latin typeface="Arial Black" pitchFamily="34" charset="0"/>
              </a:rPr>
              <a:t>Јужна Европа</a:t>
            </a:r>
          </a:p>
          <a:p>
            <a:pPr marL="457200" indent="-457200">
              <a:buFont typeface="+mj-lt"/>
              <a:buAutoNum type="arabicParenR"/>
            </a:pPr>
            <a:r>
              <a:rPr lang="sr-Cyrl-BA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Средња Европа</a:t>
            </a:r>
          </a:p>
          <a:p>
            <a:pPr marL="457200" indent="-457200">
              <a:buFont typeface="+mj-lt"/>
              <a:buAutoNum type="arabicParenR"/>
            </a:pPr>
            <a:r>
              <a:rPr lang="sr-Cyrl-BA" dirty="0" smtClean="0">
                <a:solidFill>
                  <a:srgbClr val="002060"/>
                </a:solidFill>
                <a:latin typeface="Arial Black" pitchFamily="34" charset="0"/>
              </a:rPr>
              <a:t>Западна Европа</a:t>
            </a:r>
          </a:p>
          <a:p>
            <a:pPr marL="457200" indent="-457200">
              <a:buFont typeface="+mj-lt"/>
              <a:buAutoNum type="arabicParenR"/>
            </a:pPr>
            <a:r>
              <a:rPr lang="sr-Cyrl-BA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Сјеверна Европа</a:t>
            </a:r>
          </a:p>
          <a:p>
            <a:pPr marL="457200" indent="-457200">
              <a:buFont typeface="+mj-lt"/>
              <a:buAutoNum type="arabicParenR"/>
            </a:pPr>
            <a:r>
              <a:rPr lang="sr-Cyrl-BA" dirty="0" smtClean="0">
                <a:solidFill>
                  <a:srgbClr val="00B050"/>
                </a:solidFill>
                <a:latin typeface="Arial Black" pitchFamily="34" charset="0"/>
              </a:rPr>
              <a:t>Источна Европа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5105"/>
            <a:ext cx="43204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086600" cy="838200"/>
          </a:xfrm>
        </p:spPr>
        <p:txBody>
          <a:bodyPr/>
          <a:lstStyle/>
          <a:p>
            <a:r>
              <a:rPr lang="sr-Cyrl-CS" b="1" u="sng" smtClean="0">
                <a:solidFill>
                  <a:srgbClr val="002060"/>
                </a:solidFill>
                <a:latin typeface="Comic Sans MS" pitchFamily="66" charset="0"/>
              </a:rPr>
              <a:t>Избаци уљеза</a:t>
            </a:r>
            <a:endParaRPr lang="en-US" b="1" u="sng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695700" cy="3886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rgbClr val="002060"/>
                </a:solidFill>
                <a:latin typeface="Comic Sans MS" pitchFamily="66" charset="0"/>
              </a:rPr>
              <a:t>ИТАЛИЈА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rgbClr val="002060"/>
                </a:solidFill>
                <a:latin typeface="Comic Sans MS" pitchFamily="66" charset="0"/>
              </a:rPr>
              <a:t>ШПАНИЈА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rgbClr val="002060"/>
                </a:solidFill>
                <a:latin typeface="Comic Sans MS" pitchFamily="66" charset="0"/>
              </a:rPr>
              <a:t>БиХ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rgbClr val="002060"/>
                </a:solidFill>
                <a:latin typeface="Comic Sans MS" pitchFamily="66" charset="0"/>
              </a:rPr>
              <a:t>КИНА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rgbClr val="002060"/>
                </a:solidFill>
                <a:latin typeface="Comic Sans MS" pitchFamily="66" charset="0"/>
              </a:rPr>
              <a:t>ГРЧКА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Cyrl-CS" b="1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b="1" dirty="0" smtClean="0">
                <a:solidFill>
                  <a:srgbClr val="00B0F0"/>
                </a:solidFill>
                <a:latin typeface="Comic Sans MS" pitchFamily="66" charset="0"/>
              </a:rPr>
              <a:t>КИНА (није држава у Јужној Европи)</a:t>
            </a:r>
            <a:endParaRPr lang="en-US" sz="20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286000"/>
            <a:ext cx="3505200" cy="3886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latin typeface="Comic Sans MS" pitchFamily="66" charset="0"/>
              </a:rPr>
              <a:t>СЈЕВЕРНО МОРЕ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latin typeface="Comic Sans MS" pitchFamily="66" charset="0"/>
              </a:rPr>
              <a:t>БАЛТИЧКО МОРЕ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latin typeface="Comic Sans MS" pitchFamily="66" charset="0"/>
              </a:rPr>
              <a:t>ЈАДРАНСКО МОРЕ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latin typeface="Comic Sans MS" pitchFamily="66" charset="0"/>
              </a:rPr>
              <a:t>ЦРНО МОРЕ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r-Cyrl-CS" b="1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Cyrl-C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b="1" dirty="0" smtClean="0">
                <a:solidFill>
                  <a:srgbClr val="00B0F0"/>
                </a:solidFill>
                <a:latin typeface="Comic Sans MS" pitchFamily="66" charset="0"/>
              </a:rPr>
              <a:t>ЈАДРАНСКО МОРЕ(државе Средње Европе не излазе на њега)</a:t>
            </a:r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648200"/>
            <a:ext cx="34290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sr-Cyrl-CS" sz="2400"/>
              <a:t>рјешење</a:t>
            </a:r>
            <a:endParaRPr kumimoji="1" lang="sr-Latn-CS" sz="24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94250" y="4800600"/>
            <a:ext cx="3429000" cy="1185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sr-Cyrl-CS" sz="2400"/>
              <a:t>рјешење</a:t>
            </a:r>
            <a:endParaRPr kumimoji="1" lang="sr-Latn-CS" sz="2400"/>
          </a:p>
        </p:txBody>
      </p:sp>
    </p:spTree>
    <p:extLst>
      <p:ext uri="{BB962C8B-B14F-4D97-AF65-F5344CB8AC3E}">
        <p14:creationId xmlns:p14="http://schemas.microsoft.com/office/powerpoint/2010/main" val="20078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086600" cy="762000"/>
          </a:xfrm>
        </p:spPr>
        <p:txBody>
          <a:bodyPr/>
          <a:lstStyle/>
          <a:p>
            <a:r>
              <a:rPr lang="sr-Cyrl-CS" u="sng" smtClean="0">
                <a:solidFill>
                  <a:srgbClr val="7B9899"/>
                </a:solidFill>
                <a:latin typeface="Comic Sans MS" pitchFamily="66" charset="0"/>
              </a:rPr>
              <a:t>Ко зна зна</a:t>
            </a:r>
            <a:endParaRPr lang="en-US" u="sng" smtClean="0">
              <a:solidFill>
                <a:srgbClr val="7B9899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76200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Наносна равница троугластог облика на ушћу ријеке у море или језеро зове се: делта, дина или алувијална раван.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Делта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latin typeface="Comic Sans MS" pitchFamily="66" charset="0"/>
              </a:rPr>
              <a:t>Имена главних градова, држава Средње Европе углавном почињу на слово Б и В а само један град почиње на слово: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atin typeface="Comic Sans MS" pitchFamily="66" charset="0"/>
              </a:rPr>
              <a:t>  </a:t>
            </a:r>
            <a:r>
              <a:rPr lang="sr-Cyrl-CS" b="1" dirty="0" smtClean="0">
                <a:latin typeface="Comic Sans MS" pitchFamily="66" charset="0"/>
              </a:rPr>
              <a:t>Л, М или П.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>
                <a:solidFill>
                  <a:srgbClr val="00B0F0"/>
                </a:solidFill>
                <a:latin typeface="Comic Sans MS" pitchFamily="66" charset="0"/>
              </a:rPr>
              <a:t>П (Праг)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7870" y="3356992"/>
            <a:ext cx="25146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sr-Cyrl-CS" sz="2400" dirty="0"/>
              <a:t>рјешење</a:t>
            </a:r>
            <a:endParaRPr kumimoji="1" lang="sr-Latn-C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7870" y="5661248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sr-Cyrl-CS" sz="2400" dirty="0"/>
              <a:t>рјешење</a:t>
            </a:r>
            <a:endParaRPr kumimoji="1"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3866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381000" y="1981200"/>
          <a:ext cx="411638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9085555" y="5257800"/>
          <a:ext cx="426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4" name="Title 3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858000" cy="944563"/>
          </a:xfrm>
        </p:spPr>
        <p:txBody>
          <a:bodyPr/>
          <a:lstStyle/>
          <a:p>
            <a:r>
              <a:rPr lang="sr-Cyrl-CS" sz="2800" b="1" i="1" smtClean="0"/>
              <a:t>Погоди....</a:t>
            </a:r>
            <a:endParaRPr lang="en-US" sz="2800" b="1" i="1" smtClean="0"/>
          </a:p>
        </p:txBody>
      </p:sp>
      <p:sp>
        <p:nvSpPr>
          <p:cNvPr id="11" name="Rounded Rectangle 10"/>
          <p:cNvSpPr/>
          <p:nvPr/>
        </p:nvSpPr>
        <p:spPr>
          <a:xfrm>
            <a:off x="400050" y="1979613"/>
            <a:ext cx="2057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i="1" dirty="0">
                <a:solidFill>
                  <a:srgbClr val="FFFF00"/>
                </a:solidFill>
              </a:rPr>
              <a:t>А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57450" y="1943100"/>
            <a:ext cx="2057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i="1" dirty="0">
                <a:solidFill>
                  <a:srgbClr val="FFFF00"/>
                </a:solidFill>
              </a:rPr>
              <a:t>Б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0050" y="4341813"/>
            <a:ext cx="2057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i="1" dirty="0">
                <a:solidFill>
                  <a:srgbClr val="FFFF00"/>
                </a:solidFill>
              </a:rPr>
              <a:t>В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54275" y="4341813"/>
            <a:ext cx="2057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i="1" dirty="0">
                <a:solidFill>
                  <a:srgbClr val="FFFF00"/>
                </a:solidFill>
              </a:rPr>
              <a:t>Г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4988" y="3732213"/>
            <a:ext cx="38100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i="1" dirty="0">
                <a:solidFill>
                  <a:srgbClr val="C00000"/>
                </a:solidFill>
              </a:rPr>
              <a:t>???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2209800" y="1600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 i="1">
              <a:solidFill>
                <a:srgbClr val="FF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rgbClr val="0070C0"/>
                </a:solidFill>
                <a:latin typeface="Arial Black" pitchFamily="34" charset="0"/>
              </a:rPr>
              <a:t>V</a:t>
            </a:r>
            <a:r>
              <a:rPr lang="sr-Cyrl-BA" dirty="0" smtClean="0">
                <a:solidFill>
                  <a:srgbClr val="0070C0"/>
                </a:solidFill>
                <a:latin typeface="Arial Black" pitchFamily="34" charset="0"/>
              </a:rPr>
              <a:t> тема</a:t>
            </a:r>
            <a:br>
              <a:rPr lang="sr-Cyrl-BA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sr-Cyrl-BA" dirty="0" smtClean="0">
                <a:solidFill>
                  <a:srgbClr val="0070C0"/>
                </a:solidFill>
                <a:latin typeface="Arial Black" pitchFamily="34" charset="0"/>
              </a:rPr>
              <a:t>Западна Европа</a:t>
            </a:r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824" y="440261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Припремите се за учење:</a:t>
            </a:r>
          </a:p>
          <a:p>
            <a:r>
              <a:rPr lang="sr-Cyrl-BA" sz="2400" dirty="0" smtClean="0"/>
              <a:t>Уџбеник страна 130-135</a:t>
            </a:r>
          </a:p>
          <a:p>
            <a:r>
              <a:rPr lang="sr-Cyrl-BA" sz="2400" dirty="0" smtClean="0"/>
              <a:t>Атлас (Западна Европа)</a:t>
            </a:r>
          </a:p>
          <a:p>
            <a:r>
              <a:rPr lang="sr-Cyrl-BA" sz="2400" dirty="0" smtClean="0"/>
              <a:t>Радна свеска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9812" y="2540316"/>
            <a:ext cx="6725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2000" dirty="0" smtClean="0"/>
              <a:t>Данас ћемо научити: </a:t>
            </a:r>
          </a:p>
          <a:p>
            <a:pPr>
              <a:lnSpc>
                <a:spcPct val="150000"/>
              </a:lnSpc>
            </a:pPr>
            <a:r>
              <a:rPr lang="sr-Cyrl-BA" sz="2000" dirty="0" smtClean="0"/>
              <a:t>-   физичко</a:t>
            </a:r>
            <a:r>
              <a:rPr lang="sr-Cyrl-BA" sz="2000" dirty="0"/>
              <a:t>-</a:t>
            </a:r>
            <a:r>
              <a:rPr lang="sr-Cyrl-BA" sz="2000" dirty="0" smtClean="0"/>
              <a:t>географске одлике Западне  Европе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r-Cyrl-BA" sz="2000" dirty="0" smtClean="0"/>
              <a:t>Друштвено-географске одлике Западне  Европе</a:t>
            </a:r>
          </a:p>
          <a:p>
            <a:pPr>
              <a:lnSpc>
                <a:spcPct val="150000"/>
              </a:lnSpc>
            </a:pPr>
            <a:r>
              <a:rPr lang="sr-Cyrl-BA" sz="2000" dirty="0" smtClean="0"/>
              <a:t>             </a:t>
            </a:r>
            <a:r>
              <a:rPr lang="sr-Cyrl-BA" sz="2000" b="1" dirty="0" smtClean="0"/>
              <a:t>Брзо ћете  записати у свеске</a:t>
            </a:r>
          </a:p>
          <a:p>
            <a:pPr>
              <a:lnSpc>
                <a:spcPct val="150000"/>
              </a:lnSpc>
            </a:pPr>
            <a:endParaRPr lang="sr-Cyrl-BA" sz="2000" dirty="0" smtClean="0"/>
          </a:p>
          <a:p>
            <a:pPr>
              <a:lnSpc>
                <a:spcPct val="150000"/>
              </a:lnSpc>
            </a:pPr>
            <a:endParaRPr lang="sr-Cyrl-BA" sz="2000" dirty="0"/>
          </a:p>
        </p:txBody>
      </p:sp>
    </p:spTree>
    <p:extLst>
      <p:ext uri="{BB962C8B-B14F-4D97-AF65-F5344CB8AC3E}">
        <p14:creationId xmlns:p14="http://schemas.microsoft.com/office/powerpoint/2010/main" val="15742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800" dirty="0" smtClean="0"/>
              <a:t>ФИЗИЧКО-ГЕОГРАФСКЕ ОДЛИКЕ </a:t>
            </a:r>
            <a:br>
              <a:rPr lang="sr-Cyrl-BA" sz="2800" dirty="0" smtClean="0"/>
            </a:br>
            <a:r>
              <a:rPr lang="sr-Cyrl-BA" sz="2800" dirty="0" smtClean="0"/>
              <a:t>ЗАПАДНЕ ЕВРОПЕ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377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BA" sz="2400" b="1" dirty="0"/>
              <a:t>Границе и географски положај Западне </a:t>
            </a:r>
            <a:r>
              <a:rPr lang="sr-Cyrl-BA" sz="2400" b="1" dirty="0" smtClean="0"/>
              <a:t>Европе</a:t>
            </a:r>
            <a:endParaRPr lang="sr-Cyrl-BA" dirty="0" smtClean="0"/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sr-Cyrl-BA" dirty="0" smtClean="0"/>
              <a:t>Типична </a:t>
            </a:r>
            <a:r>
              <a:rPr lang="sr-Cyrl-BA" dirty="0" smtClean="0">
                <a:solidFill>
                  <a:srgbClr val="C00000"/>
                </a:solidFill>
              </a:rPr>
              <a:t>атлантска</a:t>
            </a:r>
            <a:r>
              <a:rPr lang="sr-Cyrl-BA" dirty="0" smtClean="0"/>
              <a:t> регија 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sr-Cyrl-BA" dirty="0" smtClean="0"/>
              <a:t>Дјелимично </a:t>
            </a:r>
            <a:r>
              <a:rPr lang="sr-Cyrl-BA" dirty="0" smtClean="0">
                <a:solidFill>
                  <a:srgbClr val="C00000"/>
                </a:solidFill>
              </a:rPr>
              <a:t>средоземна </a:t>
            </a:r>
            <a:r>
              <a:rPr lang="sr-Cyrl-BA" dirty="0" smtClean="0"/>
              <a:t>и </a:t>
            </a:r>
            <a:r>
              <a:rPr lang="sr-Cyrl-BA" dirty="0" smtClean="0">
                <a:solidFill>
                  <a:srgbClr val="C00000"/>
                </a:solidFill>
              </a:rPr>
              <a:t>алпска</a:t>
            </a:r>
            <a:r>
              <a:rPr lang="sr-Cyrl-BA" dirty="0"/>
              <a:t> </a:t>
            </a:r>
            <a:endParaRPr lang="sr-Cyrl-BA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Cyrl-BA" dirty="0" smtClean="0"/>
              <a:t>Изузетно </a:t>
            </a:r>
            <a:r>
              <a:rPr lang="sr-Cyrl-BA" dirty="0"/>
              <a:t>повољан </a:t>
            </a:r>
            <a:endParaRPr lang="sr-Cyrl-BA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sr-Cyrl-BA" sz="2800" b="1" dirty="0" smtClean="0"/>
              <a:t>Разуђеност обале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Cyrl-BA" dirty="0" smtClean="0"/>
              <a:t>Добро </a:t>
            </a:r>
            <a:r>
              <a:rPr lang="sr-Cyrl-BA" dirty="0"/>
              <a:t>разуђена:</a:t>
            </a:r>
            <a:br>
              <a:rPr lang="sr-Cyrl-BA" dirty="0"/>
            </a:br>
            <a:r>
              <a:rPr lang="sr-Cyrl-BA" dirty="0"/>
              <a:t>-</a:t>
            </a:r>
            <a:r>
              <a:rPr lang="sr-Cyrl-BA" dirty="0">
                <a:solidFill>
                  <a:srgbClr val="003399"/>
                </a:solidFill>
              </a:rPr>
              <a:t>мора</a:t>
            </a:r>
            <a:r>
              <a:rPr lang="sr-Cyrl-BA" dirty="0"/>
              <a:t>:</a:t>
            </a:r>
            <a:r>
              <a:rPr lang="sr-Cyrl-BA" dirty="0">
                <a:solidFill>
                  <a:srgbClr val="6600FF"/>
                </a:solidFill>
              </a:rPr>
              <a:t>Средоземно, Сјеверно и Ирско море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Cyrl-BA" dirty="0"/>
              <a:t>   -</a:t>
            </a:r>
            <a:r>
              <a:rPr lang="sr-Cyrl-BA" dirty="0">
                <a:solidFill>
                  <a:srgbClr val="003399"/>
                </a:solidFill>
              </a:rPr>
              <a:t>залив</a:t>
            </a:r>
            <a:r>
              <a:rPr lang="sr-Cyrl-BA" dirty="0"/>
              <a:t>: </a:t>
            </a:r>
            <a:r>
              <a:rPr lang="sr-Cyrl-BA" dirty="0">
                <a:solidFill>
                  <a:srgbClr val="6600FF"/>
                </a:solidFill>
              </a:rPr>
              <a:t>Бискајски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Cyrl-BA" dirty="0"/>
              <a:t>   -</a:t>
            </a:r>
            <a:r>
              <a:rPr lang="sr-Cyrl-BA" dirty="0">
                <a:solidFill>
                  <a:srgbClr val="003399"/>
                </a:solidFill>
              </a:rPr>
              <a:t>мореуз</a:t>
            </a:r>
            <a:r>
              <a:rPr lang="sr-Cyrl-BA" dirty="0"/>
              <a:t>: </a:t>
            </a:r>
            <a:r>
              <a:rPr lang="sr-Cyrl-BA" dirty="0">
                <a:solidFill>
                  <a:srgbClr val="6600FF"/>
                </a:solidFill>
              </a:rPr>
              <a:t>Ла Манш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Cyrl-BA" dirty="0"/>
              <a:t>   -</a:t>
            </a:r>
            <a:r>
              <a:rPr lang="sr-Cyrl-BA" dirty="0">
                <a:solidFill>
                  <a:srgbClr val="003399"/>
                </a:solidFill>
              </a:rPr>
              <a:t>острва</a:t>
            </a:r>
            <a:r>
              <a:rPr lang="sr-Cyrl-BA" dirty="0"/>
              <a:t>: </a:t>
            </a:r>
            <a:r>
              <a:rPr lang="sr-Cyrl-BA" dirty="0">
                <a:solidFill>
                  <a:srgbClr val="6600FF"/>
                </a:solidFill>
              </a:rPr>
              <a:t>Велика Британија и Ирска </a:t>
            </a:r>
            <a:r>
              <a:rPr lang="sr-Cyrl-BA" dirty="0"/>
              <a:t>(Атлански океан), </a:t>
            </a:r>
            <a:r>
              <a:rPr lang="sr-Cyrl-BA" dirty="0">
                <a:solidFill>
                  <a:srgbClr val="6600FF"/>
                </a:solidFill>
              </a:rPr>
              <a:t>Корзика </a:t>
            </a:r>
            <a:r>
              <a:rPr lang="sr-Cyrl-BA" dirty="0"/>
              <a:t>(Средоземно море) 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endParaRPr lang="sr-Cyrl-BA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endParaRPr lang="sr-Cyrl-BA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5" y="1774652"/>
            <a:ext cx="43942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8831392">
            <a:off x="4324072" y="3187029"/>
            <a:ext cx="1481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>
                <a:solidFill>
                  <a:schemeClr val="bg1"/>
                </a:solidFill>
              </a:rPr>
              <a:t>Атлански океан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182789">
            <a:off x="5096377" y="3383825"/>
            <a:ext cx="68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chemeClr val="bg1"/>
                </a:solidFill>
              </a:rPr>
              <a:t>Ирско море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2129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chemeClr val="bg1"/>
                </a:solidFill>
              </a:rPr>
              <a:t>Сјеверно     море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786854">
            <a:off x="5378772" y="4933834"/>
            <a:ext cx="1011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chemeClr val="bg1"/>
                </a:solidFill>
              </a:rPr>
              <a:t>Средоземно море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197166">
            <a:off x="4788024" y="41490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chemeClr val="bg1"/>
                </a:solidFill>
              </a:rPr>
              <a:t>Бискајски   залив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512747">
            <a:off x="5384931" y="3726295"/>
            <a:ext cx="669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>
                <a:solidFill>
                  <a:schemeClr val="bg1"/>
                </a:solidFill>
              </a:rPr>
              <a:t>Ла Манш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Како изгледа рељеф Западне Европе?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sr-Cyrl-BA" dirty="0" smtClean="0"/>
              <a:t>Дуж обале Атланског океана пружа се плодна Западноевропска </a:t>
            </a:r>
            <a:r>
              <a:rPr lang="sr-Cyrl-BA" b="1" dirty="0" smtClean="0">
                <a:solidFill>
                  <a:srgbClr val="006600"/>
                </a:solidFill>
              </a:rPr>
              <a:t>низија</a:t>
            </a:r>
            <a:r>
              <a:rPr lang="sr-Cyrl-BA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sr-Cyrl-BA" dirty="0" smtClean="0"/>
              <a:t>Унутрашњости регије су угланом </a:t>
            </a:r>
            <a:r>
              <a:rPr lang="sr-Cyrl-BA" b="1" dirty="0" smtClean="0">
                <a:solidFill>
                  <a:srgbClr val="006600"/>
                </a:solidFill>
              </a:rPr>
              <a:t>старе громадне планине</a:t>
            </a:r>
            <a:r>
              <a:rPr lang="sr-Cyrl-BA" dirty="0" smtClean="0">
                <a:solidFill>
                  <a:srgbClr val="006600"/>
                </a:solidFill>
              </a:rPr>
              <a:t> </a:t>
            </a:r>
            <a:r>
              <a:rPr lang="sr-Cyrl-BA" dirty="0" smtClean="0"/>
              <a:t>(Централни масив, Ардени, Вогези и планине на острвима Велике Британије и Ирске)</a:t>
            </a:r>
          </a:p>
          <a:p>
            <a:pPr>
              <a:spcAft>
                <a:spcPts val="600"/>
              </a:spcAft>
            </a:pPr>
            <a:r>
              <a:rPr lang="sr-Cyrl-BA" dirty="0" smtClean="0"/>
              <a:t>На ободу регије су </a:t>
            </a:r>
            <a:r>
              <a:rPr lang="sr-Cyrl-BA" b="1" dirty="0" smtClean="0">
                <a:solidFill>
                  <a:srgbClr val="006600"/>
                </a:solidFill>
              </a:rPr>
              <a:t>младе вјеначне планине   </a:t>
            </a:r>
            <a:r>
              <a:rPr lang="sr-Cyrl-BA" dirty="0" smtClean="0"/>
              <a:t>(Пиринеји и Алпи)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25017" r="50000" b="21650"/>
          <a:stretch/>
        </p:blipFill>
        <p:spPr bwMode="auto">
          <a:xfrm>
            <a:off x="4710879" y="1370252"/>
            <a:ext cx="3965578" cy="46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508104" y="4797152"/>
            <a:ext cx="596708" cy="565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08104" y="490545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/>
              <a:t>Пиринеји</a:t>
            </a:r>
            <a:endParaRPr lang="en-US" sz="800" dirty="0"/>
          </a:p>
        </p:txBody>
      </p:sp>
      <p:sp>
        <p:nvSpPr>
          <p:cNvPr id="11" name="Oval 10"/>
          <p:cNvSpPr/>
          <p:nvPr/>
        </p:nvSpPr>
        <p:spPr>
          <a:xfrm>
            <a:off x="6804248" y="4221088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04248" y="436510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00" dirty="0" smtClean="0"/>
              <a:t>    Алпе</a:t>
            </a:r>
            <a:endParaRPr lang="en-US" sz="900" dirty="0"/>
          </a:p>
        </p:txBody>
      </p:sp>
      <p:sp>
        <p:nvSpPr>
          <p:cNvPr id="13" name="Rounded Rectangle 12"/>
          <p:cNvSpPr/>
          <p:nvPr/>
        </p:nvSpPr>
        <p:spPr>
          <a:xfrm rot="20104728">
            <a:off x="5564580" y="3553429"/>
            <a:ext cx="1349151" cy="2800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6136" y="3933056"/>
            <a:ext cx="61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800" dirty="0" smtClean="0"/>
          </a:p>
          <a:p>
            <a:r>
              <a:rPr lang="sr-Cyrl-BA" sz="800" dirty="0" smtClean="0"/>
              <a:t>Ардени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 rot="20076069">
            <a:off x="5508104" y="3573016"/>
            <a:ext cx="1580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/>
              <a:t>Западноевропска низија</a:t>
            </a:r>
            <a:endParaRPr lang="en-US" sz="800" dirty="0"/>
          </a:p>
        </p:txBody>
      </p:sp>
      <p:sp>
        <p:nvSpPr>
          <p:cNvPr id="21" name="Hexagon 20"/>
          <p:cNvSpPr/>
          <p:nvPr/>
        </p:nvSpPr>
        <p:spPr>
          <a:xfrm>
            <a:off x="5960509" y="4365104"/>
            <a:ext cx="627715" cy="54035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68144" y="4480520"/>
            <a:ext cx="132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/>
              <a:t> Централни </a:t>
            </a:r>
          </a:p>
          <a:p>
            <a:r>
              <a:rPr lang="sr-Cyrl-BA" sz="800" dirty="0"/>
              <a:t> </a:t>
            </a:r>
            <a:r>
              <a:rPr lang="sr-Cyrl-BA" sz="800" dirty="0" smtClean="0"/>
              <a:t>    масив</a:t>
            </a:r>
            <a:endParaRPr lang="en-US" sz="800" dirty="0"/>
          </a:p>
        </p:txBody>
      </p:sp>
      <p:sp>
        <p:nvSpPr>
          <p:cNvPr id="24" name="Hexagon 23"/>
          <p:cNvSpPr/>
          <p:nvPr/>
        </p:nvSpPr>
        <p:spPr>
          <a:xfrm>
            <a:off x="5868144" y="4005064"/>
            <a:ext cx="406222" cy="29732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5508104" y="2204864"/>
            <a:ext cx="905382" cy="64807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36312" y="220660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BA" sz="800" dirty="0" smtClean="0"/>
          </a:p>
          <a:p>
            <a:r>
              <a:rPr lang="sr-Cyrl-BA" sz="800" dirty="0" smtClean="0"/>
              <a:t>    Планине </a:t>
            </a:r>
          </a:p>
          <a:p>
            <a:r>
              <a:rPr lang="sr-Cyrl-BA" sz="800" dirty="0" smtClean="0"/>
              <a:t>на острвима</a:t>
            </a:r>
            <a:endParaRPr lang="en-US" sz="800" dirty="0"/>
          </a:p>
        </p:txBody>
      </p:sp>
      <p:sp>
        <p:nvSpPr>
          <p:cNvPr id="29" name="Hexagon 28"/>
          <p:cNvSpPr/>
          <p:nvPr/>
        </p:nvSpPr>
        <p:spPr>
          <a:xfrm>
            <a:off x="6298354" y="4005064"/>
            <a:ext cx="505894" cy="21602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98354" y="4005064"/>
            <a:ext cx="7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" dirty="0" smtClean="0"/>
              <a:t>Вогези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80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268397"/>
            <a:ext cx="311301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/>
              <a:t>Фјорд</a:t>
            </a:r>
          </a:p>
          <a:p>
            <a:r>
              <a:rPr lang="sr-Cyrl-BA" dirty="0" smtClean="0"/>
              <a:t>-дугачки, уски, дубоки заливи настали </a:t>
            </a:r>
            <a:r>
              <a:rPr lang="sr-Cyrl-BA" dirty="0" smtClean="0"/>
              <a:t>потапанем некадаш</a:t>
            </a:r>
            <a:r>
              <a:rPr lang="sr-Cyrl-BA" dirty="0"/>
              <a:t>њ</a:t>
            </a:r>
            <a:r>
              <a:rPr lang="sr-Cyrl-BA" dirty="0" smtClean="0"/>
              <a:t>их </a:t>
            </a:r>
            <a:r>
              <a:rPr lang="sr-Cyrl-BA" dirty="0" smtClean="0"/>
              <a:t>ледничких долина.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836287"/>
            <a:ext cx="2520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/>
              <a:t>Клиф</a:t>
            </a:r>
            <a:r>
              <a:rPr lang="sr-Cyrl-BA" dirty="0" smtClean="0"/>
              <a:t> </a:t>
            </a:r>
          </a:p>
          <a:p>
            <a:r>
              <a:rPr lang="sr-Cyrl-BA" dirty="0" smtClean="0"/>
              <a:t>-стрми одсјеци, настали радом морских таласа.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3693" y="1268397"/>
            <a:ext cx="219252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/>
              <a:t>Естуар</a:t>
            </a:r>
            <a:r>
              <a:rPr lang="sr-Cyrl-BA" dirty="0" smtClean="0"/>
              <a:t> </a:t>
            </a:r>
            <a:endParaRPr lang="sr-Cyrl-BA" dirty="0" smtClean="0"/>
          </a:p>
          <a:p>
            <a:r>
              <a:rPr lang="sr-Cyrl-BA" dirty="0" smtClean="0"/>
              <a:t>-проширена, љевкаста ушћа ријека.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4538" y="3146254"/>
            <a:ext cx="268187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/>
              <a:t>Полдери</a:t>
            </a:r>
            <a:r>
              <a:rPr lang="sr-Cyrl-BA" dirty="0" smtClean="0"/>
              <a:t> </a:t>
            </a:r>
          </a:p>
          <a:p>
            <a:r>
              <a:rPr lang="sr-Cyrl-BA" dirty="0" smtClean="0"/>
              <a:t>-дијелови плитког мора који су исушени и ограђени (одузети од мора) на којима су створена обрадива и плодна земљишта.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45724"/>
            <a:ext cx="2088232" cy="25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60648"/>
            <a:ext cx="72728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solidFill>
                  <a:schemeClr val="accent3">
                    <a:lumMod val="75000"/>
                  </a:schemeClr>
                </a:solidFill>
              </a:rPr>
              <a:t>Карактеристични облици рељефа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02" y="4036616"/>
            <a:ext cx="2239691" cy="218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30840"/>
            <a:ext cx="2303777" cy="211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28639"/>
            <a:ext cx="2448272" cy="125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556</TotalTime>
  <Words>408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ГЕОГРАФИЈА</vt:lpstr>
      <vt:lpstr>Поновимо! </vt:lpstr>
      <vt:lpstr>Избаци уљеза</vt:lpstr>
      <vt:lpstr>Ко зна зна</vt:lpstr>
      <vt:lpstr>Погоди....</vt:lpstr>
      <vt:lpstr>V тема Западна Европа</vt:lpstr>
      <vt:lpstr>ФИЗИЧКО-ГЕОГРАФСКЕ ОДЛИКЕ  ЗАПАДНЕ ЕВРОПЕ</vt:lpstr>
      <vt:lpstr>Како изгледа рељеф Западне Европе?</vt:lpstr>
      <vt:lpstr>PowerPoint Presentation</vt:lpstr>
      <vt:lpstr>Клима</vt:lpstr>
      <vt:lpstr>Зашто је ријечна мрежа густа?</vt:lpstr>
      <vt:lpstr>Задаћа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 Европа</dc:title>
  <dc:creator>DELL</dc:creator>
  <cp:lastModifiedBy>DELL</cp:lastModifiedBy>
  <cp:revision>47</cp:revision>
  <dcterms:created xsi:type="dcterms:W3CDTF">2020-03-16T13:40:48Z</dcterms:created>
  <dcterms:modified xsi:type="dcterms:W3CDTF">2020-03-24T08:59:48Z</dcterms:modified>
</cp:coreProperties>
</file>