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3" r:id="rId7"/>
    <p:sldId id="261" r:id="rId8"/>
    <p:sldId id="26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2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E1ED-AA69-43B1-8B61-EA69D56B6A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B65D-15D8-4BDE-8523-B6F394185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E1ED-AA69-43B1-8B61-EA69D56B6A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B65D-15D8-4BDE-8523-B6F394185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E1ED-AA69-43B1-8B61-EA69D56B6A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B65D-15D8-4BDE-8523-B6F394185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E1ED-AA69-43B1-8B61-EA69D56B6A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B65D-15D8-4BDE-8523-B6F394185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E1ED-AA69-43B1-8B61-EA69D56B6A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B65D-15D8-4BDE-8523-B6F394185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E1ED-AA69-43B1-8B61-EA69D56B6A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B65D-15D8-4BDE-8523-B6F394185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E1ED-AA69-43B1-8B61-EA69D56B6A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B65D-15D8-4BDE-8523-B6F394185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E1ED-AA69-43B1-8B61-EA69D56B6A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B65D-15D8-4BDE-8523-B6F394185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E1ED-AA69-43B1-8B61-EA69D56B6A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B65D-15D8-4BDE-8523-B6F394185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E1ED-AA69-43B1-8B61-EA69D56B6A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B65D-15D8-4BDE-8523-B6F394185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E1ED-AA69-43B1-8B61-EA69D56B6A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B65D-15D8-4BDE-8523-B6F394185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FE1ED-AA69-43B1-8B61-EA69D56B6AA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7B65D-15D8-4BDE-8523-B6F394185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4600" y="342900"/>
            <a:ext cx="106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12000" dirty="0"/>
              <a:t>О</a:t>
            </a:r>
            <a:endParaRPr lang="en-US" sz="12000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285751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dirty="0" smtClean="0"/>
              <a:t>А=16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180975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3200" dirty="0" smtClean="0"/>
              <a:t>Z</a:t>
            </a:r>
            <a:r>
              <a:rPr lang="bs-Cyrl-BA" sz="3200" dirty="0" smtClean="0"/>
              <a:t>=</a:t>
            </a:r>
            <a:r>
              <a:rPr lang="bs-Latn-BA" sz="3200" dirty="0" smtClean="0"/>
              <a:t>8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85750"/>
            <a:ext cx="182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3200" dirty="0" smtClean="0"/>
              <a:t>N(p</a:t>
            </a:r>
            <a:r>
              <a:rPr lang="bs-Latn-BA" sz="3200" baseline="30000" dirty="0" smtClean="0"/>
              <a:t>+</a:t>
            </a:r>
            <a:r>
              <a:rPr lang="bs-Latn-BA" sz="3200" dirty="0" smtClean="0"/>
              <a:t>)=8</a:t>
            </a:r>
          </a:p>
          <a:p>
            <a:r>
              <a:rPr lang="bs-Latn-BA" sz="3200" dirty="0" smtClean="0"/>
              <a:t>N(e</a:t>
            </a:r>
            <a:r>
              <a:rPr lang="bs-Latn-BA" sz="3200" baseline="30000" dirty="0" smtClean="0"/>
              <a:t>-</a:t>
            </a:r>
            <a:r>
              <a:rPr lang="bs-Latn-BA" sz="3200" dirty="0" smtClean="0"/>
              <a:t>)=8</a:t>
            </a:r>
          </a:p>
          <a:p>
            <a:r>
              <a:rPr lang="bs-Latn-BA" sz="3200" dirty="0" smtClean="0"/>
              <a:t>N(n</a:t>
            </a:r>
            <a:r>
              <a:rPr lang="bs-Latn-BA" sz="3200" baseline="30000" dirty="0" smtClean="0"/>
              <a:t>0</a:t>
            </a:r>
            <a:r>
              <a:rPr lang="bs-Latn-BA" sz="3200" dirty="0" smtClean="0"/>
              <a:t>)=8</a:t>
            </a:r>
            <a:endParaRPr lang="en-US" sz="32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0" y="1600200"/>
            <a:ext cx="358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3600" dirty="0" smtClean="0"/>
              <a:t>1K 2e</a:t>
            </a:r>
            <a:r>
              <a:rPr lang="bs-Latn-BA" sz="3600" baseline="30000" dirty="0" smtClean="0"/>
              <a:t>-</a:t>
            </a:r>
          </a:p>
          <a:p>
            <a:r>
              <a:rPr lang="bs-Latn-BA" sz="3600" dirty="0" smtClean="0"/>
              <a:t>2L 6e</a:t>
            </a:r>
            <a:r>
              <a:rPr lang="bs-Latn-BA" sz="3600" baseline="30000" dirty="0" smtClean="0"/>
              <a:t>-</a:t>
            </a:r>
            <a:endParaRPr lang="bs-Latn-BA" sz="3600" dirty="0" smtClean="0"/>
          </a:p>
          <a:p>
            <a:endParaRPr lang="bs-Latn-BA" dirty="0" smtClean="0"/>
          </a:p>
        </p:txBody>
      </p:sp>
      <p:sp>
        <p:nvSpPr>
          <p:cNvPr id="14" name="Right Arrow 13"/>
          <p:cNvSpPr/>
          <p:nvPr/>
        </p:nvSpPr>
        <p:spPr>
          <a:xfrm>
            <a:off x="5105400" y="2171700"/>
            <a:ext cx="609600" cy="2286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91200" y="21717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VI</a:t>
            </a:r>
            <a:r>
              <a:rPr lang="bs-Latn-BA" baseline="-25000" dirty="0" smtClean="0"/>
              <a:t>a </a:t>
            </a:r>
            <a:r>
              <a:rPr lang="bs-Latn-BA" dirty="0" smtClean="0"/>
              <a:t> </a:t>
            </a:r>
            <a:r>
              <a:rPr lang="bs-Cyrl-BA" dirty="0" smtClean="0"/>
              <a:t>група</a:t>
            </a:r>
            <a:r>
              <a:rPr lang="bs-Latn-BA" baseline="-25000" dirty="0" smtClean="0"/>
              <a:t>  </a:t>
            </a:r>
            <a:r>
              <a:rPr lang="bs-Latn-BA" dirty="0" smtClean="0"/>
              <a:t> 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rot="7374919">
            <a:off x="3417764" y="2501915"/>
            <a:ext cx="457200" cy="3048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895600" y="28575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/>
              <a:t>2.</a:t>
            </a:r>
            <a:r>
              <a:rPr lang="bs-Latn-BA" baseline="-25000" dirty="0" smtClean="0"/>
              <a:t> </a:t>
            </a:r>
            <a:r>
              <a:rPr lang="bs-Latn-BA" dirty="0" smtClean="0"/>
              <a:t> </a:t>
            </a:r>
            <a:r>
              <a:rPr lang="bs-Cyrl-BA" dirty="0" smtClean="0"/>
              <a:t>периода</a:t>
            </a:r>
            <a:r>
              <a:rPr lang="bs-Latn-BA" baseline="-25000" dirty="0" smtClean="0"/>
              <a:t>  </a:t>
            </a:r>
            <a:r>
              <a:rPr lang="bs-Latn-BA" dirty="0" smtClean="0"/>
              <a:t> 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438400" y="3429000"/>
            <a:ext cx="304800" cy="34290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810000" y="3429000"/>
            <a:ext cx="304800" cy="34290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5400000">
            <a:off x="3190875" y="3343275"/>
            <a:ext cx="171450" cy="45720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5400000">
            <a:off x="3190875" y="3514725"/>
            <a:ext cx="171450" cy="45720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514601" y="3314701"/>
            <a:ext cx="45719" cy="342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1" y="3314701"/>
            <a:ext cx="45719" cy="342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514601" y="3829051"/>
            <a:ext cx="45719" cy="342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590801" y="3829051"/>
            <a:ext cx="45719" cy="342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124201" y="3543301"/>
            <a:ext cx="45719" cy="342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429001" y="3543301"/>
            <a:ext cx="45719" cy="342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124201" y="3714751"/>
            <a:ext cx="45719" cy="342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429001" y="3714751"/>
            <a:ext cx="45719" cy="342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962401" y="3314701"/>
            <a:ext cx="45719" cy="342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886201" y="3314701"/>
            <a:ext cx="45719" cy="342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962401" y="3829051"/>
            <a:ext cx="45719" cy="342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886201" y="3829051"/>
            <a:ext cx="45719" cy="342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724400" y="3429000"/>
            <a:ext cx="304800" cy="34290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Equal 35"/>
          <p:cNvSpPr/>
          <p:nvPr/>
        </p:nvSpPr>
        <p:spPr>
          <a:xfrm>
            <a:off x="5105400" y="3543300"/>
            <a:ext cx="381000" cy="114300"/>
          </a:xfrm>
          <a:prstGeom prst="mathEqual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562600" y="3429000"/>
            <a:ext cx="304800" cy="34290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324600" y="3429000"/>
            <a:ext cx="304800" cy="34290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553200" y="363855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/>
              <a:t>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248400" y="3814718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/>
              <a:t>Молекула кисеоника</a:t>
            </a:r>
            <a:r>
              <a:rPr lang="bs-Latn-BA" baseline="-25000" dirty="0" smtClean="0"/>
              <a:t> </a:t>
            </a:r>
            <a:endParaRPr lang="en-US" baseline="-25000" dirty="0" smtClean="0"/>
          </a:p>
          <a:p>
            <a:r>
              <a:rPr lang="en-US" baseline="-25000" dirty="0" smtClean="0"/>
              <a:t> </a:t>
            </a:r>
            <a:r>
              <a:rPr lang="bs-Cyrl-BA" dirty="0" smtClean="0"/>
              <a:t>О је двовалентан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676400" y="3943171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/>
              <a:t>Физичке особине:</a:t>
            </a:r>
          </a:p>
          <a:p>
            <a:pPr>
              <a:buFontTx/>
              <a:buChar char="-"/>
            </a:pPr>
            <a:r>
              <a:rPr lang="bs-Cyrl-BA" dirty="0" smtClean="0"/>
              <a:t>Гас , без боје и мириса</a:t>
            </a:r>
          </a:p>
          <a:p>
            <a:pPr>
              <a:buFontTx/>
              <a:buChar char="-"/>
            </a:pPr>
            <a:r>
              <a:rPr lang="bs-Cyrl-BA" dirty="0" smtClean="0"/>
              <a:t>Не гори, али подржава горење</a:t>
            </a:r>
          </a:p>
          <a:p>
            <a:pPr>
              <a:buFontTx/>
              <a:buChar char="-"/>
            </a:pPr>
            <a:r>
              <a:rPr lang="bs-Cyrl-BA" dirty="0" smtClean="0"/>
              <a:t>Веома реактиван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200025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5400" dirty="0" smtClean="0">
                <a:solidFill>
                  <a:srgbClr val="FF0000"/>
                </a:solidFill>
              </a:rPr>
              <a:t>ОКСИДАЦИЈА И ОКСИДИ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839200" cy="3394472"/>
          </a:xfrm>
        </p:spPr>
        <p:txBody>
          <a:bodyPr/>
          <a:lstStyle/>
          <a:p>
            <a:pPr>
              <a:buNone/>
            </a:pPr>
            <a:r>
              <a:rPr lang="bs-Cyrl-BA" dirty="0" smtClean="0">
                <a:solidFill>
                  <a:srgbClr val="FF0000"/>
                </a:solidFill>
              </a:rPr>
              <a:t>    Оксидација је хемијска реакција у којој долази до сједињавања кисеоника са другим елементима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5750"/>
            <a:ext cx="8229600" cy="857250"/>
          </a:xfrm>
        </p:spPr>
        <p:txBody>
          <a:bodyPr/>
          <a:lstStyle/>
          <a:p>
            <a:r>
              <a:rPr lang="bs-Cyrl-BA" dirty="0" smtClean="0">
                <a:solidFill>
                  <a:srgbClr val="FF0000"/>
                </a:solidFill>
              </a:rPr>
              <a:t>ОКСИДАЦИЈА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686051"/>
            <a:ext cx="4038600" cy="3394472"/>
          </a:xfrm>
        </p:spPr>
        <p:txBody>
          <a:bodyPr>
            <a:normAutofit fontScale="92500" lnSpcReduction="20000"/>
          </a:bodyPr>
          <a:lstStyle/>
          <a:p>
            <a:endParaRPr lang="bs-Cyrl-BA" dirty="0" smtClean="0"/>
          </a:p>
          <a:p>
            <a:endParaRPr lang="bs-Cyrl-BA" dirty="0"/>
          </a:p>
          <a:p>
            <a:pPr>
              <a:buNone/>
            </a:pPr>
            <a:r>
              <a:rPr lang="bs-Cyrl-BA" dirty="0" smtClean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flipV="1">
            <a:off x="4267200" y="4708923"/>
            <a:ext cx="4038600" cy="434578"/>
          </a:xfrm>
        </p:spPr>
        <p:txBody>
          <a:bodyPr>
            <a:normAutofit fontScale="92500" lnSpcReduction="20000"/>
          </a:bodyPr>
          <a:lstStyle/>
          <a:p>
            <a:endParaRPr lang="bs-Cyrl-BA" dirty="0" smtClean="0"/>
          </a:p>
          <a:p>
            <a:endParaRPr lang="bs-Cyrl-BA" dirty="0"/>
          </a:p>
        </p:txBody>
      </p:sp>
      <p:sp>
        <p:nvSpPr>
          <p:cNvPr id="5" name="Rounded Rectangle 4"/>
          <p:cNvSpPr/>
          <p:nvPr/>
        </p:nvSpPr>
        <p:spPr>
          <a:xfrm>
            <a:off x="838200" y="1828800"/>
            <a:ext cx="2895600" cy="1314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2800" dirty="0" smtClean="0">
                <a:solidFill>
                  <a:srgbClr val="FF0000"/>
                </a:solidFill>
              </a:rPr>
              <a:t>БУРНА</a:t>
            </a:r>
          </a:p>
          <a:p>
            <a:pPr algn="ctr"/>
            <a:r>
              <a:rPr lang="bs-Cyrl-BA" sz="2800" dirty="0" smtClean="0">
                <a:solidFill>
                  <a:srgbClr val="FF0000"/>
                </a:solidFill>
              </a:rPr>
              <a:t>(брза)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00600" y="1943100"/>
            <a:ext cx="2971800" cy="1200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2800" dirty="0" smtClean="0">
                <a:solidFill>
                  <a:srgbClr val="FF0000"/>
                </a:solidFill>
              </a:rPr>
              <a:t>ТИХА</a:t>
            </a:r>
          </a:p>
          <a:p>
            <a:pPr algn="ctr"/>
            <a:r>
              <a:rPr lang="bs-Cyrl-BA" sz="2800" dirty="0" smtClean="0">
                <a:solidFill>
                  <a:srgbClr val="FF0000"/>
                </a:solidFill>
              </a:rPr>
              <a:t>(спора)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Cyrl-BA" u="sng" dirty="0" smtClean="0">
                <a:solidFill>
                  <a:srgbClr val="FF0000"/>
                </a:solidFill>
              </a:rPr>
              <a:t>ОКСИД</a:t>
            </a:r>
            <a:r>
              <a:rPr lang="bs-Cyrl-BA" dirty="0" smtClean="0">
                <a:solidFill>
                  <a:srgbClr val="FF0000"/>
                </a:solidFill>
              </a:rPr>
              <a:t> је једињење кисеоника и</a:t>
            </a:r>
            <a:br>
              <a:rPr lang="bs-Cyrl-BA" dirty="0" smtClean="0">
                <a:solidFill>
                  <a:srgbClr val="FF0000"/>
                </a:solidFill>
              </a:rPr>
            </a:br>
            <a:r>
              <a:rPr lang="bs-Cyrl-BA" dirty="0" smtClean="0">
                <a:solidFill>
                  <a:srgbClr val="FF0000"/>
                </a:solidFill>
              </a:rPr>
              <a:t>неког елемента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2057400"/>
            <a:ext cx="2286000" cy="971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3200" dirty="0" smtClean="0">
                <a:solidFill>
                  <a:srgbClr val="FF0000"/>
                </a:solidFill>
              </a:rPr>
              <a:t>ЕЛЕМЕНТ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352800" y="2057400"/>
            <a:ext cx="2286000" cy="971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4400" dirty="0" smtClean="0">
                <a:solidFill>
                  <a:srgbClr val="FF0000"/>
                </a:solidFill>
              </a:rPr>
              <a:t>О</a:t>
            </a:r>
            <a:r>
              <a:rPr lang="bs-Cyrl-BA" sz="4400" baseline="-25000" dirty="0" smtClean="0">
                <a:solidFill>
                  <a:srgbClr val="FF0000"/>
                </a:solidFill>
              </a:rPr>
              <a:t>2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400800" y="2057400"/>
            <a:ext cx="2286000" cy="971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3200" dirty="0" smtClean="0">
                <a:solidFill>
                  <a:srgbClr val="FF0000"/>
                </a:solidFill>
              </a:rPr>
              <a:t>ОКСИД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667000" y="245745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715000" y="245745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>
                <a:solidFill>
                  <a:srgbClr val="FF0000"/>
                </a:solidFill>
              </a:rPr>
              <a:t>ПОДЈЕЛА ОКСИДА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3394472"/>
          </a:xfrm>
        </p:spPr>
        <p:txBody>
          <a:bodyPr>
            <a:normAutofit fontScale="92500" lnSpcReduction="20000"/>
          </a:bodyPr>
          <a:lstStyle/>
          <a:p>
            <a:pPr lvl="2">
              <a:buNone/>
            </a:pPr>
            <a:endParaRPr lang="bs-Cyrl-BA" sz="3200" baseline="-25000" dirty="0">
              <a:solidFill>
                <a:srgbClr val="FF0000"/>
              </a:solidFill>
            </a:endParaRPr>
          </a:p>
          <a:p>
            <a:pPr lvl="2">
              <a:buNone/>
            </a:pPr>
            <a:endParaRPr lang="bs-Cyrl-BA" sz="3200" dirty="0" smtClean="0">
              <a:solidFill>
                <a:srgbClr val="FF0000"/>
              </a:solidFill>
            </a:endParaRPr>
          </a:p>
          <a:p>
            <a:pPr lvl="2">
              <a:buNone/>
            </a:pPr>
            <a:endParaRPr lang="bs-Cyrl-BA" sz="3200" dirty="0" smtClean="0">
              <a:solidFill>
                <a:srgbClr val="FF0000"/>
              </a:solidFill>
            </a:endParaRPr>
          </a:p>
          <a:p>
            <a:pPr lvl="2">
              <a:buNone/>
            </a:pPr>
            <a:r>
              <a:rPr lang="bs-Cyrl-BA" sz="2800" dirty="0" smtClean="0">
                <a:solidFill>
                  <a:srgbClr val="FF0000"/>
                </a:solidFill>
              </a:rPr>
              <a:t>МЕТАЛ + О</a:t>
            </a:r>
            <a:r>
              <a:rPr lang="bs-Cyrl-BA" sz="2800" baseline="-25000" dirty="0" smtClean="0">
                <a:solidFill>
                  <a:srgbClr val="FF0000"/>
                </a:solidFill>
              </a:rPr>
              <a:t>2</a:t>
            </a:r>
            <a:r>
              <a:rPr lang="bs-Cyrl-BA" sz="2800" dirty="0" smtClean="0">
                <a:solidFill>
                  <a:srgbClr val="FF0000"/>
                </a:solidFill>
              </a:rPr>
              <a:t>        ОКСИД МЕТАЛА</a:t>
            </a:r>
          </a:p>
          <a:p>
            <a:pPr lvl="2">
              <a:buNone/>
            </a:pPr>
            <a:endParaRPr lang="bs-Cyrl-BA" sz="2800" dirty="0">
              <a:solidFill>
                <a:srgbClr val="FF0000"/>
              </a:solidFill>
            </a:endParaRPr>
          </a:p>
          <a:p>
            <a:pPr lvl="2">
              <a:buNone/>
            </a:pPr>
            <a:endParaRPr lang="bs-Cyrl-BA" sz="2800" dirty="0" smtClean="0">
              <a:solidFill>
                <a:srgbClr val="FF0000"/>
              </a:solidFill>
            </a:endParaRPr>
          </a:p>
          <a:p>
            <a:pPr lvl="2">
              <a:buNone/>
            </a:pPr>
            <a:endParaRPr lang="bs-Cyrl-BA" sz="2800" dirty="0">
              <a:solidFill>
                <a:srgbClr val="FF0000"/>
              </a:solidFill>
            </a:endParaRPr>
          </a:p>
          <a:p>
            <a:pPr lvl="2">
              <a:buNone/>
            </a:pPr>
            <a:r>
              <a:rPr lang="bs-Cyrl-BA" sz="2800" dirty="0" smtClean="0">
                <a:solidFill>
                  <a:srgbClr val="FF0000"/>
                </a:solidFill>
              </a:rPr>
              <a:t>НЕМЕТАЛ + О</a:t>
            </a:r>
            <a:r>
              <a:rPr lang="bs-Cyrl-BA" sz="2800" baseline="-25000" dirty="0" smtClean="0">
                <a:solidFill>
                  <a:srgbClr val="FF0000"/>
                </a:solidFill>
              </a:rPr>
              <a:t>2</a:t>
            </a:r>
            <a:r>
              <a:rPr lang="bs-Cyrl-BA" sz="2800" dirty="0" smtClean="0">
                <a:solidFill>
                  <a:srgbClr val="FF0000"/>
                </a:solidFill>
              </a:rPr>
              <a:t>      ОКСИД НЕМЕТАЛА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66800" y="1314450"/>
            <a:ext cx="2209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>
                <a:solidFill>
                  <a:srgbClr val="FF0000"/>
                </a:solidFill>
              </a:rPr>
              <a:t>ОКСИДИ МЕТАЛА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66800" y="2971800"/>
            <a:ext cx="2209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>
                <a:solidFill>
                  <a:srgbClr val="FF0000"/>
                </a:solidFill>
              </a:rPr>
              <a:t>ОКСИДИ НЕМЕТАЛА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048000" y="2495550"/>
            <a:ext cx="381000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352800" y="4095750"/>
            <a:ext cx="381000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43400" y="1428750"/>
            <a:ext cx="2057400" cy="742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MgO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419600" y="2952750"/>
            <a:ext cx="1828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SO</a:t>
            </a:r>
            <a:r>
              <a:rPr lang="en-US" baseline="-25000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Cyrl-BA" sz="5400" b="1" u="sng" dirty="0" smtClean="0">
                <a:solidFill>
                  <a:srgbClr val="FF0000"/>
                </a:solidFill>
              </a:rPr>
              <a:t>Назив оксида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600"/>
          </a:xfrm>
        </p:spPr>
        <p:txBody>
          <a:bodyPr>
            <a:normAutofit fontScale="92500" lnSpcReduction="20000"/>
          </a:bodyPr>
          <a:lstStyle/>
          <a:p>
            <a:r>
              <a:rPr lang="bs-Cyrl-BA" sz="2200" dirty="0" smtClean="0">
                <a:solidFill>
                  <a:srgbClr val="FF0000"/>
                </a:solidFill>
              </a:rPr>
              <a:t>Оксиди добијају назив тако што прво именујемо метал или неметал , а затим  додајемо ријеч оксид</a:t>
            </a:r>
          </a:p>
          <a:p>
            <a:r>
              <a:rPr lang="bs-Cyrl-BA" sz="2200" dirty="0" smtClean="0">
                <a:solidFill>
                  <a:srgbClr val="FF0000"/>
                </a:solidFill>
              </a:rPr>
              <a:t>Елементи сталне валенце (</a:t>
            </a:r>
            <a:r>
              <a:rPr lang="en-US" sz="2200" dirty="0" smtClean="0">
                <a:solidFill>
                  <a:srgbClr val="FF0000"/>
                </a:solidFill>
              </a:rPr>
              <a:t>Na, K , Mg, Ca , Zn , Al …)</a:t>
            </a:r>
            <a:endParaRPr lang="bs-Cyrl-BA" sz="2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bs-Cyrl-BA" sz="2200" b="1" dirty="0" smtClean="0">
                <a:solidFill>
                  <a:srgbClr val="FF0000"/>
                </a:solidFill>
              </a:rPr>
              <a:t>                    Н</a:t>
            </a:r>
            <a:r>
              <a:rPr lang="bs-Cyrl-BA" sz="2000" b="1" dirty="0" smtClean="0">
                <a:solidFill>
                  <a:srgbClr val="FF0000"/>
                </a:solidFill>
              </a:rPr>
              <a:t>АЗИВУ ЕЛЕМЕНТА СЕ ДОДА РИЈЕЧ ОКСИД</a:t>
            </a:r>
            <a:endParaRPr lang="bs-Cyrl-BA" sz="2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Na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   </a:t>
            </a:r>
            <a:r>
              <a:rPr lang="bs-Cyrl-BA" sz="2200" dirty="0" smtClean="0">
                <a:solidFill>
                  <a:srgbClr val="FF0000"/>
                </a:solidFill>
              </a:rPr>
              <a:t> натријум-оксид  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CaO</a:t>
            </a:r>
            <a:r>
              <a:rPr lang="bs-Cyrl-BA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     </a:t>
            </a:r>
            <a:r>
              <a:rPr lang="bs-Cyrl-BA" sz="2200" dirty="0" smtClean="0">
                <a:solidFill>
                  <a:srgbClr val="FF0000"/>
                </a:solidFill>
              </a:rPr>
              <a:t>калцијум-оксид</a:t>
            </a:r>
          </a:p>
          <a:p>
            <a:pPr>
              <a:buNone/>
            </a:pPr>
            <a:r>
              <a:rPr lang="bs-Cyrl-BA" sz="2200" dirty="0">
                <a:solidFill>
                  <a:srgbClr val="FF0000"/>
                </a:solidFill>
              </a:rPr>
              <a:t> </a:t>
            </a:r>
            <a:r>
              <a:rPr lang="bs-Cyrl-BA" sz="2200" dirty="0" smtClean="0">
                <a:solidFill>
                  <a:srgbClr val="FF0000"/>
                </a:solidFill>
              </a:rPr>
              <a:t>  </a:t>
            </a:r>
            <a:r>
              <a:rPr lang="bs-Cyrl-BA" sz="2400" dirty="0" smtClean="0">
                <a:solidFill>
                  <a:srgbClr val="FF0000"/>
                </a:solidFill>
              </a:rPr>
              <a:t>Елементи </a:t>
            </a:r>
            <a:r>
              <a:rPr lang="bs-Cyrl-BA" sz="2400" b="1" u="sng" dirty="0" smtClean="0">
                <a:solidFill>
                  <a:srgbClr val="FF0000"/>
                </a:solidFill>
              </a:rPr>
              <a:t>промјенљиве  </a:t>
            </a:r>
            <a:r>
              <a:rPr lang="bs-Cyrl-BA" sz="2400" dirty="0" smtClean="0">
                <a:solidFill>
                  <a:srgbClr val="FF0000"/>
                </a:solidFill>
              </a:rPr>
              <a:t>валенце</a:t>
            </a:r>
            <a:r>
              <a:rPr lang="en-US" sz="2400" dirty="0" smtClean="0">
                <a:solidFill>
                  <a:srgbClr val="FF0000"/>
                </a:solidFill>
              </a:rPr>
              <a:t>(C , S , N , Fe , Cu …)</a:t>
            </a:r>
            <a:endParaRPr lang="bs-Cyrl-BA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bs-Cyrl-BA" sz="2400" b="1" dirty="0">
                <a:solidFill>
                  <a:srgbClr val="FF0000"/>
                </a:solidFill>
              </a:rPr>
              <a:t> </a:t>
            </a:r>
            <a:r>
              <a:rPr lang="bs-Cyrl-BA" sz="2400" b="1" dirty="0" smtClean="0">
                <a:solidFill>
                  <a:srgbClr val="FF0000"/>
                </a:solidFill>
              </a:rPr>
              <a:t>                             </a:t>
            </a:r>
            <a:r>
              <a:rPr lang="bs-Cyrl-BA" sz="2000" b="1" dirty="0" smtClean="0">
                <a:solidFill>
                  <a:srgbClr val="FF0000"/>
                </a:solidFill>
              </a:rPr>
              <a:t>ЕЛЕМЕНТ </a:t>
            </a:r>
            <a:r>
              <a:rPr lang="bs-Latn-BA" sz="2000" b="1" dirty="0" smtClean="0">
                <a:solidFill>
                  <a:srgbClr val="FF0000"/>
                </a:solidFill>
              </a:rPr>
              <a:t>(</a:t>
            </a:r>
            <a:r>
              <a:rPr lang="bs-Cyrl-BA" sz="2000" b="1" dirty="0" smtClean="0">
                <a:solidFill>
                  <a:srgbClr val="FF0000"/>
                </a:solidFill>
              </a:rPr>
              <a:t> ВАЛЕНЦА </a:t>
            </a:r>
            <a:r>
              <a:rPr lang="bs-Latn-BA" sz="2000" b="1" dirty="0" smtClean="0">
                <a:solidFill>
                  <a:srgbClr val="FF0000"/>
                </a:solidFill>
              </a:rPr>
              <a:t>)</a:t>
            </a:r>
            <a:r>
              <a:rPr lang="bs-Cyrl-BA" sz="2000" b="1" dirty="0" smtClean="0">
                <a:solidFill>
                  <a:srgbClr val="FF0000"/>
                </a:solidFill>
              </a:rPr>
              <a:t> ОКСИД</a:t>
            </a:r>
          </a:p>
          <a:p>
            <a:pPr>
              <a:buNone/>
            </a:pPr>
            <a:r>
              <a:rPr lang="en-US" sz="2600" dirty="0" err="1" smtClean="0">
                <a:solidFill>
                  <a:srgbClr val="FF0000"/>
                </a:solidFill>
              </a:rPr>
              <a:t>FeO</a:t>
            </a:r>
            <a:r>
              <a:rPr lang="en-US" sz="2600" dirty="0" smtClean="0">
                <a:solidFill>
                  <a:srgbClr val="FF0000"/>
                </a:solidFill>
              </a:rPr>
              <a:t>     </a:t>
            </a:r>
            <a:r>
              <a:rPr lang="bs-Cyrl-BA" sz="2600" dirty="0" smtClean="0">
                <a:solidFill>
                  <a:srgbClr val="FF0000"/>
                </a:solidFill>
              </a:rPr>
              <a:t>гвожђе(</a:t>
            </a:r>
            <a:r>
              <a:rPr lang="en-US" sz="2600" dirty="0" smtClean="0">
                <a:solidFill>
                  <a:srgbClr val="FF0000"/>
                </a:solidFill>
              </a:rPr>
              <a:t>II)</a:t>
            </a:r>
            <a:r>
              <a:rPr lang="bs-Cyrl-BA" sz="2600" dirty="0" smtClean="0">
                <a:solidFill>
                  <a:srgbClr val="FF0000"/>
                </a:solidFill>
              </a:rPr>
              <a:t>-оксид</a:t>
            </a:r>
          </a:p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Fe</a:t>
            </a:r>
            <a:r>
              <a:rPr lang="en-US" sz="2600" baseline="-25000" dirty="0" smtClean="0">
                <a:solidFill>
                  <a:srgbClr val="FF0000"/>
                </a:solidFill>
              </a:rPr>
              <a:t>2</a:t>
            </a:r>
            <a:r>
              <a:rPr lang="en-US" sz="2600" dirty="0" smtClean="0">
                <a:solidFill>
                  <a:srgbClr val="FF0000"/>
                </a:solidFill>
              </a:rPr>
              <a:t>O</a:t>
            </a:r>
            <a:r>
              <a:rPr lang="en-US" sz="2600" baseline="-25000" dirty="0" smtClean="0">
                <a:solidFill>
                  <a:srgbClr val="FF0000"/>
                </a:solidFill>
              </a:rPr>
              <a:t>3</a:t>
            </a:r>
            <a:r>
              <a:rPr lang="en-US" sz="2600" dirty="0" smtClean="0">
                <a:solidFill>
                  <a:srgbClr val="FF0000"/>
                </a:solidFill>
              </a:rPr>
              <a:t>  </a:t>
            </a:r>
            <a:r>
              <a:rPr lang="bs-Cyrl-BA" sz="2600" dirty="0" smtClean="0">
                <a:solidFill>
                  <a:srgbClr val="FF0000"/>
                </a:solidFill>
              </a:rPr>
              <a:t>гвожђе(</a:t>
            </a:r>
            <a:r>
              <a:rPr lang="en-US" sz="2600" dirty="0" smtClean="0">
                <a:solidFill>
                  <a:srgbClr val="FF0000"/>
                </a:solidFill>
              </a:rPr>
              <a:t>III)-</a:t>
            </a:r>
            <a:r>
              <a:rPr lang="bs-Cyrl-BA" sz="2600" dirty="0" smtClean="0">
                <a:solidFill>
                  <a:srgbClr val="FF0000"/>
                </a:solidFill>
              </a:rPr>
              <a:t>оксид</a:t>
            </a:r>
          </a:p>
          <a:p>
            <a:pPr>
              <a:buNone/>
            </a:pPr>
            <a:endParaRPr lang="bs-Cyrl-BA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/>
              <a:t>Ваш задатак за домаћу задаћу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Cyrl-BA" sz="2800" b="1" dirty="0" smtClean="0"/>
              <a:t>Напиши хемијске формуле односно називе једињења</a:t>
            </a:r>
          </a:p>
          <a:p>
            <a:pPr>
              <a:buNone/>
            </a:pPr>
            <a:r>
              <a:rPr lang="bs-Cyrl-BA" sz="2400" b="1" dirty="0" smtClean="0"/>
              <a:t>Алуминијум-оксид                                        -</a:t>
            </a:r>
            <a:r>
              <a:rPr lang="en-US" sz="2400" b="1" dirty="0" smtClean="0"/>
              <a:t>N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</a:t>
            </a:r>
            <a:r>
              <a:rPr lang="en-US" sz="2400" b="1" baseline="-25000" dirty="0" smtClean="0"/>
              <a:t>3</a:t>
            </a:r>
            <a:endParaRPr lang="bs-Cyrl-BA" sz="2400" b="1" dirty="0" smtClean="0"/>
          </a:p>
          <a:p>
            <a:pPr>
              <a:buNone/>
            </a:pPr>
            <a:r>
              <a:rPr lang="bs-Cyrl-BA" sz="2400" b="1" dirty="0" smtClean="0"/>
              <a:t>Литијум-оксид    </a:t>
            </a:r>
            <a:r>
              <a:rPr lang="en-US" sz="2400" b="1" dirty="0" smtClean="0"/>
              <a:t>                                            -P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</a:t>
            </a:r>
            <a:r>
              <a:rPr lang="en-US" sz="2400" b="1" baseline="-25000" dirty="0" smtClean="0"/>
              <a:t>5</a:t>
            </a:r>
            <a:endParaRPr lang="bs-Latn-BA" sz="2400" b="1" dirty="0" smtClean="0"/>
          </a:p>
          <a:p>
            <a:pPr>
              <a:buNone/>
            </a:pPr>
            <a:r>
              <a:rPr lang="bs-Cyrl-BA" sz="2400" b="1" dirty="0" smtClean="0"/>
              <a:t>Сумпор (</a:t>
            </a:r>
            <a:r>
              <a:rPr lang="en-US" sz="2400" b="1" dirty="0" smtClean="0"/>
              <a:t>IV</a:t>
            </a:r>
            <a:r>
              <a:rPr lang="bs-Cyrl-BA" sz="2400" b="1" dirty="0" smtClean="0"/>
              <a:t>)-оксид</a:t>
            </a:r>
            <a:r>
              <a:rPr lang="en-US" sz="2400" b="1" dirty="0" smtClean="0"/>
              <a:t>                                          -CO</a:t>
            </a:r>
            <a:r>
              <a:rPr lang="en-US" sz="2400" b="1" baseline="-25000" dirty="0" smtClean="0"/>
              <a:t>2</a:t>
            </a:r>
            <a:endParaRPr lang="bs-Cyrl-BA" sz="2400" b="1" dirty="0" smtClean="0"/>
          </a:p>
          <a:p>
            <a:pPr>
              <a:buNone/>
            </a:pPr>
            <a:r>
              <a:rPr lang="bs-Cyrl-BA" sz="2400" b="1" dirty="0" smtClean="0"/>
              <a:t>Азот(</a:t>
            </a:r>
            <a:r>
              <a:rPr lang="en-US" sz="2400" b="1" dirty="0" smtClean="0"/>
              <a:t>V</a:t>
            </a:r>
            <a:r>
              <a:rPr lang="bs-Cyrl-BA" sz="2400" b="1" dirty="0" smtClean="0"/>
              <a:t>)-оксид</a:t>
            </a:r>
            <a:r>
              <a:rPr lang="en-US" sz="2400" b="1" dirty="0" smtClean="0"/>
              <a:t>                                                  -Mg</a:t>
            </a:r>
            <a:r>
              <a:rPr lang="bs-Cyrl-BA" sz="2400" b="1" dirty="0" smtClean="0"/>
              <a:t>О</a:t>
            </a:r>
          </a:p>
          <a:p>
            <a:r>
              <a:rPr lang="bs-Cyrl-BA" sz="2400" b="1" dirty="0"/>
              <a:t> </a:t>
            </a:r>
            <a:r>
              <a:rPr lang="bs-Cyrl-BA" sz="2400" b="1" dirty="0" smtClean="0"/>
              <a:t>Написати хемијске једначине за добијање оксида из претходног задатка.</a:t>
            </a:r>
          </a:p>
          <a:p>
            <a:pPr>
              <a:buNone/>
            </a:pPr>
            <a:r>
              <a:rPr lang="bs-Cyrl-BA" sz="2400" b="1" dirty="0"/>
              <a:t> </a:t>
            </a:r>
            <a:r>
              <a:rPr lang="bs-Cyrl-BA" sz="2400" b="1" dirty="0" smtClean="0"/>
              <a:t> 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220</Words>
  <Application>Microsoft Office PowerPoint</Application>
  <PresentationFormat>On-screen Show (16:9)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ОКСИДАЦИЈА</vt:lpstr>
      <vt:lpstr>ОКСИД је једињење кисеоника и неког елемента</vt:lpstr>
      <vt:lpstr>ПОДЈЕЛА ОКСИДА</vt:lpstr>
      <vt:lpstr>Назив оксида</vt:lpstr>
      <vt:lpstr>Ваш задатак за домаћу задаћу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Work</dc:creator>
  <cp:lastModifiedBy>Work</cp:lastModifiedBy>
  <cp:revision>127</cp:revision>
  <dcterms:created xsi:type="dcterms:W3CDTF">2020-03-22T10:40:28Z</dcterms:created>
  <dcterms:modified xsi:type="dcterms:W3CDTF">2020-03-26T12:55:28Z</dcterms:modified>
</cp:coreProperties>
</file>