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73" r:id="rId5"/>
    <p:sldId id="268" r:id="rId6"/>
    <p:sldId id="274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2C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0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FF08-E5E4-4ADB-B78F-0EB9E80786DE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3E928-E9FE-4305-90A5-553E7E96A7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26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3E928-E9FE-4305-90A5-553E7E96A75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5833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3E928-E9FE-4305-90A5-553E7E96A75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2014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A83-5551-4A13-AF5F-0B9751D768F0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9528-5C43-4728-B8CF-3ADC36FDC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81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A83-5551-4A13-AF5F-0B9751D768F0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9528-5C43-4728-B8CF-3ADC36FDC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269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A83-5551-4A13-AF5F-0B9751D768F0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9528-5C43-4728-B8CF-3ADC36FDC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420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A83-5551-4A13-AF5F-0B9751D768F0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9528-5C43-4728-B8CF-3ADC36FDC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770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A83-5551-4A13-AF5F-0B9751D768F0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9528-5C43-4728-B8CF-3ADC36FDC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058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A83-5551-4A13-AF5F-0B9751D768F0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9528-5C43-4728-B8CF-3ADC36FDC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40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A83-5551-4A13-AF5F-0B9751D768F0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9528-5C43-4728-B8CF-3ADC36FDC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543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A83-5551-4A13-AF5F-0B9751D768F0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9528-5C43-4728-B8CF-3ADC36FDC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840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A83-5551-4A13-AF5F-0B9751D768F0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9528-5C43-4728-B8CF-3ADC36FDC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720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A83-5551-4A13-AF5F-0B9751D768F0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9528-5C43-4728-B8CF-3ADC36FDC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75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0A83-5551-4A13-AF5F-0B9751D768F0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9528-5C43-4728-B8CF-3ADC36FDC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042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0A83-5551-4A13-AF5F-0B9751D768F0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99528-5C43-4728-B8CF-3ADC36FDC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827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3A37496-0F0D-4039-B0AD-F144011B2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38400"/>
            <a:ext cx="10972800" cy="1143000"/>
          </a:xfrm>
        </p:spPr>
        <p:txBody>
          <a:bodyPr>
            <a:normAutofit/>
          </a:bodyPr>
          <a:lstStyle/>
          <a:p>
            <a:r>
              <a:rPr lang="sr-Cyrl-BA" b="1" dirty="0"/>
              <a:t>ОДУЗИМАЊЕ БИНАРНИХ БРОЈЕВА</a:t>
            </a:r>
            <a:endParaRPr lang="en-US" b="1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2AFF798-FA9F-4CCB-BF1A-3A641AF5A0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67" t="23353" r="32877" b="29126"/>
          <a:stretch/>
        </p:blipFill>
        <p:spPr>
          <a:xfrm>
            <a:off x="0" y="4499610"/>
            <a:ext cx="3352800" cy="259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00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971800"/>
            <a:ext cx="11201400" cy="20573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/>
              <a:t>Основне аритметичке операције у бинарном бројном систему се изводе преко одређених </a:t>
            </a:r>
            <a:r>
              <a:rPr lang="sr-Cyrl-BA" sz="4000" dirty="0"/>
              <a:t>правила.</a:t>
            </a:r>
            <a:endParaRPr lang="sr-Cyrl-RS" sz="4000" b="1" dirty="0"/>
          </a:p>
        </p:txBody>
      </p:sp>
    </p:spTree>
    <p:extLst>
      <p:ext uri="{BB962C8B-B14F-4D97-AF65-F5344CB8AC3E}">
        <p14:creationId xmlns:p14="http://schemas.microsoft.com/office/powerpoint/2010/main" xmlns="" val="54938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xmlns="" id="{ABEFDBDB-C0A6-48ED-BBF9-218957EC6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09601"/>
            <a:ext cx="10972800" cy="5791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BA" sz="4000" dirty="0"/>
              <a:t>Таблица </a:t>
            </a:r>
            <a:r>
              <a:rPr lang="sr-Cyrl-BA" sz="4000" b="1" dirty="0"/>
              <a:t>одузимања </a:t>
            </a:r>
            <a:r>
              <a:rPr lang="sr-Cyrl-BA" sz="4000" dirty="0"/>
              <a:t>бинарних бројева:</a:t>
            </a:r>
          </a:p>
          <a:p>
            <a:pPr marL="0" indent="0" algn="just">
              <a:buNone/>
            </a:pPr>
            <a:endParaRPr lang="sr-Cyrl-BA" sz="4000" dirty="0"/>
          </a:p>
          <a:p>
            <a:pPr marL="0" indent="0" algn="just">
              <a:buNone/>
            </a:pPr>
            <a:r>
              <a:rPr lang="en-US" sz="4000" b="1" dirty="0"/>
              <a:t>0 - 0 = 0</a:t>
            </a:r>
          </a:p>
          <a:p>
            <a:pPr marL="0" indent="0" algn="just">
              <a:buNone/>
            </a:pPr>
            <a:r>
              <a:rPr lang="en-US" sz="4000" b="1" dirty="0"/>
              <a:t>1 - 0 = 1</a:t>
            </a:r>
          </a:p>
          <a:p>
            <a:pPr marL="0" indent="0" algn="just">
              <a:buNone/>
            </a:pPr>
            <a:r>
              <a:rPr lang="ru-RU" sz="4000" b="1" dirty="0"/>
              <a:t>0 - 1 = 1 </a:t>
            </a:r>
            <a:r>
              <a:rPr lang="ru-RU" dirty="0"/>
              <a:t>(1 се преноси и одузима у </a:t>
            </a:r>
            <a:r>
              <a:rPr lang="sr-Cyrl-BA" dirty="0"/>
              <a:t>сусједној лијевој колони)</a:t>
            </a:r>
          </a:p>
          <a:p>
            <a:pPr marL="0" indent="0" algn="just">
              <a:buNone/>
            </a:pPr>
            <a:r>
              <a:rPr lang="en-US" sz="4000" b="1" dirty="0"/>
              <a:t>1 - 1 = 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42218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78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sr-Cyrl-BA" dirty="0"/>
              <a:t>Примјер 1: </a:t>
            </a:r>
            <a:br>
              <a:rPr lang="sr-Cyrl-BA" dirty="0"/>
            </a:br>
            <a:r>
              <a:rPr lang="sr-Cyrl-BA" dirty="0"/>
              <a:t>Од броја 110</a:t>
            </a:r>
            <a:r>
              <a:rPr lang="sr-Latn-BA" sz="2200" dirty="0"/>
              <a:t>(2) </a:t>
            </a:r>
            <a:r>
              <a:rPr lang="sr-Cyrl-BA" dirty="0"/>
              <a:t> одузети број 10</a:t>
            </a:r>
            <a:r>
              <a:rPr lang="sr-Cyrl-BA" sz="2000" dirty="0"/>
              <a:t>(2)</a:t>
            </a:r>
            <a:r>
              <a:rPr lang="sr-Latn-BA" dirty="0"/>
              <a:t/>
            </a:r>
            <a:br>
              <a:rPr lang="sr-Latn-BA" dirty="0"/>
            </a:br>
            <a:endParaRPr lang="en-US" dirty="0"/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xmlns="" id="{313E8042-D04B-4BF0-9E54-A26931419249}"/>
              </a:ext>
            </a:extLst>
          </p:cNvPr>
          <p:cNvSpPr txBox="1"/>
          <p:nvPr/>
        </p:nvSpPr>
        <p:spPr>
          <a:xfrm>
            <a:off x="5970231" y="2156709"/>
            <a:ext cx="2182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/>
              <a:t>  110</a:t>
            </a:r>
            <a:endParaRPr lang="en-US" sz="4400" dirty="0"/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xmlns="" id="{F6293573-EE9F-455B-9228-9D41735FD699}"/>
              </a:ext>
            </a:extLst>
          </p:cNvPr>
          <p:cNvSpPr txBox="1"/>
          <p:nvPr/>
        </p:nvSpPr>
        <p:spPr>
          <a:xfrm>
            <a:off x="1646975" y="3578121"/>
            <a:ext cx="4608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простор за </a:t>
            </a:r>
            <a:r>
              <a:rPr lang="sr-Cyrl-BA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пренос</a:t>
            </a:r>
            <a:r>
              <a:rPr lang="sr-Cyrl-BA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Cyrl-BA" sz="4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</a:t>
            </a:r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kvir za tekst 28">
            <a:extLst>
              <a:ext uri="{FF2B5EF4-FFF2-40B4-BE49-F238E27FC236}">
                <a16:creationId xmlns:a16="http://schemas.microsoft.com/office/drawing/2014/main" xmlns="" id="{5F739B55-DCD6-45F8-A94B-0DDA83C03F89}"/>
              </a:ext>
            </a:extLst>
          </p:cNvPr>
          <p:cNvSpPr txBox="1"/>
          <p:nvPr/>
        </p:nvSpPr>
        <p:spPr>
          <a:xfrm>
            <a:off x="5869033" y="2805821"/>
            <a:ext cx="1717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/>
              <a:t>-    10</a:t>
            </a:r>
            <a:endParaRPr lang="en-US" sz="4400" dirty="0"/>
          </a:p>
        </p:txBody>
      </p:sp>
      <p:cxnSp>
        <p:nvCxnSpPr>
          <p:cNvPr id="45" name="Prava linija spajanja sa strelicom 44">
            <a:extLst>
              <a:ext uri="{FF2B5EF4-FFF2-40B4-BE49-F238E27FC236}">
                <a16:creationId xmlns:a16="http://schemas.microsoft.com/office/drawing/2014/main" xmlns="" id="{432EDC81-2C64-4C3A-8DA4-70E1061498E4}"/>
              </a:ext>
            </a:extLst>
          </p:cNvPr>
          <p:cNvCxnSpPr>
            <a:cxnSpLocks/>
          </p:cNvCxnSpPr>
          <p:nvPr/>
        </p:nvCxnSpPr>
        <p:spPr>
          <a:xfrm flipV="1">
            <a:off x="5322827" y="3610507"/>
            <a:ext cx="2480053" cy="21738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rava linija spajanja sa strelicom 25">
            <a:extLst>
              <a:ext uri="{FF2B5EF4-FFF2-40B4-BE49-F238E27FC236}">
                <a16:creationId xmlns:a16="http://schemas.microsoft.com/office/drawing/2014/main" xmlns="" id="{A4612488-7B7B-4140-9644-37D21893C2A8}"/>
              </a:ext>
            </a:extLst>
          </p:cNvPr>
          <p:cNvCxnSpPr>
            <a:cxnSpLocks/>
          </p:cNvCxnSpPr>
          <p:nvPr/>
        </p:nvCxnSpPr>
        <p:spPr>
          <a:xfrm flipV="1">
            <a:off x="5322826" y="4261489"/>
            <a:ext cx="2480053" cy="21738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Okvir za tekst 35">
            <a:extLst>
              <a:ext uri="{FF2B5EF4-FFF2-40B4-BE49-F238E27FC236}">
                <a16:creationId xmlns:a16="http://schemas.microsoft.com/office/drawing/2014/main" xmlns="" id="{F3A4CE86-A9DD-4371-9E84-217EF7DB6681}"/>
              </a:ext>
            </a:extLst>
          </p:cNvPr>
          <p:cNvSpPr txBox="1"/>
          <p:nvPr/>
        </p:nvSpPr>
        <p:spPr>
          <a:xfrm>
            <a:off x="6705600" y="4191000"/>
            <a:ext cx="868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00B050"/>
                </a:solidFill>
              </a:rPr>
              <a:t> 0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37" name="Okvir za tekst 36">
            <a:extLst>
              <a:ext uri="{FF2B5EF4-FFF2-40B4-BE49-F238E27FC236}">
                <a16:creationId xmlns:a16="http://schemas.microsoft.com/office/drawing/2014/main" xmlns="" id="{FE335639-057D-4A27-B62E-F23F515F1DA8}"/>
              </a:ext>
            </a:extLst>
          </p:cNvPr>
          <p:cNvSpPr txBox="1"/>
          <p:nvPr/>
        </p:nvSpPr>
        <p:spPr>
          <a:xfrm>
            <a:off x="6400339" y="4185364"/>
            <a:ext cx="868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00B050"/>
                </a:solidFill>
              </a:rPr>
              <a:t> 0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40" name="Okvir za tekst 39">
            <a:extLst>
              <a:ext uri="{FF2B5EF4-FFF2-40B4-BE49-F238E27FC236}">
                <a16:creationId xmlns:a16="http://schemas.microsoft.com/office/drawing/2014/main" xmlns="" id="{BA811D3C-1E46-4FAE-8C18-C8CDF7BCDF9D}"/>
              </a:ext>
            </a:extLst>
          </p:cNvPr>
          <p:cNvSpPr txBox="1"/>
          <p:nvPr/>
        </p:nvSpPr>
        <p:spPr>
          <a:xfrm>
            <a:off x="6118630" y="4179728"/>
            <a:ext cx="868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00B050"/>
                </a:solidFill>
              </a:rPr>
              <a:t> 1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43" name="Okvir za tekst 42">
            <a:extLst>
              <a:ext uri="{FF2B5EF4-FFF2-40B4-BE49-F238E27FC236}">
                <a16:creationId xmlns:a16="http://schemas.microsoft.com/office/drawing/2014/main" xmlns="" id="{68D15567-71BE-47D0-9414-764B0D8D2C8C}"/>
              </a:ext>
            </a:extLst>
          </p:cNvPr>
          <p:cNvSpPr txBox="1"/>
          <p:nvPr/>
        </p:nvSpPr>
        <p:spPr>
          <a:xfrm>
            <a:off x="1180791" y="4283227"/>
            <a:ext cx="4608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простор за резултат  </a:t>
            </a:r>
            <a:r>
              <a:rPr lang="sr-Cyrl-BA" sz="4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</a:t>
            </a:r>
            <a:endParaRPr lang="en-US" sz="24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kvir za tekst 11">
            <a:extLst>
              <a:ext uri="{FF2B5EF4-FFF2-40B4-BE49-F238E27FC236}">
                <a16:creationId xmlns:a16="http://schemas.microsoft.com/office/drawing/2014/main" xmlns="" id="{143B97F1-E795-46FA-BC10-0C5C912514DE}"/>
              </a:ext>
            </a:extLst>
          </p:cNvPr>
          <p:cNvSpPr txBox="1"/>
          <p:nvPr/>
        </p:nvSpPr>
        <p:spPr>
          <a:xfrm>
            <a:off x="2379091" y="5497960"/>
            <a:ext cx="1507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0070C0"/>
                </a:solidFill>
              </a:rPr>
              <a:t>110</a:t>
            </a:r>
            <a:r>
              <a:rPr lang="sr-Latn-BA" sz="2400" dirty="0">
                <a:solidFill>
                  <a:srgbClr val="0070C0"/>
                </a:solidFill>
              </a:rPr>
              <a:t>(2)</a:t>
            </a:r>
            <a:endParaRPr lang="en-US" sz="4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kvir za tekst 12">
            <a:extLst>
              <a:ext uri="{FF2B5EF4-FFF2-40B4-BE49-F238E27FC236}">
                <a16:creationId xmlns:a16="http://schemas.microsoft.com/office/drawing/2014/main" xmlns="" id="{04B5AB46-293B-4CEF-9007-50AB8158F576}"/>
              </a:ext>
            </a:extLst>
          </p:cNvPr>
          <p:cNvSpPr txBox="1"/>
          <p:nvPr/>
        </p:nvSpPr>
        <p:spPr>
          <a:xfrm>
            <a:off x="3484901" y="5501491"/>
            <a:ext cx="782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4400" dirty="0">
                <a:solidFill>
                  <a:srgbClr val="0070C0"/>
                </a:solidFill>
              </a:rPr>
              <a:t>  -</a:t>
            </a:r>
            <a:endParaRPr lang="en-US" sz="4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kvir za tekst 13">
            <a:extLst>
              <a:ext uri="{FF2B5EF4-FFF2-40B4-BE49-F238E27FC236}">
                <a16:creationId xmlns:a16="http://schemas.microsoft.com/office/drawing/2014/main" xmlns="" id="{4667A013-1C62-495A-B3D0-14C4C07B154E}"/>
              </a:ext>
            </a:extLst>
          </p:cNvPr>
          <p:cNvSpPr txBox="1"/>
          <p:nvPr/>
        </p:nvSpPr>
        <p:spPr>
          <a:xfrm>
            <a:off x="4051453" y="5511724"/>
            <a:ext cx="1507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0070C0"/>
                </a:solidFill>
              </a:rPr>
              <a:t>10</a:t>
            </a:r>
            <a:r>
              <a:rPr lang="sr-Latn-BA" sz="2400" dirty="0">
                <a:solidFill>
                  <a:srgbClr val="0070C0"/>
                </a:solidFill>
              </a:rPr>
              <a:t>(2)</a:t>
            </a:r>
            <a:endParaRPr lang="en-US" sz="4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kvir za tekst 14">
            <a:extLst>
              <a:ext uri="{FF2B5EF4-FFF2-40B4-BE49-F238E27FC236}">
                <a16:creationId xmlns:a16="http://schemas.microsoft.com/office/drawing/2014/main" xmlns="" id="{004865BA-CD07-4DE7-8CD0-C8D31F00DAB9}"/>
              </a:ext>
            </a:extLst>
          </p:cNvPr>
          <p:cNvSpPr txBox="1"/>
          <p:nvPr/>
        </p:nvSpPr>
        <p:spPr>
          <a:xfrm>
            <a:off x="5121262" y="5496652"/>
            <a:ext cx="2052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4400" dirty="0">
                <a:solidFill>
                  <a:srgbClr val="0070C0"/>
                </a:solidFill>
              </a:rPr>
              <a:t>= </a:t>
            </a:r>
            <a:r>
              <a:rPr lang="sr-Cyrl-BA" sz="4400" dirty="0">
                <a:solidFill>
                  <a:srgbClr val="0070C0"/>
                </a:solidFill>
              </a:rPr>
              <a:t>1</a:t>
            </a:r>
            <a:r>
              <a:rPr lang="sr-Latn-BA" sz="4400" dirty="0">
                <a:solidFill>
                  <a:srgbClr val="0070C0"/>
                </a:solidFill>
              </a:rPr>
              <a:t>0</a:t>
            </a:r>
            <a:r>
              <a:rPr lang="sr-Cyrl-BA" sz="4400" dirty="0">
                <a:solidFill>
                  <a:srgbClr val="0070C0"/>
                </a:solidFill>
              </a:rPr>
              <a:t>0</a:t>
            </a:r>
            <a:r>
              <a:rPr lang="sr-Latn-BA" sz="2400" dirty="0">
                <a:solidFill>
                  <a:srgbClr val="0070C0"/>
                </a:solidFill>
              </a:rPr>
              <a:t>(2)</a:t>
            </a:r>
            <a:endParaRPr lang="en-US" sz="4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25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29" grpId="0"/>
      <p:bldP spid="36" grpId="0"/>
      <p:bldP spid="37" grpId="0"/>
      <p:bldP spid="40" grpId="0"/>
      <p:bldP spid="43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495" y="464115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sr-Cyrl-BA" dirty="0"/>
              <a:t>Примјер 2: </a:t>
            </a:r>
            <a:br>
              <a:rPr lang="sr-Cyrl-BA" dirty="0"/>
            </a:br>
            <a:r>
              <a:rPr lang="sr-Cyrl-BA" dirty="0"/>
              <a:t>Од броја 11001</a:t>
            </a:r>
            <a:r>
              <a:rPr lang="sr-Latn-BA" sz="2200" dirty="0"/>
              <a:t>(2) </a:t>
            </a:r>
            <a:r>
              <a:rPr lang="sr-Cyrl-BA" dirty="0"/>
              <a:t> одузети број 111</a:t>
            </a:r>
            <a:r>
              <a:rPr lang="sr-Cyrl-BA" sz="2000" dirty="0"/>
              <a:t>(2)</a:t>
            </a:r>
            <a:r>
              <a:rPr lang="sr-Latn-BA" dirty="0"/>
              <a:t/>
            </a:r>
            <a:br>
              <a:rPr lang="sr-Latn-BA" dirty="0"/>
            </a:br>
            <a:endParaRPr lang="en-US" dirty="0"/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xmlns="" id="{313E8042-D04B-4BF0-9E54-A26931419249}"/>
              </a:ext>
            </a:extLst>
          </p:cNvPr>
          <p:cNvSpPr txBox="1"/>
          <p:nvPr/>
        </p:nvSpPr>
        <p:spPr>
          <a:xfrm>
            <a:off x="5511318" y="2127964"/>
            <a:ext cx="2182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/>
              <a:t>  11001</a:t>
            </a:r>
            <a:endParaRPr lang="en-US" sz="4400" dirty="0"/>
          </a:p>
        </p:txBody>
      </p:sp>
      <p:sp>
        <p:nvSpPr>
          <p:cNvPr id="29" name="Okvir za tekst 28">
            <a:extLst>
              <a:ext uri="{FF2B5EF4-FFF2-40B4-BE49-F238E27FC236}">
                <a16:creationId xmlns:a16="http://schemas.microsoft.com/office/drawing/2014/main" xmlns="" id="{5F739B55-DCD6-45F8-A94B-0DDA83C03F89}"/>
              </a:ext>
            </a:extLst>
          </p:cNvPr>
          <p:cNvSpPr txBox="1"/>
          <p:nvPr/>
        </p:nvSpPr>
        <p:spPr>
          <a:xfrm>
            <a:off x="5650312" y="2834330"/>
            <a:ext cx="1717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/>
              <a:t>-    111</a:t>
            </a:r>
            <a:endParaRPr lang="en-US" sz="4400" dirty="0"/>
          </a:p>
        </p:txBody>
      </p:sp>
      <p:cxnSp>
        <p:nvCxnSpPr>
          <p:cNvPr id="45" name="Prava linija spajanja sa strelicom 44">
            <a:extLst>
              <a:ext uri="{FF2B5EF4-FFF2-40B4-BE49-F238E27FC236}">
                <a16:creationId xmlns:a16="http://schemas.microsoft.com/office/drawing/2014/main" xmlns="" id="{432EDC81-2C64-4C3A-8DA4-70E1061498E4}"/>
              </a:ext>
            </a:extLst>
          </p:cNvPr>
          <p:cNvCxnSpPr>
            <a:cxnSpLocks/>
          </p:cNvCxnSpPr>
          <p:nvPr/>
        </p:nvCxnSpPr>
        <p:spPr>
          <a:xfrm flipV="1">
            <a:off x="5428585" y="3610507"/>
            <a:ext cx="2480053" cy="21738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rava linija spajanja sa strelicom 25">
            <a:extLst>
              <a:ext uri="{FF2B5EF4-FFF2-40B4-BE49-F238E27FC236}">
                <a16:creationId xmlns:a16="http://schemas.microsoft.com/office/drawing/2014/main" xmlns="" id="{A4612488-7B7B-4140-9644-37D21893C2A8}"/>
              </a:ext>
            </a:extLst>
          </p:cNvPr>
          <p:cNvCxnSpPr>
            <a:cxnSpLocks/>
          </p:cNvCxnSpPr>
          <p:nvPr/>
        </p:nvCxnSpPr>
        <p:spPr>
          <a:xfrm flipV="1">
            <a:off x="5428584" y="4261489"/>
            <a:ext cx="2480053" cy="21738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Okvir za tekst 35">
            <a:extLst>
              <a:ext uri="{FF2B5EF4-FFF2-40B4-BE49-F238E27FC236}">
                <a16:creationId xmlns:a16="http://schemas.microsoft.com/office/drawing/2014/main" xmlns="" id="{F3A4CE86-A9DD-4371-9E84-217EF7DB6681}"/>
              </a:ext>
            </a:extLst>
          </p:cNvPr>
          <p:cNvSpPr txBox="1"/>
          <p:nvPr/>
        </p:nvSpPr>
        <p:spPr>
          <a:xfrm>
            <a:off x="6791965" y="4129445"/>
            <a:ext cx="868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00B050"/>
                </a:solidFill>
              </a:rPr>
              <a:t> 0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37" name="Okvir za tekst 36">
            <a:extLst>
              <a:ext uri="{FF2B5EF4-FFF2-40B4-BE49-F238E27FC236}">
                <a16:creationId xmlns:a16="http://schemas.microsoft.com/office/drawing/2014/main" xmlns="" id="{FE335639-057D-4A27-B62E-F23F515F1DA8}"/>
              </a:ext>
            </a:extLst>
          </p:cNvPr>
          <p:cNvSpPr txBox="1"/>
          <p:nvPr/>
        </p:nvSpPr>
        <p:spPr>
          <a:xfrm>
            <a:off x="6520647" y="4125229"/>
            <a:ext cx="868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00B050"/>
                </a:solidFill>
              </a:rPr>
              <a:t> 1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38" name="Okvir za tekst 37">
            <a:extLst>
              <a:ext uri="{FF2B5EF4-FFF2-40B4-BE49-F238E27FC236}">
                <a16:creationId xmlns:a16="http://schemas.microsoft.com/office/drawing/2014/main" xmlns="" id="{313D5C6C-207B-49BC-9177-4BD8C729DD80}"/>
              </a:ext>
            </a:extLst>
          </p:cNvPr>
          <p:cNvSpPr txBox="1"/>
          <p:nvPr/>
        </p:nvSpPr>
        <p:spPr>
          <a:xfrm>
            <a:off x="6332013" y="3603771"/>
            <a:ext cx="501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FF0000"/>
                </a:solidFill>
              </a:rPr>
              <a:t>1</a:t>
            </a:r>
            <a:r>
              <a:rPr lang="sr-Cyrl-BA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Okvir za tekst 38">
            <a:extLst>
              <a:ext uri="{FF2B5EF4-FFF2-40B4-BE49-F238E27FC236}">
                <a16:creationId xmlns:a16="http://schemas.microsoft.com/office/drawing/2014/main" xmlns="" id="{AFFC3648-7883-4B56-9896-2284A81AC386}"/>
              </a:ext>
            </a:extLst>
          </p:cNvPr>
          <p:cNvSpPr txBox="1"/>
          <p:nvPr/>
        </p:nvSpPr>
        <p:spPr>
          <a:xfrm>
            <a:off x="6019278" y="3598135"/>
            <a:ext cx="501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FF0000"/>
                </a:solidFill>
              </a:rPr>
              <a:t>1</a:t>
            </a:r>
            <a:r>
              <a:rPr lang="sr-Cyrl-BA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Okvir za tekst 39">
            <a:extLst>
              <a:ext uri="{FF2B5EF4-FFF2-40B4-BE49-F238E27FC236}">
                <a16:creationId xmlns:a16="http://schemas.microsoft.com/office/drawing/2014/main" xmlns="" id="{BA811D3C-1E46-4FAE-8C18-C8CDF7BCDF9D}"/>
              </a:ext>
            </a:extLst>
          </p:cNvPr>
          <p:cNvSpPr txBox="1"/>
          <p:nvPr/>
        </p:nvSpPr>
        <p:spPr>
          <a:xfrm>
            <a:off x="6221966" y="4133661"/>
            <a:ext cx="868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00B050"/>
                </a:solidFill>
              </a:rPr>
              <a:t> 0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41" name="Okvir za tekst 40">
            <a:extLst>
              <a:ext uri="{FF2B5EF4-FFF2-40B4-BE49-F238E27FC236}">
                <a16:creationId xmlns:a16="http://schemas.microsoft.com/office/drawing/2014/main" xmlns="" id="{02BCE3C3-36BF-46F8-8485-39631634B7EB}"/>
              </a:ext>
            </a:extLst>
          </p:cNvPr>
          <p:cNvSpPr txBox="1"/>
          <p:nvPr/>
        </p:nvSpPr>
        <p:spPr>
          <a:xfrm>
            <a:off x="5892206" y="4138853"/>
            <a:ext cx="868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00B050"/>
                </a:solidFill>
              </a:rPr>
              <a:t> 0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42" name="Okvir za tekst 41">
            <a:extLst>
              <a:ext uri="{FF2B5EF4-FFF2-40B4-BE49-F238E27FC236}">
                <a16:creationId xmlns:a16="http://schemas.microsoft.com/office/drawing/2014/main" xmlns="" id="{06CE0591-A907-4569-8E49-59178D9B4516}"/>
              </a:ext>
            </a:extLst>
          </p:cNvPr>
          <p:cNvSpPr txBox="1"/>
          <p:nvPr/>
        </p:nvSpPr>
        <p:spPr>
          <a:xfrm>
            <a:off x="5586463" y="4118314"/>
            <a:ext cx="868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00B050"/>
                </a:solidFill>
              </a:rPr>
              <a:t> 1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43" name="Okvir za tekst 42">
            <a:extLst>
              <a:ext uri="{FF2B5EF4-FFF2-40B4-BE49-F238E27FC236}">
                <a16:creationId xmlns:a16="http://schemas.microsoft.com/office/drawing/2014/main" xmlns="" id="{2EF980E3-24C7-47F9-A023-2352BCF7091C}"/>
              </a:ext>
            </a:extLst>
          </p:cNvPr>
          <p:cNvSpPr txBox="1"/>
          <p:nvPr/>
        </p:nvSpPr>
        <p:spPr>
          <a:xfrm>
            <a:off x="1776769" y="3564472"/>
            <a:ext cx="4608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простор за </a:t>
            </a:r>
            <a:r>
              <a:rPr lang="sr-Cyrl-BA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пренос</a:t>
            </a:r>
            <a:r>
              <a:rPr lang="sr-Cyrl-BA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Cyrl-BA" sz="4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</a:t>
            </a:r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kvir za tekst 43">
            <a:extLst>
              <a:ext uri="{FF2B5EF4-FFF2-40B4-BE49-F238E27FC236}">
                <a16:creationId xmlns:a16="http://schemas.microsoft.com/office/drawing/2014/main" xmlns="" id="{A1A80EE9-3CDE-4D1D-B0E6-31795AB315C4}"/>
              </a:ext>
            </a:extLst>
          </p:cNvPr>
          <p:cNvSpPr txBox="1"/>
          <p:nvPr/>
        </p:nvSpPr>
        <p:spPr>
          <a:xfrm>
            <a:off x="1342029" y="4266912"/>
            <a:ext cx="4608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простор за резултат  </a:t>
            </a:r>
            <a:r>
              <a:rPr lang="sr-Cyrl-BA" sz="4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</a:t>
            </a:r>
            <a:endParaRPr lang="en-US" sz="24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Prava linija spajanja sa strelicom 15">
            <a:extLst>
              <a:ext uri="{FF2B5EF4-FFF2-40B4-BE49-F238E27FC236}">
                <a16:creationId xmlns:a16="http://schemas.microsoft.com/office/drawing/2014/main" xmlns="" id="{E7E1D963-3368-4510-81F1-A30CAF9F87B0}"/>
              </a:ext>
            </a:extLst>
          </p:cNvPr>
          <p:cNvCxnSpPr>
            <a:cxnSpLocks/>
          </p:cNvCxnSpPr>
          <p:nvPr/>
        </p:nvCxnSpPr>
        <p:spPr>
          <a:xfrm flipV="1">
            <a:off x="6628824" y="1826049"/>
            <a:ext cx="597481" cy="444042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76C7553-48C6-4446-A6C5-8B758C50FCF4}"/>
              </a:ext>
            </a:extLst>
          </p:cNvPr>
          <p:cNvSpPr/>
          <p:nvPr/>
        </p:nvSpPr>
        <p:spPr>
          <a:xfrm>
            <a:off x="6376444" y="2211265"/>
            <a:ext cx="381753" cy="1294091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858AAEB-9456-48FB-875A-9E9E57BF2AA1}"/>
              </a:ext>
            </a:extLst>
          </p:cNvPr>
          <p:cNvSpPr/>
          <p:nvPr/>
        </p:nvSpPr>
        <p:spPr>
          <a:xfrm>
            <a:off x="7232793" y="1444472"/>
            <a:ext cx="491784" cy="63707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kvir za tekst 20">
            <a:extLst>
              <a:ext uri="{FF2B5EF4-FFF2-40B4-BE49-F238E27FC236}">
                <a16:creationId xmlns:a16="http://schemas.microsoft.com/office/drawing/2014/main" xmlns="" id="{0C082FD3-16D6-440B-9A82-D2E3ABB8E677}"/>
              </a:ext>
            </a:extLst>
          </p:cNvPr>
          <p:cNvSpPr txBox="1"/>
          <p:nvPr/>
        </p:nvSpPr>
        <p:spPr>
          <a:xfrm>
            <a:off x="7113685" y="1335505"/>
            <a:ext cx="868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00B050"/>
                </a:solidFill>
              </a:rPr>
              <a:t> </a:t>
            </a:r>
            <a:r>
              <a:rPr lang="sr-Cyrl-BA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en-U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93E0F0C0-6702-4C24-95BB-1619E9A1AF70}"/>
              </a:ext>
            </a:extLst>
          </p:cNvPr>
          <p:cNvSpPr/>
          <p:nvPr/>
        </p:nvSpPr>
        <p:spPr>
          <a:xfrm>
            <a:off x="6342948" y="3662887"/>
            <a:ext cx="491784" cy="63707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kvir za tekst 22">
            <a:extLst>
              <a:ext uri="{FF2B5EF4-FFF2-40B4-BE49-F238E27FC236}">
                <a16:creationId xmlns:a16="http://schemas.microsoft.com/office/drawing/2014/main" xmlns="" id="{6C0D3DBD-07DD-4864-B9F2-D34EC337CE1E}"/>
              </a:ext>
            </a:extLst>
          </p:cNvPr>
          <p:cNvSpPr txBox="1"/>
          <p:nvPr/>
        </p:nvSpPr>
        <p:spPr>
          <a:xfrm>
            <a:off x="3200401" y="5466244"/>
            <a:ext cx="2134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0070C0"/>
                </a:solidFill>
              </a:rPr>
              <a:t>110</a:t>
            </a:r>
            <a:r>
              <a:rPr lang="sr-Latn-BA" sz="4400" dirty="0">
                <a:solidFill>
                  <a:srgbClr val="0070C0"/>
                </a:solidFill>
              </a:rPr>
              <a:t>01</a:t>
            </a:r>
            <a:r>
              <a:rPr lang="sr-Latn-BA" sz="2400" dirty="0">
                <a:solidFill>
                  <a:srgbClr val="0070C0"/>
                </a:solidFill>
              </a:rPr>
              <a:t>(2)</a:t>
            </a:r>
            <a:endParaRPr lang="en-US" sz="4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kvir za tekst 23">
            <a:extLst>
              <a:ext uri="{FF2B5EF4-FFF2-40B4-BE49-F238E27FC236}">
                <a16:creationId xmlns:a16="http://schemas.microsoft.com/office/drawing/2014/main" xmlns="" id="{55DC989E-9F41-412A-8863-02D3A89C1970}"/>
              </a:ext>
            </a:extLst>
          </p:cNvPr>
          <p:cNvSpPr txBox="1"/>
          <p:nvPr/>
        </p:nvSpPr>
        <p:spPr>
          <a:xfrm>
            <a:off x="4868012" y="5469775"/>
            <a:ext cx="782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4400" dirty="0">
                <a:solidFill>
                  <a:srgbClr val="0070C0"/>
                </a:solidFill>
              </a:rPr>
              <a:t>  -</a:t>
            </a:r>
            <a:endParaRPr lang="en-US" sz="4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kvir za tekst 24">
            <a:extLst>
              <a:ext uri="{FF2B5EF4-FFF2-40B4-BE49-F238E27FC236}">
                <a16:creationId xmlns:a16="http://schemas.microsoft.com/office/drawing/2014/main" xmlns="" id="{70CC7AD9-9E0D-45F0-8EBD-F50B710CA274}"/>
              </a:ext>
            </a:extLst>
          </p:cNvPr>
          <p:cNvSpPr txBox="1"/>
          <p:nvPr/>
        </p:nvSpPr>
        <p:spPr>
          <a:xfrm>
            <a:off x="5438500" y="5458001"/>
            <a:ext cx="1507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rgbClr val="0070C0"/>
                </a:solidFill>
              </a:rPr>
              <a:t>1</a:t>
            </a:r>
            <a:r>
              <a:rPr lang="sr-Latn-BA" sz="4400" dirty="0">
                <a:solidFill>
                  <a:srgbClr val="0070C0"/>
                </a:solidFill>
              </a:rPr>
              <a:t>11</a:t>
            </a:r>
            <a:r>
              <a:rPr lang="sr-Latn-BA" sz="2400" dirty="0">
                <a:solidFill>
                  <a:srgbClr val="0070C0"/>
                </a:solidFill>
              </a:rPr>
              <a:t>(2)</a:t>
            </a:r>
            <a:endParaRPr lang="en-US" sz="4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kvir za tekst 26">
            <a:extLst>
              <a:ext uri="{FF2B5EF4-FFF2-40B4-BE49-F238E27FC236}">
                <a16:creationId xmlns:a16="http://schemas.microsoft.com/office/drawing/2014/main" xmlns="" id="{3BC9FCC2-E28F-4746-82E4-3848D5F86E30}"/>
              </a:ext>
            </a:extLst>
          </p:cNvPr>
          <p:cNvSpPr txBox="1"/>
          <p:nvPr/>
        </p:nvSpPr>
        <p:spPr>
          <a:xfrm>
            <a:off x="6833382" y="5466244"/>
            <a:ext cx="2480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4400" dirty="0">
                <a:solidFill>
                  <a:srgbClr val="0070C0"/>
                </a:solidFill>
              </a:rPr>
              <a:t>= </a:t>
            </a:r>
            <a:r>
              <a:rPr lang="sr-Cyrl-BA" sz="4400" dirty="0">
                <a:solidFill>
                  <a:srgbClr val="0070C0"/>
                </a:solidFill>
              </a:rPr>
              <a:t>1</a:t>
            </a:r>
            <a:r>
              <a:rPr lang="sr-Latn-BA" sz="4400" dirty="0">
                <a:solidFill>
                  <a:srgbClr val="0070C0"/>
                </a:solidFill>
              </a:rPr>
              <a:t>0</a:t>
            </a:r>
            <a:r>
              <a:rPr lang="sr-Cyrl-BA" sz="4400" dirty="0">
                <a:solidFill>
                  <a:srgbClr val="0070C0"/>
                </a:solidFill>
              </a:rPr>
              <a:t>0</a:t>
            </a:r>
            <a:r>
              <a:rPr lang="sr-Latn-BA" sz="4400" dirty="0">
                <a:solidFill>
                  <a:srgbClr val="0070C0"/>
                </a:solidFill>
              </a:rPr>
              <a:t>10</a:t>
            </a:r>
            <a:r>
              <a:rPr lang="sr-Latn-BA" sz="2400" dirty="0">
                <a:solidFill>
                  <a:srgbClr val="0070C0"/>
                </a:solidFill>
              </a:rPr>
              <a:t>(2)</a:t>
            </a:r>
            <a:endParaRPr lang="en-US" sz="4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9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9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17" grpId="0" animBg="1"/>
      <p:bldP spid="18" grpId="0" animBg="1"/>
      <p:bldP spid="21" grpId="0"/>
      <p:bldP spid="22" grpId="0" animBg="1"/>
      <p:bldP spid="23" grpId="0"/>
      <p:bldP spid="24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xmlns="" id="{ABEFDBDB-C0A6-48ED-BBF9-218957EC6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743200"/>
            <a:ext cx="11430000" cy="12953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0 - 1 = 1 </a:t>
            </a:r>
            <a:r>
              <a:rPr lang="ru-RU" dirty="0">
                <a:solidFill>
                  <a:srgbClr val="FF0000"/>
                </a:solidFill>
              </a:rPr>
              <a:t>(1 се преноси и одузима у </a:t>
            </a:r>
            <a:r>
              <a:rPr lang="sr-Cyrl-BA" dirty="0">
                <a:solidFill>
                  <a:srgbClr val="FF0000"/>
                </a:solidFill>
              </a:rPr>
              <a:t>сусједној лијевој колони)</a:t>
            </a:r>
            <a:endParaRPr lang="sr-Cyrl-BA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02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esta za sadržaj 2">
            <a:extLst>
              <a:ext uri="{FF2B5EF4-FFF2-40B4-BE49-F238E27FC236}">
                <a16:creationId xmlns:a16="http://schemas.microsoft.com/office/drawing/2014/main" xmlns="" id="{40D86AAF-9726-4671-BA6B-EA9A55177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2133600"/>
            <a:ext cx="120396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r-Cyrl-RS" sz="2800" b="1" dirty="0"/>
          </a:p>
          <a:p>
            <a:pPr marL="0" indent="0" algn="ctr">
              <a:buNone/>
            </a:pPr>
            <a:endParaRPr lang="sr-Cyrl-RS" sz="2800" b="1" dirty="0"/>
          </a:p>
          <a:p>
            <a:pPr marL="0" indent="0" algn="ctr">
              <a:buNone/>
            </a:pPr>
            <a:r>
              <a:rPr lang="sr-Cyrl-RS" sz="3600" b="1" dirty="0"/>
              <a:t>Домаћи задатак договорите са својим наставницима.</a:t>
            </a:r>
          </a:p>
          <a:p>
            <a:pPr marL="0" indent="0" algn="ctr">
              <a:buNone/>
            </a:pPr>
            <a:endParaRPr lang="sr-Cyrl-RS" sz="2800" b="1" dirty="0"/>
          </a:p>
          <a:p>
            <a:pPr marL="0" indent="0" algn="ctr">
              <a:buNone/>
            </a:pPr>
            <a:endParaRPr lang="sr-Cyrl-RS" sz="2800" b="1" dirty="0"/>
          </a:p>
          <a:p>
            <a:pPr marL="0" indent="0" algn="ctr">
              <a:buNone/>
            </a:pPr>
            <a:endParaRPr lang="sr-Cyrl-RS" sz="2800" b="1" dirty="0"/>
          </a:p>
          <a:p>
            <a:pPr marL="0" indent="0" algn="ctr">
              <a:buNone/>
            </a:pPr>
            <a:endParaRPr lang="sr-Cyrl-RS" sz="2800" b="1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3279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gaonik 3">
            <a:extLst>
              <a:ext uri="{FF2B5EF4-FFF2-40B4-BE49-F238E27FC236}">
                <a16:creationId xmlns:a16="http://schemas.microsoft.com/office/drawing/2014/main" xmlns="" id="{A707F564-62DE-4324-9A21-63DFCD274B04}"/>
              </a:ext>
            </a:extLst>
          </p:cNvPr>
          <p:cNvSpPr/>
          <p:nvPr/>
        </p:nvSpPr>
        <p:spPr>
          <a:xfrm>
            <a:off x="1524000" y="2590800"/>
            <a:ext cx="98489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8800" b="1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ХВАЛА НА ПАЖЊИ!</a:t>
            </a:r>
            <a:endParaRPr lang="sr-Latn-RS" sz="8800" b="1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159</Words>
  <Application>Microsoft Office PowerPoint</Application>
  <PresentationFormat>Custom</PresentationFormat>
  <Paragraphs>47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ОДУЗИМАЊЕ БИНАРНИХ БРОЈЕВА</vt:lpstr>
      <vt:lpstr>Slide 2</vt:lpstr>
      <vt:lpstr>Slide 3</vt:lpstr>
      <vt:lpstr>Примјер 1:  Од броја 110(2)  одузети број 10(2) </vt:lpstr>
      <vt:lpstr>Примјер 2:  Од броја 11001(2)  одузети број 111(2) 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Tatjana Livnjak</dc:creator>
  <cp:lastModifiedBy>Aleksandra Stankovic</cp:lastModifiedBy>
  <cp:revision>55</cp:revision>
  <dcterms:created xsi:type="dcterms:W3CDTF">2021-01-14T17:48:15Z</dcterms:created>
  <dcterms:modified xsi:type="dcterms:W3CDTF">2021-03-12T07:01:54Z</dcterms:modified>
</cp:coreProperties>
</file>