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9" r:id="rId2"/>
    <p:sldId id="287" r:id="rId3"/>
    <p:sldId id="279" r:id="rId4"/>
    <p:sldId id="280" r:id="rId5"/>
    <p:sldId id="289" r:id="rId6"/>
    <p:sldId id="290" r:id="rId7"/>
    <p:sldId id="291" r:id="rId8"/>
    <p:sldId id="285" r:id="rId9"/>
    <p:sldId id="28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5B28D-08F1-4A33-962B-F47A90C0CB7E}" type="datetimeFigureOut">
              <a:rPr lang="sr-Latn-CS" smtClean="0"/>
              <a:pPr/>
              <a:t>20.2.2021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7BC2F-C3B1-414F-8411-88CA59F2B69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928670"/>
            <a:ext cx="7643866" cy="1285884"/>
          </a:xfrm>
        </p:spPr>
        <p:txBody>
          <a:bodyPr/>
          <a:lstStyle/>
          <a:p>
            <a:r>
              <a:rPr lang="sr-Latn-B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sr-Latn-B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r-Latn-B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sr-Latn-B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r-Latn-B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sr-Latn-B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r-Latn-B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sr-Latn-B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r-Latn-B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sr-Latn-BA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r-Cyrl-BA" sz="4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МРЕЖА И ПОВРШИНА ВАЉКА</a:t>
            </a:r>
            <a:r>
              <a:rPr lang="sr-Latn-BA" sz="4000" dirty="0" smtClean="0">
                <a:solidFill>
                  <a:srgbClr val="002060"/>
                </a:solidFill>
              </a:rPr>
              <a:t/>
            </a:r>
            <a:br>
              <a:rPr lang="sr-Latn-BA" sz="4000" dirty="0" smtClean="0">
                <a:solidFill>
                  <a:srgbClr val="002060"/>
                </a:solidFill>
              </a:rPr>
            </a:br>
            <a:endParaRPr lang="sr-Latn-BA" sz="4000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3386134" cy="984736"/>
          </a:xfrm>
        </p:spPr>
        <p:txBody>
          <a:bodyPr/>
          <a:lstStyle/>
          <a:p>
            <a:r>
              <a:rPr lang="sr-Cyrl-BA" sz="1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Наставник: Владо Стјепановић</a:t>
            </a:r>
            <a:endParaRPr lang="sr-Latn-BA" sz="1400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sr-Cyrl-BA" sz="1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ОШ ”Озрен” Доња Пакленица </a:t>
            </a:r>
            <a:endParaRPr lang="sr-Latn-BA" sz="14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0298" y="2714620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 </a:t>
            </a:r>
            <a:r>
              <a:rPr lang="sr-Latn-BA" dirty="0" smtClean="0"/>
              <a:t>      </a:t>
            </a:r>
            <a:r>
              <a:rPr lang="sr-Cyrl-BA" dirty="0" smtClean="0"/>
              <a:t>  </a:t>
            </a:r>
            <a:r>
              <a:rPr lang="sr-Latn-BA" sz="36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IX </a:t>
            </a:r>
            <a:r>
              <a:rPr lang="sr-Cyrl-BA" sz="36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разред</a:t>
            </a:r>
            <a:endParaRPr lang="sr-Latn-BA" sz="36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1785926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Cambria Math" pitchFamily="18" charset="0"/>
                <a:ea typeface="Cambria Math" pitchFamily="18" charset="0"/>
              </a:rPr>
              <a:t>           </a:t>
            </a:r>
            <a:r>
              <a:rPr lang="sr-Cyrl-BA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УТВРЂИВАЊЕ</a:t>
            </a:r>
            <a:endParaRPr lang="sr-Latn-BA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85872"/>
          </a:xfrm>
        </p:spPr>
        <p:txBody>
          <a:bodyPr>
            <a:normAutofit fontScale="90000"/>
          </a:bodyPr>
          <a:lstStyle/>
          <a:p>
            <a:r>
              <a:rPr lang="sr-Cyrl-BA" sz="4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Подсјетимо се:</a:t>
            </a:r>
            <a:br>
              <a:rPr lang="sr-Cyrl-BA" sz="4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sr-Cyrl-BA" sz="4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Шта је мрежа</a:t>
            </a:r>
            <a:r>
              <a:rPr lang="sr-Latn-BA" sz="4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sr-Cyrl-BA" sz="4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геометријског тијела ? </a:t>
            </a:r>
            <a:endParaRPr lang="sr-Latn-BA" sz="40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Picture 2" descr="C:\Users\PCB\Downloads\tetra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3071810"/>
            <a:ext cx="7215238" cy="300039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14348" y="1571613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Мрежу добијамо кад геометријско т</a:t>
            </a:r>
            <a:r>
              <a:rPr lang="sr-Cyrl-BA" sz="2400" b="1" dirty="0" smtClean="0">
                <a:latin typeface="Cambria Math" pitchFamily="18" charset="0"/>
                <a:ea typeface="Cambria Math" pitchFamily="18" charset="0"/>
              </a:rPr>
              <a:t>ије</a:t>
            </a:r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ло раси</a:t>
            </a:r>
            <a:r>
              <a:rPr lang="sr-Latn-BA" sz="2400" b="1" dirty="0" smtClean="0">
                <a:latin typeface="Cambria Math" pitchFamily="18" charset="0"/>
                <a:ea typeface="Cambria Math" pitchFamily="18" charset="0"/>
              </a:rPr>
              <a:t>j</a:t>
            </a:r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ечемо, затим испружимо у једну раван, али тако да савијањем можемо </a:t>
            </a:r>
            <a:r>
              <a:rPr lang="sr-Cyrl-BA" sz="2400" b="1" dirty="0" smtClean="0">
                <a:latin typeface="Cambria Math" pitchFamily="18" charset="0"/>
                <a:ea typeface="Cambria Math" pitchFamily="18" charset="0"/>
              </a:rPr>
              <a:t>поново добити то тијело</a:t>
            </a:r>
            <a:endParaRPr lang="sr-Latn-B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sr-Cyrl-BA" sz="4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Подсјетимо се:</a:t>
            </a:r>
            <a:endParaRPr lang="sr-Latn-BA" dirty="0">
              <a:solidFill>
                <a:srgbClr val="C00000"/>
              </a:solidFill>
            </a:endParaRPr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62" y="2000240"/>
            <a:ext cx="6686550" cy="285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009185" y="1928803"/>
            <a:ext cx="2715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Cambria" pitchFamily="18" charset="0"/>
              </a:rPr>
              <a:t>                     </a:t>
            </a:r>
          </a:p>
          <a:p>
            <a:r>
              <a:rPr lang="sr-Cyrl-BA" dirty="0" smtClean="0">
                <a:solidFill>
                  <a:schemeClr val="bg1"/>
                </a:solidFill>
                <a:latin typeface="Cambria" pitchFamily="18" charset="0"/>
              </a:rPr>
              <a:t>                          </a:t>
            </a:r>
          </a:p>
          <a:p>
            <a:r>
              <a:rPr lang="sr-Cyrl-BA" dirty="0" smtClean="0">
                <a:solidFill>
                  <a:schemeClr val="bg1"/>
                </a:solidFill>
                <a:latin typeface="Cambria" pitchFamily="18" charset="0"/>
              </a:rPr>
              <a:t>                               </a:t>
            </a:r>
          </a:p>
          <a:p>
            <a:endParaRPr lang="sr-Cyrl-BA" dirty="0" smtClean="0">
              <a:solidFill>
                <a:schemeClr val="bg1"/>
              </a:solidFill>
              <a:latin typeface="Cambria" pitchFamily="18" charset="0"/>
            </a:endParaRPr>
          </a:p>
          <a:p>
            <a:endParaRPr lang="sr-Cyrl-BA" dirty="0" smtClean="0">
              <a:solidFill>
                <a:schemeClr val="bg1"/>
              </a:solidFill>
              <a:latin typeface="Cambria" pitchFamily="18" charset="0"/>
            </a:endParaRPr>
          </a:p>
          <a:p>
            <a:endParaRPr lang="sr-Cyrl-BA" dirty="0" smtClean="0">
              <a:solidFill>
                <a:schemeClr val="bg1"/>
              </a:solidFill>
              <a:latin typeface="Cambria" pitchFamily="18" charset="0"/>
            </a:endParaRPr>
          </a:p>
          <a:p>
            <a:endParaRPr lang="sr-Cyrl-BA" dirty="0" smtClean="0">
              <a:solidFill>
                <a:schemeClr val="bg1"/>
              </a:solidFill>
              <a:latin typeface="Cambria" pitchFamily="18" charset="0"/>
            </a:endParaRPr>
          </a:p>
          <a:p>
            <a:endParaRPr lang="sr-Cyrl-BA" dirty="0" smtClean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sr-Cyrl-BA" dirty="0" smtClean="0">
                <a:solidFill>
                  <a:schemeClr val="bg1"/>
                </a:solidFill>
                <a:latin typeface="Cambria" pitchFamily="18" charset="0"/>
              </a:rPr>
              <a:t>                         </a:t>
            </a:r>
            <a:endParaRPr lang="en-US" baseline="-250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2976" y="1142985"/>
            <a:ext cx="6429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Ваљак је геометријско тијело које се састоји од двије основе (базе) и омотача</a:t>
            </a:r>
            <a:r>
              <a:rPr lang="ru-RU" sz="2400" dirty="0" smtClean="0">
                <a:solidFill>
                  <a:srgbClr val="00B0F0"/>
                </a:solidFill>
              </a:rPr>
              <a:t>. </a:t>
            </a:r>
            <a:endParaRPr lang="sr-Latn-BA" sz="2400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9185" y="3244334"/>
            <a:ext cx="204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Cambria" pitchFamily="18" charset="0"/>
              </a:rPr>
              <a:t>                  </a:t>
            </a:r>
            <a:r>
              <a:rPr lang="en-US" dirty="0" smtClean="0">
                <a:latin typeface="Cambria" pitchFamily="18" charset="0"/>
              </a:rPr>
              <a:t>M</a:t>
            </a:r>
            <a:r>
              <a:rPr lang="sr-Cyrl-RS" dirty="0" smtClean="0">
                <a:latin typeface="Cambria" pitchFamily="18" charset="0"/>
              </a:rPr>
              <a:t> = </a:t>
            </a:r>
            <a:r>
              <a:rPr lang="en-US" dirty="0" smtClean="0">
                <a:latin typeface="Cambria" pitchFamily="18" charset="0"/>
              </a:rPr>
              <a:t>2r</a:t>
            </a:r>
            <a:r>
              <a:rPr lang="el-GR" dirty="0" smtClean="0">
                <a:latin typeface="Cambria" pitchFamily="18" charset="0"/>
              </a:rPr>
              <a:t>π</a:t>
            </a:r>
            <a:r>
              <a:rPr lang="en-US" dirty="0" smtClean="0">
                <a:latin typeface="Cambria" pitchFamily="18" charset="0"/>
              </a:rPr>
              <a:t>H</a:t>
            </a:r>
            <a:endParaRPr lang="en-US" baseline="-25000" dirty="0">
              <a:latin typeface="Cambr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4348" y="4929199"/>
            <a:ext cx="74295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Основе ваљка чине два круга једнаког полупречника док је омотач ваљка правоугаоник коме је дужина једне странице једнака обиму круга, док jе дужина друге странице једнака висини ваљка.</a:t>
            </a:r>
            <a:endParaRPr lang="sr-Latn-BA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3870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Обим базе  </a:t>
            </a:r>
            <a:r>
              <a:rPr lang="sr-Latn-BA" sz="3600" dirty="0" smtClean="0"/>
              <a:t>:</a:t>
            </a:r>
            <a:r>
              <a:rPr lang="ru-RU" sz="3600" dirty="0" smtClean="0"/>
              <a:t>            </a:t>
            </a:r>
            <a:r>
              <a:rPr lang="ru-RU" sz="3600" b="1" dirty="0" smtClean="0"/>
              <a:t>О</a:t>
            </a:r>
            <a:r>
              <a:rPr lang="sr-Latn-BA" sz="3600" b="1" dirty="0" smtClean="0"/>
              <a:t>b=</a:t>
            </a:r>
            <a:r>
              <a:rPr lang="en-US" sz="3600" b="1" dirty="0" smtClean="0">
                <a:latin typeface="Cambria" pitchFamily="18" charset="0"/>
              </a:rPr>
              <a:t> 2r</a:t>
            </a:r>
            <a:r>
              <a:rPr lang="el-GR" sz="3600" b="1" dirty="0" smtClean="0">
                <a:latin typeface="Cambria" pitchFamily="18" charset="0"/>
              </a:rPr>
              <a:t> π</a:t>
            </a:r>
            <a:endParaRPr lang="ru-RU" sz="3600" b="1" dirty="0" smtClean="0"/>
          </a:p>
          <a:p>
            <a:r>
              <a:rPr lang="sr-Cyrl-BA" sz="3600" dirty="0" smtClean="0">
                <a:latin typeface="Cambria" pitchFamily="18" charset="0"/>
              </a:rPr>
              <a:t>Површина базе </a:t>
            </a:r>
            <a:r>
              <a:rPr lang="sr-Latn-BA" sz="3600" dirty="0" smtClean="0">
                <a:latin typeface="Cambria" pitchFamily="18" charset="0"/>
              </a:rPr>
              <a:t>: </a:t>
            </a:r>
            <a:r>
              <a:rPr lang="sr-Cyrl-BA" sz="3600" dirty="0" smtClean="0">
                <a:latin typeface="Cambria" pitchFamily="18" charset="0"/>
              </a:rPr>
              <a:t>         </a:t>
            </a:r>
            <a:r>
              <a:rPr lang="en-US" sz="3600" b="1" dirty="0" smtClean="0">
                <a:latin typeface="Cambria" pitchFamily="18" charset="0"/>
              </a:rPr>
              <a:t>B</a:t>
            </a:r>
            <a:r>
              <a:rPr lang="sr-Cyrl-RS" sz="3600" b="1" dirty="0" smtClean="0">
                <a:latin typeface="Cambria" pitchFamily="18" charset="0"/>
              </a:rPr>
              <a:t> = </a:t>
            </a:r>
            <a:r>
              <a:rPr lang="en-US" sz="3600" b="1" dirty="0" smtClean="0">
                <a:latin typeface="Cambria" pitchFamily="18" charset="0"/>
              </a:rPr>
              <a:t>r</a:t>
            </a:r>
            <a:r>
              <a:rPr lang="en-US" sz="3600" b="1" baseline="30000" dirty="0" smtClean="0">
                <a:latin typeface="Cambria" pitchFamily="18" charset="0"/>
              </a:rPr>
              <a:t>2</a:t>
            </a:r>
            <a:r>
              <a:rPr lang="el-GR" sz="3600" b="1" dirty="0" smtClean="0">
                <a:latin typeface="Cambria" pitchFamily="18" charset="0"/>
              </a:rPr>
              <a:t>π</a:t>
            </a:r>
            <a:endParaRPr lang="sr-Cyrl-BA" sz="3600" b="1" dirty="0" smtClean="0">
              <a:latin typeface="Cambria" pitchFamily="18" charset="0"/>
            </a:endParaRPr>
          </a:p>
          <a:p>
            <a:r>
              <a:rPr lang="sr-Cyrl-BA" sz="3200" dirty="0" smtClean="0">
                <a:latin typeface="Cambria" pitchFamily="18" charset="0"/>
              </a:rPr>
              <a:t>Површина омотача</a:t>
            </a:r>
            <a:r>
              <a:rPr lang="sr-Latn-BA" sz="3200" dirty="0" smtClean="0">
                <a:latin typeface="Cambria" pitchFamily="18" charset="0"/>
              </a:rPr>
              <a:t> </a:t>
            </a:r>
            <a:r>
              <a:rPr lang="sr-Latn-BA" sz="3600" dirty="0" smtClean="0">
                <a:latin typeface="Cambria" pitchFamily="18" charset="0"/>
              </a:rPr>
              <a:t>:</a:t>
            </a:r>
            <a:r>
              <a:rPr lang="sr-Cyrl-BA" sz="3600" dirty="0" smtClean="0">
                <a:latin typeface="Cambria" pitchFamily="18" charset="0"/>
              </a:rPr>
              <a:t> М =О</a:t>
            </a:r>
            <a:r>
              <a:rPr lang="sr-Latn-BA" sz="3600" dirty="0" smtClean="0">
                <a:latin typeface="Cambria" pitchFamily="18" charset="0"/>
              </a:rPr>
              <a:t>b·H , </a:t>
            </a:r>
            <a:r>
              <a:rPr lang="sr-Cyrl-BA" sz="3600" b="1" dirty="0" smtClean="0">
                <a:latin typeface="Cambria" pitchFamily="18" charset="0"/>
              </a:rPr>
              <a:t>М=</a:t>
            </a:r>
            <a:r>
              <a:rPr lang="en-US" sz="3600" b="1" dirty="0" smtClean="0">
                <a:latin typeface="Cambria" pitchFamily="18" charset="0"/>
              </a:rPr>
              <a:t> 2r</a:t>
            </a:r>
            <a:r>
              <a:rPr lang="el-GR" sz="3600" b="1" dirty="0" smtClean="0">
                <a:latin typeface="Cambria" pitchFamily="18" charset="0"/>
              </a:rPr>
              <a:t>π</a:t>
            </a:r>
            <a:r>
              <a:rPr lang="en-US" sz="3600" b="1" dirty="0" smtClean="0">
                <a:latin typeface="Cambria" pitchFamily="18" charset="0"/>
              </a:rPr>
              <a:t>H</a:t>
            </a:r>
            <a:endParaRPr lang="sr-Latn-BA" sz="3600" b="1" dirty="0" smtClean="0"/>
          </a:p>
          <a:p>
            <a:r>
              <a:rPr lang="sr-Cyrl-BA" sz="3600" dirty="0" smtClean="0">
                <a:solidFill>
                  <a:srgbClr val="002060"/>
                </a:solidFill>
              </a:rPr>
              <a:t>Површина ваљка:  </a:t>
            </a:r>
            <a:r>
              <a:rPr lang="sr-Latn-BA" sz="3600" dirty="0" smtClean="0">
                <a:solidFill>
                  <a:srgbClr val="002060"/>
                </a:solidFill>
              </a:rPr>
              <a:t>𝑷 = 𝟐𝑩 + 𝑴 </a:t>
            </a:r>
            <a:endParaRPr lang="sr-Cyrl-BA" sz="3600" dirty="0" smtClean="0">
              <a:solidFill>
                <a:srgbClr val="002060"/>
              </a:solidFill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Cambria" pitchFamily="18" charset="0"/>
              </a:rPr>
              <a:t>P= 2 r</a:t>
            </a:r>
            <a:r>
              <a:rPr lang="en-US" sz="3600" b="1" baseline="30000" dirty="0" smtClean="0">
                <a:solidFill>
                  <a:srgbClr val="002060"/>
                </a:solidFill>
                <a:latin typeface="Cambria" pitchFamily="18" charset="0"/>
              </a:rPr>
              <a:t>2</a:t>
            </a:r>
            <a:r>
              <a:rPr lang="el-GR" sz="3600" b="1" dirty="0" smtClean="0">
                <a:solidFill>
                  <a:srgbClr val="002060"/>
                </a:solidFill>
                <a:latin typeface="Cambria" pitchFamily="18" charset="0"/>
              </a:rPr>
              <a:t>π</a:t>
            </a:r>
            <a:r>
              <a:rPr lang="en-US" sz="3600" b="1" dirty="0" smtClean="0">
                <a:solidFill>
                  <a:srgbClr val="002060"/>
                </a:solidFill>
                <a:latin typeface="Cambria" pitchFamily="18" charset="0"/>
              </a:rPr>
              <a:t> + 2r</a:t>
            </a:r>
            <a:r>
              <a:rPr lang="el-GR" sz="3600" b="1" dirty="0" smtClean="0">
                <a:solidFill>
                  <a:srgbClr val="002060"/>
                </a:solidFill>
                <a:latin typeface="Cambria" pitchFamily="18" charset="0"/>
              </a:rPr>
              <a:t>π</a:t>
            </a:r>
            <a:r>
              <a:rPr lang="en-US" sz="3600" b="1" dirty="0" smtClean="0">
                <a:solidFill>
                  <a:srgbClr val="002060"/>
                </a:solidFill>
                <a:latin typeface="Cambria" pitchFamily="18" charset="0"/>
              </a:rPr>
              <a:t>H</a:t>
            </a:r>
            <a:endParaRPr lang="sr-Cyrl-BA" sz="3600" b="1" dirty="0" smtClean="0">
              <a:solidFill>
                <a:srgbClr val="002060"/>
              </a:solidFill>
            </a:endParaRPr>
          </a:p>
          <a:p>
            <a:r>
              <a:rPr lang="sr-Cyrl-BA" sz="3600" dirty="0" smtClean="0">
                <a:solidFill>
                  <a:srgbClr val="002060"/>
                </a:solidFill>
              </a:rPr>
              <a:t> </a:t>
            </a:r>
            <a:r>
              <a:rPr lang="sr-Latn-BA" sz="3600" dirty="0" smtClean="0">
                <a:solidFill>
                  <a:srgbClr val="002060"/>
                </a:solidFill>
              </a:rPr>
              <a:t>𝑷 = 𝟐𝒓𝝅</a:t>
            </a:r>
            <a:r>
              <a:rPr lang="sr-Cyrl-BA" sz="3600" dirty="0" smtClean="0">
                <a:solidFill>
                  <a:srgbClr val="002060"/>
                </a:solidFill>
              </a:rPr>
              <a:t>(</a:t>
            </a:r>
            <a:r>
              <a:rPr lang="sr-Latn-BA" sz="3600" dirty="0" smtClean="0">
                <a:solidFill>
                  <a:srgbClr val="002060"/>
                </a:solidFill>
              </a:rPr>
              <a:t>𝒓 +𝑯</a:t>
            </a:r>
            <a:r>
              <a:rPr lang="sr-Cyrl-BA" sz="3600" dirty="0" smtClean="0">
                <a:solidFill>
                  <a:srgbClr val="002060"/>
                </a:solidFill>
              </a:rPr>
              <a:t>) </a:t>
            </a:r>
            <a:endParaRPr lang="sr-Latn-BA" sz="3600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solidFill>
                  <a:srgbClr val="C00000"/>
                </a:solidFill>
              </a:rPr>
              <a:t>Подсјетимо се формула:</a:t>
            </a:r>
            <a:r>
              <a:rPr lang="sr-Cyrl-BA" sz="3600" dirty="0" smtClean="0">
                <a:solidFill>
                  <a:srgbClr val="0070C0"/>
                </a:solidFill>
              </a:rPr>
              <a:t>	</a:t>
            </a:r>
            <a:endParaRPr lang="sr-Latn-BA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/>
          </a:bodyPr>
          <a:lstStyle/>
          <a:p>
            <a:r>
              <a:rPr lang="sr-Latn-BA" sz="3200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>1.</a:t>
            </a:r>
            <a:r>
              <a:rPr lang="sr-Cyrl-BA" sz="3200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> Примјер</a:t>
            </a:r>
            <a:endParaRPr lang="sr-Latn-B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BA" sz="2000" dirty="0" smtClean="0"/>
              <a:t>    </a:t>
            </a:r>
            <a:r>
              <a:rPr lang="sr-Cyrl-BA" sz="2000" dirty="0" smtClean="0"/>
              <a:t>Лонац има облик равностраног ваљка,висине  30 </a:t>
            </a:r>
            <a:r>
              <a:rPr lang="en-US" sz="2000" dirty="0" smtClean="0"/>
              <a:t>cm.</a:t>
            </a:r>
            <a:r>
              <a:rPr lang="sr-Latn-BA" sz="2000" dirty="0" smtClean="0"/>
              <a:t> </a:t>
            </a:r>
            <a:r>
              <a:rPr lang="sr-Cyrl-BA" sz="2000" dirty="0" smtClean="0"/>
              <a:t>Колико је лима  утрошено за његову израду ?</a:t>
            </a:r>
            <a:r>
              <a:rPr lang="sr-Latn-BA" sz="2000" dirty="0" smtClean="0"/>
              <a:t> </a:t>
            </a:r>
          </a:p>
          <a:p>
            <a:r>
              <a:rPr lang="sr-Latn-BA" sz="2000" dirty="0" smtClean="0"/>
              <a:t>( </a:t>
            </a:r>
            <a:r>
              <a:rPr lang="sr-Cyrl-RS" sz="2000" i="1" u="sng" dirty="0" smtClean="0">
                <a:latin typeface="Times New Roman" pitchFamily="18" charset="0"/>
                <a:cs typeface="Times New Roman" pitchFamily="18" charset="0"/>
              </a:rPr>
              <a:t>Равнострани ваљак</a:t>
            </a:r>
            <a:r>
              <a:rPr lang="sr-Cyrl-RS" sz="2000" i="1" dirty="0" smtClean="0">
                <a:latin typeface="Times New Roman" pitchFamily="18" charset="0"/>
                <a:cs typeface="Times New Roman" pitchFamily="18" charset="0"/>
              </a:rPr>
              <a:t>  је ваљак код кога су висина ваљка и пречник основе ваљка једнаки</a:t>
            </a:r>
            <a:r>
              <a:rPr lang="sr-Latn-BA" sz="2000" i="1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H = R</a:t>
            </a:r>
            <a:r>
              <a:rPr lang="sr-Cyrl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= 30 </a:t>
            </a:r>
            <a:r>
              <a:rPr lang="sr-Cyrl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см</a:t>
            </a:r>
          </a:p>
          <a:p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sr-Cyrl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=30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cm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⇒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r</a:t>
            </a:r>
            <a:r>
              <a:rPr lang="sr-Cyrl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=15 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cm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 </a:t>
            </a:r>
            <a:endParaRPr lang="sr-Cyrl-BA" sz="2000" dirty="0" smtClean="0">
              <a:solidFill>
                <a:schemeClr val="tx1">
                  <a:lumMod val="9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P=? </a:t>
            </a:r>
          </a:p>
          <a:p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P=</a:t>
            </a: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latin typeface="Cambria" pitchFamily="18" charset="0"/>
              </a:rPr>
              <a:t>r</a:t>
            </a:r>
            <a:r>
              <a:rPr lang="en-US" sz="2000" baseline="30000" dirty="0" smtClean="0">
                <a:latin typeface="Cambria" pitchFamily="18" charset="0"/>
              </a:rPr>
              <a:t>2</a:t>
            </a:r>
            <a:r>
              <a:rPr lang="el-GR" sz="2000" dirty="0" smtClean="0">
                <a:latin typeface="Cambria" pitchFamily="18" charset="0"/>
              </a:rPr>
              <a:t>π</a:t>
            </a:r>
            <a:r>
              <a:rPr lang="el-GR" sz="2000" b="1" dirty="0" smtClean="0">
                <a:latin typeface="Cambria" pitchFamily="18" charset="0"/>
              </a:rPr>
              <a:t> </a:t>
            </a:r>
            <a:r>
              <a:rPr lang="sr-Latn-BA" sz="2000" dirty="0" smtClean="0">
                <a:latin typeface="Cambria" pitchFamily="18" charset="0"/>
              </a:rPr>
              <a:t>+2r</a:t>
            </a:r>
            <a:r>
              <a:rPr lang="el-GR" sz="2000" dirty="0" smtClean="0">
                <a:latin typeface="Cambria" pitchFamily="18" charset="0"/>
              </a:rPr>
              <a:t>π</a:t>
            </a:r>
            <a:r>
              <a:rPr lang="sr-Latn-BA" sz="2000" dirty="0" smtClean="0">
                <a:latin typeface="Cambria" pitchFamily="18" charset="0"/>
              </a:rPr>
              <a:t>H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(</a:t>
            </a:r>
            <a:r>
              <a:rPr lang="sr-Cyrl-BA" sz="2000" i="1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лонац</a:t>
            </a:r>
            <a:r>
              <a:rPr lang="sr-Latn-BA" sz="2000" i="1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sr-Cyrl-BA" sz="2000" i="1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нема поклопца</a:t>
            </a:r>
            <a:r>
              <a:rPr lang="sr-Latn-BA" sz="2000" i="1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sr-Cyrl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endParaRPr lang="sr-Cyrl-BA" sz="2000" dirty="0" smtClean="0">
              <a:solidFill>
                <a:schemeClr val="tx1">
                  <a:lumMod val="9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P=15 </a:t>
            </a:r>
            <a:r>
              <a:rPr lang="en-US" sz="2000" baseline="30000" dirty="0" smtClean="0">
                <a:latin typeface="Cambria" pitchFamily="18" charset="0"/>
              </a:rPr>
              <a:t>2</a:t>
            </a:r>
            <a:r>
              <a:rPr lang="el-GR" sz="2000" dirty="0" smtClean="0">
                <a:latin typeface="Cambria" pitchFamily="18" charset="0"/>
              </a:rPr>
              <a:t>π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sz="2000" dirty="0" smtClean="0">
                <a:latin typeface="Cambria" pitchFamily="18" charset="0"/>
              </a:rPr>
              <a:t>+2·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15</a:t>
            </a:r>
            <a:r>
              <a:rPr lang="el-GR" sz="2000" dirty="0" smtClean="0">
                <a:latin typeface="Cambria" pitchFamily="18" charset="0"/>
              </a:rPr>
              <a:t> π</a:t>
            </a:r>
            <a:r>
              <a:rPr lang="sr-Latn-BA" sz="2000" dirty="0" smtClean="0">
                <a:latin typeface="Cambria" pitchFamily="18" charset="0"/>
              </a:rPr>
              <a:t> ·30</a:t>
            </a:r>
          </a:p>
          <a:p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P=225 </a:t>
            </a:r>
            <a:r>
              <a:rPr lang="el-GR" sz="2000" dirty="0" smtClean="0">
                <a:latin typeface="Cambria" pitchFamily="18" charset="0"/>
              </a:rPr>
              <a:t>π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sz="2000" dirty="0" smtClean="0">
                <a:latin typeface="Cambria" pitchFamily="18" charset="0"/>
              </a:rPr>
              <a:t>+900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l-GR" sz="2000" dirty="0" smtClean="0">
                <a:latin typeface="Cambria" pitchFamily="18" charset="0"/>
              </a:rPr>
              <a:t>π</a:t>
            </a:r>
            <a:endParaRPr lang="sr-Latn-BA" sz="2000" dirty="0" smtClean="0">
              <a:latin typeface="Cambria" pitchFamily="18" charset="0"/>
            </a:endParaRPr>
          </a:p>
          <a:p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" pitchFamily="18" charset="0"/>
                <a:ea typeface="Cambria Math" pitchFamily="18" charset="0"/>
              </a:rPr>
              <a:t>P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=1125 </a:t>
            </a:r>
            <a:r>
              <a:rPr lang="el-GR" sz="2000" dirty="0" smtClean="0">
                <a:latin typeface="Cambria" pitchFamily="18" charset="0"/>
              </a:rPr>
              <a:t>π</a:t>
            </a:r>
            <a:r>
              <a:rPr lang="sr-Latn-BA" sz="2000" dirty="0" smtClean="0">
                <a:latin typeface="Cambria" pitchFamily="18" charset="0"/>
              </a:rPr>
              <a:t>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cm</a:t>
            </a:r>
            <a:r>
              <a:rPr lang="en-US" sz="20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</a:p>
          <a:p>
            <a:r>
              <a:rPr lang="sr-Latn-BA" sz="20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P =3532,5 cm</a:t>
            </a:r>
            <a:r>
              <a:rPr lang="en-US" sz="2000" b="1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sr-Latn-BA" sz="2000" b="1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sz="20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≈</a:t>
            </a:r>
            <a:r>
              <a:rPr lang="sr-Latn-BA" sz="2000" b="1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sz="20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0,</a:t>
            </a:r>
            <a:r>
              <a:rPr lang="sr-Cyrl-BA" sz="20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35</a:t>
            </a:r>
            <a:r>
              <a:rPr lang="sr-Latn-BA" sz="20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000" b="1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 </a:t>
            </a:r>
            <a:r>
              <a:rPr lang="sr-Latn-BA" sz="2000" b="1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sr-Cyrl-BA" sz="2000" b="1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лима</a:t>
            </a:r>
            <a:r>
              <a:rPr lang="sr-Latn-BA" sz="20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     </a:t>
            </a:r>
            <a:endParaRPr lang="sr-Latn-BA" sz="2000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14348" y="3143248"/>
            <a:ext cx="250033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/>
          <a:lstStyle/>
          <a:p>
            <a:r>
              <a:rPr lang="sr-Cyrl-BA" sz="2000" dirty="0" smtClean="0"/>
              <a:t>Одреди висину и омотач ваљка чија је површина   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" pitchFamily="18" charset="0"/>
                <a:ea typeface="Cambria Math" pitchFamily="18" charset="0"/>
              </a:rPr>
              <a:t>P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=1</a:t>
            </a:r>
            <a:r>
              <a:rPr lang="sr-Cyrl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072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l-GR" sz="2000" dirty="0" smtClean="0">
                <a:latin typeface="Cambria" pitchFamily="18" charset="0"/>
              </a:rPr>
              <a:t>π</a:t>
            </a:r>
            <a:r>
              <a:rPr lang="sr-Latn-BA" sz="2000" dirty="0" smtClean="0">
                <a:latin typeface="Cambria" pitchFamily="18" charset="0"/>
              </a:rPr>
              <a:t>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cm</a:t>
            </a:r>
            <a:r>
              <a:rPr lang="en-US" sz="20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sr-Cyrl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,   а  пречник основе је 9,8 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cm .( </a:t>
            </a:r>
            <a:r>
              <a:rPr lang="sr-Cyrl-BA" sz="2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узети да је </a:t>
            </a:r>
            <a:r>
              <a:rPr lang="el-GR" sz="2000" dirty="0" smtClean="0">
                <a:solidFill>
                  <a:srgbClr val="C00000"/>
                </a:solidFill>
                <a:latin typeface="Cambria" pitchFamily="18" charset="0"/>
              </a:rPr>
              <a:t>π</a:t>
            </a:r>
            <a:r>
              <a:rPr lang="sr-Latn-BA" sz="2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≈</a:t>
            </a:r>
            <a:r>
              <a:rPr lang="sr-Cyrl-BA" sz="2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3 )</a:t>
            </a:r>
          </a:p>
          <a:p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" pitchFamily="18" charset="0"/>
                <a:ea typeface="Cambria Math" pitchFamily="18" charset="0"/>
              </a:rPr>
              <a:t>P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=1</a:t>
            </a:r>
            <a:r>
              <a:rPr lang="sr-Cyrl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072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l-GR" sz="2000" dirty="0" smtClean="0">
                <a:latin typeface="Cambria" pitchFamily="18" charset="0"/>
              </a:rPr>
              <a:t>π</a:t>
            </a:r>
            <a:r>
              <a:rPr lang="sr-Latn-BA" sz="2000" dirty="0" smtClean="0">
                <a:latin typeface="Cambria" pitchFamily="18" charset="0"/>
              </a:rPr>
              <a:t>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cm</a:t>
            </a:r>
            <a:r>
              <a:rPr lang="en-US" sz="20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</a:p>
          <a:p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sr-Cyrl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=9,8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cm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⇒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r</a:t>
            </a:r>
            <a:r>
              <a:rPr lang="sr-Cyrl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=4,9 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cm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endParaRPr lang="sr-Cyrl-BA" sz="2000" dirty="0" smtClean="0">
              <a:solidFill>
                <a:schemeClr val="tx1">
                  <a:lumMod val="9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H=?  ,M =?</a:t>
            </a:r>
            <a:endParaRPr lang="sr-Cyrl-BA" sz="2000" dirty="0" smtClean="0">
              <a:solidFill>
                <a:schemeClr val="tx1">
                  <a:lumMod val="9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B=</a:t>
            </a:r>
            <a:r>
              <a:rPr lang="sr-Cyrl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latin typeface="Cambria" pitchFamily="18" charset="0"/>
              </a:rPr>
              <a:t>r</a:t>
            </a:r>
            <a:r>
              <a:rPr lang="en-US" sz="2000" baseline="30000" dirty="0" smtClean="0">
                <a:latin typeface="Cambria" pitchFamily="18" charset="0"/>
              </a:rPr>
              <a:t>2</a:t>
            </a:r>
            <a:r>
              <a:rPr lang="el-GR" sz="2000" dirty="0" smtClean="0">
                <a:latin typeface="Cambria" pitchFamily="18" charset="0"/>
              </a:rPr>
              <a:t>π</a:t>
            </a:r>
            <a:r>
              <a:rPr lang="sr-Cyrl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⇒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B=(4,9)</a:t>
            </a:r>
            <a:r>
              <a:rPr lang="en-US" sz="2000" baseline="30000" dirty="0" smtClean="0">
                <a:latin typeface="Cambria" pitchFamily="18" charset="0"/>
              </a:rPr>
              <a:t> 2</a:t>
            </a:r>
            <a:r>
              <a:rPr lang="el-GR" sz="2000" dirty="0" smtClean="0">
                <a:latin typeface="Cambria" pitchFamily="18" charset="0"/>
              </a:rPr>
              <a:t> π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⇒</a:t>
            </a:r>
            <a:r>
              <a:rPr lang="sr-Latn-BA" sz="2000" dirty="0" smtClean="0">
                <a:solidFill>
                  <a:schemeClr val="tx1">
                    <a:lumMod val="95000"/>
                  </a:schemeClr>
                </a:solidFill>
                <a:latin typeface="Cambria Math" pitchFamily="18" charset="0"/>
                <a:ea typeface="Cambria Math" pitchFamily="18" charset="0"/>
              </a:rPr>
              <a:t> B=24</a:t>
            </a:r>
            <a:r>
              <a:rPr lang="el-GR" sz="2000" dirty="0" smtClean="0">
                <a:latin typeface="Cambria" pitchFamily="18" charset="0"/>
              </a:rPr>
              <a:t> π</a:t>
            </a:r>
            <a:r>
              <a:rPr lang="sr-Latn-BA" sz="2000" i="1" dirty="0" smtClean="0">
                <a:latin typeface="Cambria Math" pitchFamily="18" charset="0"/>
                <a:ea typeface="Cambria Math" pitchFamily="18" charset="0"/>
              </a:rPr>
              <a:t> ⇒ </a:t>
            </a:r>
            <a:r>
              <a:rPr lang="sr-Latn-BA" sz="2000" dirty="0" smtClean="0">
                <a:latin typeface="Cambria" pitchFamily="18" charset="0"/>
              </a:rPr>
              <a:t>B=24·3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⇒ </a:t>
            </a:r>
            <a:r>
              <a:rPr lang="sr-Latn-BA" sz="2000" dirty="0" smtClean="0">
                <a:solidFill>
                  <a:srgbClr val="C00000"/>
                </a:solidFill>
                <a:latin typeface="Cambria" pitchFamily="18" charset="0"/>
              </a:rPr>
              <a:t>B=72 </a:t>
            </a:r>
            <a:r>
              <a:rPr lang="sr-Latn-BA" sz="2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cm</a:t>
            </a:r>
            <a:r>
              <a:rPr lang="en-US" sz="2000" baseline="30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endParaRPr lang="sr-Latn-BA" sz="2000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sr-Latn-BA" sz="2000" dirty="0" smtClean="0">
                <a:latin typeface="Cambria" pitchFamily="18" charset="0"/>
              </a:rPr>
              <a:t>P=2B+M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⇒  M=P </a:t>
            </a:r>
            <a:r>
              <a:rPr lang="sr-Latn-BA" sz="2000" dirty="0" smtClean="0"/>
              <a:t>−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2BM  ⇒  1072</a:t>
            </a:r>
            <a:r>
              <a:rPr lang="sr-Latn-BA" sz="2000" dirty="0" smtClean="0"/>
              <a:t>−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(2·72) </a:t>
            </a:r>
          </a:p>
          <a:p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⇒</a:t>
            </a:r>
            <a:r>
              <a:rPr lang="sr-Latn-BA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M= 928 cm</a:t>
            </a:r>
            <a:r>
              <a:rPr lang="en-US" sz="2000" b="1" baseline="30000" dirty="0" smtClean="0">
                <a:latin typeface="Cambria" pitchFamily="18" charset="0"/>
              </a:rPr>
              <a:t> </a:t>
            </a:r>
            <a:r>
              <a:rPr lang="en-US" sz="2000" b="1" baseline="30000" dirty="0" smtClean="0">
                <a:solidFill>
                  <a:srgbClr val="C00000"/>
                </a:solidFill>
                <a:latin typeface="Cambria" pitchFamily="18" charset="0"/>
              </a:rPr>
              <a:t>2</a:t>
            </a:r>
            <a:endParaRPr lang="sr-Latn-BA" sz="20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из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М=</a:t>
            </a:r>
            <a:r>
              <a:rPr lang="sr-Latn-BA" sz="2000" dirty="0" smtClean="0">
                <a:latin typeface="Cambria" pitchFamily="18" charset="0"/>
              </a:rPr>
              <a:t> 2r</a:t>
            </a:r>
            <a:r>
              <a:rPr lang="el-GR" sz="2000" dirty="0" smtClean="0">
                <a:latin typeface="Cambria" pitchFamily="18" charset="0"/>
              </a:rPr>
              <a:t>π</a:t>
            </a:r>
            <a:r>
              <a:rPr lang="sr-Latn-BA" sz="2000" dirty="0" smtClean="0">
                <a:latin typeface="Cambria" pitchFamily="18" charset="0"/>
              </a:rPr>
              <a:t>H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⇒</a:t>
            </a:r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928 =2·4,9</a:t>
            </a:r>
            <a:r>
              <a:rPr lang="el-GR" sz="2000" dirty="0" smtClean="0">
                <a:latin typeface="Cambria" pitchFamily="18" charset="0"/>
              </a:rPr>
              <a:t>·</a:t>
            </a:r>
            <a:r>
              <a:rPr lang="sr-Cyrl-BA" sz="2000" dirty="0" smtClean="0">
                <a:latin typeface="Cambria" pitchFamily="18" charset="0"/>
              </a:rPr>
              <a:t>3·</a:t>
            </a:r>
            <a:r>
              <a:rPr lang="sr-Latn-BA" sz="2000" dirty="0" smtClean="0">
                <a:latin typeface="Cambria" pitchFamily="18" charset="0"/>
              </a:rPr>
              <a:t>H 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⇒  </a:t>
            </a:r>
            <a:r>
              <a:rPr lang="sr-Latn-BA" sz="2000" dirty="0" smtClean="0">
                <a:latin typeface="Cambria" pitchFamily="18" charset="0"/>
              </a:rPr>
              <a:t>928=29,4 H</a:t>
            </a:r>
          </a:p>
          <a:p>
            <a:r>
              <a:rPr lang="sr-Latn-BA" sz="2000" dirty="0" smtClean="0">
                <a:latin typeface="Cambria" pitchFamily="18" charset="0"/>
              </a:rPr>
              <a:t>H=928:29,4 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⇒  </a:t>
            </a:r>
            <a:r>
              <a:rPr lang="sr-Latn-BA" sz="2000" b="1" dirty="0" smtClean="0">
                <a:solidFill>
                  <a:srgbClr val="C00000"/>
                </a:solidFill>
                <a:latin typeface="Cambria" pitchFamily="18" charset="0"/>
              </a:rPr>
              <a:t>H=31,56</a:t>
            </a:r>
            <a:r>
              <a:rPr lang="sr-Latn-BA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cm</a:t>
            </a:r>
            <a:r>
              <a:rPr lang="en-US" sz="2000" b="1" baseline="30000" dirty="0" smtClean="0">
                <a:solidFill>
                  <a:srgbClr val="C00000"/>
                </a:solidFill>
                <a:latin typeface="Cambria" pitchFamily="18" charset="0"/>
              </a:rPr>
              <a:t> 2</a:t>
            </a:r>
            <a:endParaRPr lang="sr-Latn-BA" sz="20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endParaRPr lang="sr-Latn-BA" sz="2000" baseline="30000" dirty="0" smtClean="0">
              <a:latin typeface="Cambria Math" pitchFamily="18" charset="0"/>
              <a:ea typeface="Cambria Math" pitchFamily="18" charset="0"/>
            </a:endParaRPr>
          </a:p>
          <a:p>
            <a:endParaRPr lang="sr-Latn-BA" sz="2000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>
            <a:normAutofit/>
          </a:bodyPr>
          <a:lstStyle/>
          <a:p>
            <a:r>
              <a:rPr lang="sr-Latn-BA" sz="3200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>2.</a:t>
            </a:r>
            <a:r>
              <a:rPr lang="sr-Cyrl-BA" sz="3200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> Примјер</a:t>
            </a:r>
            <a:endParaRPr lang="sr-Latn-BA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286512" y="2143116"/>
            <a:ext cx="1933581" cy="2286016"/>
          </a:xfrm>
          <a:prstGeom prst="rect">
            <a:avLst/>
          </a:prstGeom>
          <a:ln w="63500" cap="flat" cmpd="sng" algn="ctr">
            <a:solidFill>
              <a:schemeClr val="lt1"/>
            </a:solidFill>
            <a:prstDash val="solid"/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cxnSp>
        <p:nvCxnSpPr>
          <p:cNvPr id="6" name="Straight Connector 5"/>
          <p:cNvCxnSpPr/>
          <p:nvPr/>
        </p:nvCxnSpPr>
        <p:spPr>
          <a:xfrm>
            <a:off x="785786" y="2428868"/>
            <a:ext cx="257176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167330"/>
          </a:xfrm>
        </p:spPr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Дијагонала осног пресјека равностраног ваљка има дужину </a:t>
            </a:r>
            <a:r>
              <a:rPr lang="sr-Cyrl-RS" sz="2000" b="1" i="1" dirty="0" smtClean="0">
                <a:latin typeface="Times New Roman" pitchFamily="18" charset="0"/>
                <a:cs typeface="Times New Roman" pitchFamily="18" charset="0"/>
              </a:rPr>
              <a:t>6√2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cm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. Израчунај површину ваљка.</a:t>
            </a:r>
          </a:p>
          <a:p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dOp =</a:t>
            </a:r>
            <a:r>
              <a:rPr lang="sr-Cyrl-RS" sz="2000" b="1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6√2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cm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H=R=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2r</a:t>
            </a:r>
            <a:endParaRPr lang="sr-Latn-BA" sz="2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P=? H=? ,r=?, 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d²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(2r)²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H²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⇒</a:t>
            </a:r>
            <a:r>
              <a:rPr lang="sr-Latn-BA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(6</a:t>
            </a:r>
            <a:r>
              <a:rPr lang="sr-Cyrl-RS" sz="2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√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)²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⇒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72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:2</a:t>
            </a:r>
            <a:r>
              <a:rPr lang="sr-Latn-BA" sz="2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36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⇒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 = </a:t>
            </a:r>
            <a:r>
              <a:rPr lang="sr-Cyrl-RS" sz="2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√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⇒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 = 6 cm</a:t>
            </a:r>
            <a:r>
              <a:rPr lang="sr-Latn-B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H=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2r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⇒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2r = 6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⇒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 = 3 cm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 = r²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⇒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 = 3²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⇒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 = 9</a:t>
            </a:r>
            <a:r>
              <a:rPr lang="el-GR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cm²</a:t>
            </a:r>
            <a:r>
              <a:rPr lang="sr-Latn-BA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 = 2r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⇒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 = 2·3·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π·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Latn-BA" sz="2000" dirty="0" smtClean="0">
                <a:latin typeface="Cambria Math" pitchFamily="18" charset="0"/>
                <a:ea typeface="Cambria Math" pitchFamily="18" charset="0"/>
              </a:rPr>
              <a:t>⇒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 = 36</a:t>
            </a:r>
            <a:r>
              <a:rPr lang="el-GR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cm²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2B + M</a:t>
            </a:r>
            <a:r>
              <a:rPr lang="sr-Latn-BA" sz="2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 = 2· 9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+ 36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 = 54</a:t>
            </a:r>
            <a:r>
              <a:rPr lang="el-GR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cm²</a:t>
            </a:r>
            <a:r>
              <a:rPr lang="sr-Latn-BA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≈</a:t>
            </a:r>
            <a:r>
              <a:rPr lang="en-US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 =</a:t>
            </a:r>
            <a:r>
              <a:rPr lang="sr-Latn-BA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169,56</a:t>
            </a:r>
            <a:r>
              <a:rPr lang="en-US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cm²</a:t>
            </a:r>
          </a:p>
          <a:p>
            <a:endParaRPr lang="en-US" sz="2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8"/>
            <a:endParaRPr lang="en-US" sz="9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BA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 fontScale="90000"/>
          </a:bodyPr>
          <a:lstStyle/>
          <a:p>
            <a:r>
              <a:rPr lang="sr-Cyrl-BA" sz="3200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>3.Примјер</a:t>
            </a:r>
            <a:endParaRPr lang="sr-Latn-BA" sz="3200" dirty="0">
              <a:solidFill>
                <a:srgbClr val="00B0F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" name="Picture 2" descr="C:\Users\PCB\Downloads\17346-0-osni-pre-png-153319942178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357298"/>
            <a:ext cx="2071702" cy="2000264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857224" y="2214554"/>
            <a:ext cx="171451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sz="2800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36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Збирка задатака,  стр. 101 </a:t>
            </a:r>
            <a:r>
              <a:rPr lang="sr-Latn-BA" sz="36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,102</a:t>
            </a:r>
            <a:r>
              <a:rPr lang="sr-Cyrl-RS" sz="36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sr-Cyrl-RS" sz="36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задаци бр. 5</a:t>
            </a:r>
            <a:r>
              <a:rPr lang="sr-Latn-BA" sz="36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90,</a:t>
            </a:r>
            <a:r>
              <a:rPr lang="sr-Cyrl-RS" sz="36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5</a:t>
            </a:r>
            <a:r>
              <a:rPr lang="sr-Latn-BA" sz="36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91.</a:t>
            </a:r>
            <a:r>
              <a:rPr lang="sr-Cyrl-RS" sz="36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                      </a:t>
            </a:r>
            <a:r>
              <a:rPr lang="sr-Cyrl-BA" dirty="0" smtClean="0">
                <a:solidFill>
                  <a:srgbClr val="00B0F0"/>
                </a:solidFill>
              </a:rPr>
              <a:t>ЗАДАЋА</a:t>
            </a:r>
            <a:r>
              <a:rPr lang="sr-Latn-BA" dirty="0" smtClean="0">
                <a:solidFill>
                  <a:srgbClr val="00B0F0"/>
                </a:solidFill>
              </a:rPr>
              <a:t>:</a:t>
            </a:r>
            <a:endParaRPr lang="sr-Latn-BA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428868"/>
            <a:ext cx="66437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4400" dirty="0" smtClean="0">
                <a:solidFill>
                  <a:srgbClr val="002060"/>
                </a:solidFill>
                <a:latin typeface="+mj-lt"/>
                <a:ea typeface="Cambria Math" pitchFamily="18" charset="0"/>
              </a:rPr>
              <a:t> </a:t>
            </a:r>
            <a:r>
              <a:rPr lang="sr-Cyrl-BA" sz="4400" dirty="0" smtClean="0">
                <a:solidFill>
                  <a:srgbClr val="C00000"/>
                </a:solidFill>
                <a:latin typeface="+mj-lt"/>
                <a:ea typeface="Cambria Math" pitchFamily="18" charset="0"/>
              </a:rPr>
              <a:t>ХВАЛА НА ПАЖЊИ !</a:t>
            </a:r>
            <a:endParaRPr lang="sr-Latn-BA" sz="4400" dirty="0">
              <a:solidFill>
                <a:srgbClr val="C00000"/>
              </a:solidFill>
              <a:latin typeface="+mj-lt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1369</TotalTime>
  <Words>530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     МРЕЖА И ПОВРШИНА ВАЉКА </vt:lpstr>
      <vt:lpstr>Подсјетимо се: Шта је мрежа геометријског тијела ? </vt:lpstr>
      <vt:lpstr>Подсјетимо се:</vt:lpstr>
      <vt:lpstr>Подсјетимо се формула: </vt:lpstr>
      <vt:lpstr>1. Примјер</vt:lpstr>
      <vt:lpstr>2. Примјер</vt:lpstr>
      <vt:lpstr>3.Примјер</vt:lpstr>
      <vt:lpstr>                      ЗАДАЋА: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и дијељење децималних бројева</dc:title>
  <dc:creator>PC</dc:creator>
  <cp:lastModifiedBy>PCB</cp:lastModifiedBy>
  <cp:revision>276</cp:revision>
  <dcterms:created xsi:type="dcterms:W3CDTF">2006-08-16T00:00:00Z</dcterms:created>
  <dcterms:modified xsi:type="dcterms:W3CDTF">2021-02-20T11:40:06Z</dcterms:modified>
</cp:coreProperties>
</file>