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8" r:id="rId3"/>
    <p:sldId id="257" r:id="rId4"/>
    <p:sldId id="259" r:id="rId5"/>
    <p:sldId id="260" r:id="rId6"/>
    <p:sldId id="261" r:id="rId7"/>
    <p:sldId id="269" r:id="rId8"/>
    <p:sldId id="270" r:id="rId9"/>
    <p:sldId id="271" r:id="rId10"/>
    <p:sldId id="262" r:id="rId11"/>
    <p:sldId id="263" r:id="rId12"/>
    <p:sldId id="264" r:id="rId13"/>
    <p:sldId id="265" r:id="rId14"/>
    <p:sldId id="266" r:id="rId15"/>
    <p:sldId id="267" r:id="rId16"/>
    <p:sldId id="272" r:id="rId17"/>
    <p:sldId id="273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fld id="{D88C3FEE-8822-483C-A5E2-AB354F4C92C4}" type="datetimeFigureOut">
              <a:rPr lang="sr-Latn-CS" smtClean="0"/>
              <a:t>16.2.2021.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BA871EAB-16CB-4A91-A9B6-F5AC6D8D65C6}" type="slidenum">
              <a:rPr lang="sr-Latn-CS" smtClean="0"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C3FEE-8822-483C-A5E2-AB354F4C92C4}" type="datetimeFigureOut">
              <a:rPr lang="sr-Latn-CS" smtClean="0"/>
              <a:t>16.2.2021.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1EAB-16CB-4A91-A9B6-F5AC6D8D65C6}" type="slidenum">
              <a:rPr lang="sr-Latn-CS" smtClean="0"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C3FEE-8822-483C-A5E2-AB354F4C92C4}" type="datetimeFigureOut">
              <a:rPr lang="sr-Latn-CS" smtClean="0"/>
              <a:t>16.2.2021.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1EAB-16CB-4A91-A9B6-F5AC6D8D65C6}" type="slidenum">
              <a:rPr lang="sr-Latn-CS" smtClean="0"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C3FEE-8822-483C-A5E2-AB354F4C92C4}" type="datetimeFigureOut">
              <a:rPr lang="sr-Latn-CS" smtClean="0"/>
              <a:t>16.2.2021.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1EAB-16CB-4A91-A9B6-F5AC6D8D65C6}" type="slidenum">
              <a:rPr lang="sr-Latn-CS" smtClean="0"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C3FEE-8822-483C-A5E2-AB354F4C92C4}" type="datetimeFigureOut">
              <a:rPr lang="sr-Latn-CS" smtClean="0"/>
              <a:t>16.2.2021.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1EAB-16CB-4A91-A9B6-F5AC6D8D65C6}" type="slidenum">
              <a:rPr lang="sr-Latn-CS" smtClean="0"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C3FEE-8822-483C-A5E2-AB354F4C92C4}" type="datetimeFigureOut">
              <a:rPr lang="sr-Latn-CS" smtClean="0"/>
              <a:t>16.2.2021.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1EAB-16CB-4A91-A9B6-F5AC6D8D65C6}" type="slidenum">
              <a:rPr lang="sr-Latn-CS" smtClean="0"/>
              <a:t>‹#›</a:t>
            </a:fld>
            <a:endParaRPr lang="sr-Latn-C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C3FEE-8822-483C-A5E2-AB354F4C92C4}" type="datetimeFigureOut">
              <a:rPr lang="sr-Latn-CS" smtClean="0"/>
              <a:t>16.2.2021.</a:t>
            </a:fld>
            <a:endParaRPr lang="sr-Latn-C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1EAB-16CB-4A91-A9B6-F5AC6D8D65C6}" type="slidenum">
              <a:rPr lang="sr-Latn-CS" smtClean="0"/>
              <a:t>‹#›</a:t>
            </a:fld>
            <a:endParaRPr lang="sr-Latn-C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C3FEE-8822-483C-A5E2-AB354F4C92C4}" type="datetimeFigureOut">
              <a:rPr lang="sr-Latn-CS" smtClean="0"/>
              <a:t>16.2.2021.</a:t>
            </a:fld>
            <a:endParaRPr lang="sr-Latn-C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1EAB-16CB-4A91-A9B6-F5AC6D8D65C6}" type="slidenum">
              <a:rPr lang="sr-Latn-CS" smtClean="0"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C3FEE-8822-483C-A5E2-AB354F4C92C4}" type="datetimeFigureOut">
              <a:rPr lang="sr-Latn-CS" smtClean="0"/>
              <a:t>16.2.2021.</a:t>
            </a:fld>
            <a:endParaRPr lang="sr-Latn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1EAB-16CB-4A91-A9B6-F5AC6D8D65C6}" type="slidenum">
              <a:rPr lang="sr-Latn-CS" smtClean="0"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fld id="{D88C3FEE-8822-483C-A5E2-AB354F4C92C4}" type="datetimeFigureOut">
              <a:rPr lang="sr-Latn-CS" smtClean="0"/>
              <a:t>16.2.2021.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BA871EAB-16CB-4A91-A9B6-F5AC6D8D65C6}" type="slidenum">
              <a:rPr lang="sr-Latn-CS" smtClean="0"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fld id="{D88C3FEE-8822-483C-A5E2-AB354F4C92C4}" type="datetimeFigureOut">
              <a:rPr lang="sr-Latn-CS" smtClean="0"/>
              <a:t>16.2.2021.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BA871EAB-16CB-4A91-A9B6-F5AC6D8D65C6}" type="slidenum">
              <a:rPr lang="sr-Latn-CS" smtClean="0"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88C3FEE-8822-483C-A5E2-AB354F4C92C4}" type="datetimeFigureOut">
              <a:rPr lang="sr-Latn-CS" smtClean="0"/>
              <a:t>16.2.2021.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A871EAB-16CB-4A91-A9B6-F5AC6D8D65C6}" type="slidenum">
              <a:rPr lang="sr-Latn-CS" smtClean="0"/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2501" y="1333501"/>
            <a:ext cx="7723448" cy="964222"/>
          </a:xfrm>
        </p:spPr>
        <p:txBody>
          <a:bodyPr>
            <a:noAutofit/>
          </a:bodyPr>
          <a:lstStyle/>
          <a:p>
            <a:r>
              <a:rPr lang="sr-Cyrl-RS" sz="3000" dirty="0" smtClean="0">
                <a:solidFill>
                  <a:schemeClr val="tx2">
                    <a:lumMod val="75000"/>
                  </a:schemeClr>
                </a:solidFill>
              </a:rPr>
              <a:t>УСЛУЖНЕ ДЈЕЛАТНОСТИ У БОСНИ И ХЕРЦЕГОВИНИ И РЕПУБЛИЦИ СРПСКОЈ</a:t>
            </a:r>
            <a:endParaRPr lang="sr-Latn-RS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69" y="2726344"/>
            <a:ext cx="3876431" cy="2189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1" y="2687512"/>
            <a:ext cx="3871676" cy="22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00100"/>
            <a:ext cx="5575300" cy="3416300"/>
          </a:xfrm>
        </p:spPr>
        <p:txBody>
          <a:bodyPr>
            <a:normAutofit fontScale="90000"/>
          </a:bodyPr>
          <a:lstStyle/>
          <a:p>
            <a:pPr algn="l"/>
            <a:r>
              <a:rPr lang="sr-Cyrl-RS" sz="2100" dirty="0" smtClean="0"/>
              <a:t/>
            </a:r>
            <a:br>
              <a:rPr lang="sr-Cyrl-RS" sz="2100" dirty="0" smtClean="0"/>
            </a:br>
            <a:r>
              <a:rPr lang="sr-Cyrl-RS" sz="2100" dirty="0"/>
              <a:t/>
            </a:r>
            <a:br>
              <a:rPr lang="sr-Cyrl-RS" sz="2100" dirty="0"/>
            </a:br>
            <a:r>
              <a:rPr lang="sr-Cyrl-RS" sz="2100" dirty="0" smtClean="0"/>
              <a:t/>
            </a:r>
            <a:br>
              <a:rPr lang="sr-Cyrl-RS" sz="2100" dirty="0" smtClean="0"/>
            </a:br>
            <a:r>
              <a:rPr lang="sr-Cyrl-RS" sz="2100" dirty="0"/>
              <a:t/>
            </a:r>
            <a:br>
              <a:rPr lang="sr-Cyrl-RS" sz="2100" dirty="0"/>
            </a:br>
            <a:r>
              <a:rPr lang="sr-Cyrl-RS" sz="2100" dirty="0" smtClean="0"/>
              <a:t/>
            </a:r>
            <a:br>
              <a:rPr lang="sr-Cyrl-RS" sz="2100" dirty="0" smtClean="0"/>
            </a:br>
            <a:r>
              <a:rPr lang="sr-Cyrl-RS" sz="2100" dirty="0" smtClean="0">
                <a:solidFill>
                  <a:schemeClr val="bg2">
                    <a:lumMod val="50000"/>
                  </a:schemeClr>
                </a:solidFill>
              </a:rPr>
              <a:t>ПОШТАНСКИ САОБРАЋАЈ</a:t>
            </a:r>
            <a:r>
              <a:rPr lang="sr-Cyrl-RS" sz="2100" dirty="0" smtClean="0"/>
              <a:t/>
            </a:r>
            <a:br>
              <a:rPr lang="sr-Cyrl-RS" sz="2100" dirty="0" smtClean="0"/>
            </a:br>
            <a: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  <a:t>Поштански саобраћај се бави преносом писама и других пошиљки. Значај поштанског саобраћаја у БиХ опада са развојем телекомуникација.</a:t>
            </a:r>
            <a:b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  <a:t>Највећи изум послије телеграфа, телефона, радија и телевизије је интернет. </a:t>
            </a:r>
            <a:b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  <a:t>Интернет је систем међусобно повезаних рачунарских мрежа, односно глобална мрежа информација. </a:t>
            </a:r>
            <a:b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  <a:t>Данас, око 75 % становништва у Босни и Херцеговини користи интернет, док више од 4 милијарде људи у свијету нема приступ интернету, </a:t>
            </a:r>
            <a:r>
              <a:rPr lang="sr-Cyrl-RS" sz="2100" dirty="0" smtClean="0"/>
              <a:t/>
            </a:r>
            <a:br>
              <a:rPr lang="sr-Cyrl-RS" sz="2100" dirty="0" smtClean="0"/>
            </a:br>
            <a:endParaRPr lang="sr-Latn-RS" sz="21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1818079"/>
            <a:ext cx="4277512" cy="2703121"/>
          </a:xfrm>
        </p:spPr>
      </p:pic>
    </p:spTree>
    <p:extLst>
      <p:ext uri="{BB962C8B-B14F-4D97-AF65-F5344CB8AC3E}">
        <p14:creationId xmlns:p14="http://schemas.microsoft.com/office/powerpoint/2010/main" val="232759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508168"/>
            <a:ext cx="7631291" cy="653142"/>
          </a:xfrm>
        </p:spPr>
        <p:txBody>
          <a:bodyPr>
            <a:normAutofit/>
          </a:bodyPr>
          <a:lstStyle/>
          <a:p>
            <a:r>
              <a:rPr lang="sr-Cyrl-RS" sz="3000" dirty="0" smtClean="0">
                <a:solidFill>
                  <a:schemeClr val="tx2">
                    <a:lumMod val="75000"/>
                  </a:schemeClr>
                </a:solidFill>
              </a:rPr>
              <a:t>Трговина Босне и Херцеговине</a:t>
            </a:r>
            <a:endParaRPr lang="sr-Latn-RS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2161311"/>
            <a:ext cx="5207000" cy="3182586"/>
          </a:xfrm>
        </p:spPr>
        <p:txBody>
          <a:bodyPr>
            <a:noAutofit/>
          </a:bodyPr>
          <a:lstStyle/>
          <a:p>
            <a:pPr algn="l"/>
            <a:r>
              <a:rPr lang="sr-Cyrl-RS" sz="2000" dirty="0" smtClean="0">
                <a:latin typeface="+mj-lt"/>
              </a:rPr>
              <a:t>Трговина представља размјену робе између произвођача и потрошача. Трговина се дијели на трговину на велико и на мало, и на унутрашњу и спољашњу</a:t>
            </a:r>
            <a:r>
              <a:rPr lang="sr-Latn-RS" sz="2000" dirty="0" smtClean="0">
                <a:latin typeface="+mj-lt"/>
              </a:rPr>
              <a:t> </a:t>
            </a:r>
            <a:r>
              <a:rPr lang="sr-Cyrl-RS" sz="2000" dirty="0" smtClean="0">
                <a:latin typeface="+mj-lt"/>
              </a:rPr>
              <a:t>трговину</a:t>
            </a:r>
            <a:r>
              <a:rPr lang="sr-Cyrl-RS" sz="2000" dirty="0" smtClean="0">
                <a:latin typeface="+mj-lt"/>
              </a:rPr>
              <a:t>.</a:t>
            </a:r>
            <a:endParaRPr lang="sr-Latn-RS" sz="20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33" y="2372360"/>
            <a:ext cx="3598506" cy="2518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93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400" y="1530102"/>
            <a:ext cx="8663379" cy="1416297"/>
          </a:xfrm>
        </p:spPr>
        <p:txBody>
          <a:bodyPr>
            <a:normAutofit fontScale="90000"/>
          </a:bodyPr>
          <a:lstStyle/>
          <a:p>
            <a:pPr algn="l"/>
            <a: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  <a:t>Уколико је у спољашњој трговини увоз робе већи од њеног извоза, онда је та држава у дефициту (губитку), а уколико је обрнуто онда је држава у суфициту (добитку). </a:t>
            </a:r>
            <a:b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  <a:t>Босна и Херцеговина је у сталном дефициту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  <a:t> Из БиХ се највише извозе производи од метала, дрвни, хемијски и пољопривредни производи, а увозе аутомобили, нафта, гас, лијекови...</a:t>
            </a:r>
            <a:b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  <a:t>Најзначајнији трговински партнери БиХ и </a:t>
            </a:r>
            <a: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  <a:t>Републике Српске  </a:t>
            </a:r>
            <a:r>
              <a:rPr lang="sr-Cyrl-RS" sz="2200" dirty="0" smtClean="0">
                <a:solidFill>
                  <a:schemeClr val="tx2">
                    <a:lumMod val="75000"/>
                  </a:schemeClr>
                </a:solidFill>
              </a:rPr>
              <a:t>су Србија, Хрватска, Русија, Њемачка...</a:t>
            </a:r>
            <a:r>
              <a:rPr lang="sr-Cyrl-RS" sz="2300" dirty="0" smtClean="0"/>
              <a:t/>
            </a:r>
            <a:br>
              <a:rPr lang="sr-Cyrl-RS" sz="2300" dirty="0" smtClean="0"/>
            </a:br>
            <a:endParaRPr lang="sr-Latn-RS" sz="23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22" y="3424939"/>
            <a:ext cx="4916386" cy="2448360"/>
          </a:xfr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060922"/>
              </p:ext>
            </p:extLst>
          </p:nvPr>
        </p:nvGraphicFramePr>
        <p:xfrm>
          <a:off x="6804560" y="3902254"/>
          <a:ext cx="381198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119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Графички приказ спољашње</a:t>
                      </a:r>
                      <a:r>
                        <a:rPr lang="sr-Cyrl-RS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трговине БиХ (2009-2019).</a:t>
                      </a:r>
                      <a:endParaRPr lang="sr-Latn-RS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Bent Arrow 5"/>
          <p:cNvSpPr/>
          <p:nvPr/>
        </p:nvSpPr>
        <p:spPr>
          <a:xfrm flipH="1" flipV="1">
            <a:off x="6882106" y="4571999"/>
            <a:ext cx="1109987" cy="641268"/>
          </a:xfrm>
          <a:prstGeom prst="ben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9184" y="1201168"/>
            <a:ext cx="7631291" cy="829512"/>
          </a:xfrm>
        </p:spPr>
        <p:txBody>
          <a:bodyPr>
            <a:normAutofit/>
          </a:bodyPr>
          <a:lstStyle/>
          <a:p>
            <a:r>
              <a:rPr lang="sr-Cyrl-RS" sz="2000" dirty="0" smtClean="0">
                <a:solidFill>
                  <a:schemeClr val="tx2">
                    <a:lumMod val="75000"/>
                  </a:schemeClr>
                </a:solidFill>
              </a:rPr>
              <a:t>ТУРИЗАМ РЕПУБЛИКЕ СРПСКЕ И  </a:t>
            </a:r>
            <a:r>
              <a:rPr lang="sr-Cyrl-RS" sz="2000" dirty="0" smtClean="0">
                <a:solidFill>
                  <a:schemeClr val="tx2">
                    <a:lumMod val="75000"/>
                  </a:schemeClr>
                </a:solidFill>
              </a:rPr>
              <a:t>БиХ </a:t>
            </a:r>
            <a:r>
              <a:rPr lang="sr-Cyrl-R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sr-Latn-R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2551" y="2493819"/>
            <a:ext cx="4168240" cy="2897578"/>
          </a:xfrm>
        </p:spPr>
        <p:txBody>
          <a:bodyPr>
            <a:normAutofit/>
          </a:bodyPr>
          <a:lstStyle/>
          <a:p>
            <a:pPr algn="l"/>
            <a:r>
              <a:rPr lang="sr-Cyrl-RS" sz="2000" dirty="0" smtClean="0">
                <a:latin typeface="+mj-lt"/>
              </a:rPr>
              <a:t>Туризам обухвата путовања или привремени боравак </a:t>
            </a:r>
            <a:r>
              <a:rPr lang="sr-Cyrl-RS" sz="2000" dirty="0" smtClean="0">
                <a:latin typeface="+mj-lt"/>
              </a:rPr>
              <a:t>људи </a:t>
            </a:r>
            <a:r>
              <a:rPr lang="sr-Cyrl-RS" sz="2000" dirty="0" smtClean="0">
                <a:latin typeface="+mj-lt"/>
              </a:rPr>
              <a:t>ван њиховом мјеста сталног боравка. </a:t>
            </a:r>
          </a:p>
          <a:p>
            <a:pPr algn="l"/>
            <a:r>
              <a:rPr lang="sr-Cyrl-RS" sz="2000" dirty="0" smtClean="0">
                <a:latin typeface="+mj-lt"/>
              </a:rPr>
              <a:t>У БиХ постоји градски, планински, бањски,  приморски и вјерски туризам. </a:t>
            </a:r>
            <a:endParaRPr lang="sr-Latn-RS" sz="2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3" y="2648197"/>
            <a:ext cx="4275118" cy="23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2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310" y="1041400"/>
            <a:ext cx="4071852" cy="2310725"/>
          </a:xfrm>
        </p:spPr>
        <p:txBody>
          <a:bodyPr>
            <a:noAutofit/>
          </a:bodyPr>
          <a:lstStyle/>
          <a:p>
            <a:pPr algn="l"/>
            <a:r>
              <a:rPr lang="sr-Cyrl-RS" sz="1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sr-Cyrl-RS" sz="1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sr-Cyrl-RS" sz="18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sr-Cyrl-RS" sz="1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sr-Cyrl-RS" sz="1800" dirty="0" smtClean="0">
                <a:solidFill>
                  <a:schemeClr val="bg2">
                    <a:lumMod val="50000"/>
                  </a:schemeClr>
                </a:solidFill>
              </a:rPr>
              <a:t>Градски туризам је присутан само у већим градовима као што су: Сарајево, Бања Лука, Мостар... а међу значајније туристичке центре издвајају се Вишеград, Требиње...</a:t>
            </a:r>
            <a:br>
              <a:rPr lang="sr-Cyrl-RS" sz="1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sr-Cyrl-RS" sz="1800" dirty="0">
                <a:solidFill>
                  <a:schemeClr val="bg2">
                    <a:lumMod val="50000"/>
                  </a:schemeClr>
                </a:solidFill>
              </a:rPr>
              <a:t>В</a:t>
            </a:r>
            <a:r>
              <a:rPr lang="sr-Cyrl-RS" sz="1800" dirty="0" smtClean="0">
                <a:solidFill>
                  <a:schemeClr val="bg2">
                    <a:lumMod val="50000"/>
                  </a:schemeClr>
                </a:solidFill>
              </a:rPr>
              <a:t>ећи број туриста у градовима је присутан током културних и музичких фестивала.   </a:t>
            </a:r>
            <a:endParaRPr lang="sr-Latn-RS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5400" y="1041400"/>
            <a:ext cx="3863039" cy="4836958"/>
          </a:xfrm>
        </p:spPr>
        <p:txBody>
          <a:bodyPr>
            <a:normAutofit/>
          </a:bodyPr>
          <a:lstStyle/>
          <a:p>
            <a:pPr algn="l"/>
            <a:r>
              <a:rPr lang="sr-Cyrl-RS" sz="1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Најзначајнија врста туризма у </a:t>
            </a:r>
            <a:r>
              <a:rPr lang="sr-Cyrl-RS" sz="1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Републици Српској и БиХ </a:t>
            </a:r>
            <a:r>
              <a:rPr lang="sr-Cyrl-RS" sz="1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је планински или зимски туризам. Он је присутан на бројним већим планинама, од којих су најзначајније Јахорина, Бјелашница, Козара и Влашић</a:t>
            </a:r>
            <a:r>
              <a:rPr lang="sr-Cyrl-RS" sz="1800" dirty="0" smtClean="0">
                <a:latin typeface="+mj-lt"/>
              </a:rPr>
              <a:t>. </a:t>
            </a:r>
            <a:endParaRPr lang="sr-Latn-RS" sz="18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10" y="3564893"/>
            <a:ext cx="3561212" cy="2168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3564893"/>
            <a:ext cx="3685239" cy="22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863600"/>
            <a:ext cx="5291905" cy="2171700"/>
          </a:xfrm>
        </p:spPr>
        <p:txBody>
          <a:bodyPr>
            <a:normAutofit fontScale="90000"/>
          </a:bodyPr>
          <a:lstStyle/>
          <a:p>
            <a:pPr algn="l"/>
            <a:r>
              <a:rPr lang="sr-Cyrl-RS" sz="2000" dirty="0" smtClean="0">
                <a:solidFill>
                  <a:schemeClr val="bg2">
                    <a:lumMod val="50000"/>
                  </a:schemeClr>
                </a:solidFill>
              </a:rPr>
              <a:t>Бањски туризам је углавном развијен код </a:t>
            </a:r>
            <a:r>
              <a:rPr lang="sr-Cyrl-RS" sz="2000" dirty="0" smtClean="0">
                <a:solidFill>
                  <a:schemeClr val="bg2">
                    <a:lumMod val="50000"/>
                  </a:schemeClr>
                </a:solidFill>
              </a:rPr>
              <a:t>термоминералних извора. Бање су намијењене за лијечење, али и за одмор и рекреацију.</a:t>
            </a:r>
            <a:r>
              <a:rPr lang="sr-Cyrl-RS" sz="20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sr-Cyrl-RS" sz="20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sr-Cyrl-RS" sz="2000" dirty="0" smtClean="0">
                <a:solidFill>
                  <a:schemeClr val="bg2">
                    <a:lumMod val="50000"/>
                  </a:schemeClr>
                </a:solidFill>
              </a:rPr>
              <a:t>Најзначајније бање у </a:t>
            </a:r>
            <a:r>
              <a:rPr lang="sr-Cyrl-RS" sz="2000" dirty="0" smtClean="0">
                <a:solidFill>
                  <a:schemeClr val="bg2">
                    <a:lumMod val="50000"/>
                  </a:schemeClr>
                </a:solidFill>
              </a:rPr>
              <a:t>Републици Српској</a:t>
            </a:r>
            <a:r>
              <a:rPr lang="sr-Cyrl-RS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r-Cyrl-RS" sz="2000" dirty="0" smtClean="0">
                <a:solidFill>
                  <a:schemeClr val="bg2">
                    <a:lumMod val="50000"/>
                  </a:schemeClr>
                </a:solidFill>
              </a:rPr>
              <a:t>су: Бања Врућица (Теслић), Дворови (Бијељина</a:t>
            </a:r>
            <a:r>
              <a:rPr lang="sr-Cyrl-RS" sz="2000" dirty="0" smtClean="0">
                <a:solidFill>
                  <a:schemeClr val="bg2">
                    <a:lumMod val="50000"/>
                  </a:schemeClr>
                </a:solidFill>
              </a:rPr>
              <a:t>), а у ФБиХ:  </a:t>
            </a:r>
            <a:r>
              <a:rPr lang="sr-Cyrl-RS" sz="2000" dirty="0" smtClean="0">
                <a:solidFill>
                  <a:schemeClr val="bg2">
                    <a:lumMod val="50000"/>
                  </a:schemeClr>
                </a:solidFill>
              </a:rPr>
              <a:t>Илиџа и Кисељак (Сарајево).</a:t>
            </a:r>
            <a:endParaRPr lang="sr-Latn-R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73800" y="1143000"/>
            <a:ext cx="4800600" cy="4295607"/>
          </a:xfrm>
        </p:spPr>
        <p:txBody>
          <a:bodyPr>
            <a:normAutofit/>
          </a:bodyPr>
          <a:lstStyle/>
          <a:p>
            <a:pPr algn="l"/>
            <a:r>
              <a:rPr lang="sr-Cyrl-RS" dirty="0" smtClean="0">
                <a:latin typeface="+mj-lt"/>
              </a:rPr>
              <a:t>Приморски туризам у Босни и Херцеговини је развијен у </a:t>
            </a:r>
            <a:r>
              <a:rPr lang="sr-Cyrl-RS" dirty="0" smtClean="0">
                <a:latin typeface="+mj-lt"/>
              </a:rPr>
              <a:t>Неуму</a:t>
            </a:r>
            <a:r>
              <a:rPr lang="sr-Cyrl-RS" dirty="0">
                <a:latin typeface="+mj-lt"/>
              </a:rPr>
              <a:t>.</a:t>
            </a:r>
            <a:r>
              <a:rPr lang="sr-Cyrl-RS" dirty="0" smtClean="0">
                <a:latin typeface="+mj-lt"/>
              </a:rPr>
              <a:t> </a:t>
            </a:r>
            <a:r>
              <a:rPr lang="sr-Cyrl-RS" dirty="0">
                <a:latin typeface="+mj-lt"/>
              </a:rPr>
              <a:t>В</a:t>
            </a:r>
            <a:r>
              <a:rPr lang="sr-Cyrl-RS" dirty="0" smtClean="0">
                <a:latin typeface="+mj-lt"/>
              </a:rPr>
              <a:t>јерски </a:t>
            </a:r>
            <a:r>
              <a:rPr lang="sr-Cyrl-RS" dirty="0" smtClean="0">
                <a:latin typeface="+mj-lt"/>
              </a:rPr>
              <a:t>туризам је везан за </a:t>
            </a:r>
            <a:r>
              <a:rPr lang="sr-Cyrl-RS" dirty="0" smtClean="0">
                <a:latin typeface="+mj-lt"/>
              </a:rPr>
              <a:t>посјете вјерским објектима </a:t>
            </a:r>
            <a:r>
              <a:rPr lang="sr-Cyrl-RS" dirty="0" smtClean="0">
                <a:latin typeface="+mj-lt"/>
              </a:rPr>
              <a:t>(Манастир Моштаница, Манастир Добрун, Манастир </a:t>
            </a:r>
            <a:r>
              <a:rPr lang="sr-Cyrl-RS" dirty="0">
                <a:latin typeface="+mj-lt"/>
              </a:rPr>
              <a:t>Вазнесења </a:t>
            </a:r>
            <a:r>
              <a:rPr lang="sr-Cyrl-RS" dirty="0" smtClean="0">
                <a:latin typeface="+mj-lt"/>
              </a:rPr>
              <a:t>Господњег, Манастир Гомионица</a:t>
            </a:r>
            <a:r>
              <a:rPr lang="sr-Cyrl-RS" dirty="0" smtClean="0">
                <a:latin typeface="+mj-lt"/>
              </a:rPr>
              <a:t>...)</a:t>
            </a:r>
            <a:endParaRPr lang="sr-Latn-RS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05" y="3396832"/>
            <a:ext cx="4321996" cy="2244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591" y="3396832"/>
            <a:ext cx="4096434" cy="22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900" y="774700"/>
            <a:ext cx="9018413" cy="5206999"/>
          </a:xfrm>
        </p:spPr>
        <p:txBody>
          <a:bodyPr/>
          <a:lstStyle/>
          <a:p>
            <a:r>
              <a:rPr lang="sr-Cyrl-RS" dirty="0" smtClean="0"/>
              <a:t>Национални паркови ( Козара, Сутјеска, Уна ) и паркови природе су значајна туристичка мјеста, али још увијек недовољно уређена и искоришћена.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2285999"/>
            <a:ext cx="2962275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773" y="2285999"/>
            <a:ext cx="3103034" cy="218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581" y="2285999"/>
            <a:ext cx="2911532" cy="218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18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1" y="1562101"/>
            <a:ext cx="8089899" cy="647699"/>
          </a:xfrm>
        </p:spPr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chemeClr val="tx2">
                    <a:lumMod val="75000"/>
                  </a:schemeClr>
                </a:solidFill>
              </a:rPr>
              <a:t>ДОМАЋА ЗАДАЋА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7700" y="2552701"/>
            <a:ext cx="8332613" cy="2482146"/>
          </a:xfrm>
        </p:spPr>
        <p:txBody>
          <a:bodyPr/>
          <a:lstStyle/>
          <a:p>
            <a:r>
              <a:rPr lang="sr-Cyrl-RS" dirty="0" smtClean="0">
                <a:solidFill>
                  <a:schemeClr val="tx2">
                    <a:lumMod val="75000"/>
                  </a:schemeClr>
                </a:solidFill>
              </a:rPr>
              <a:t>ИСТРАЖИТИ НЕШТО ВИШЕ О ТУРИСТИЧКИМ ПОТЕНЦИЈАЛИМА СВОГА МЈЕСТА, ОПШТИНЕ ИЛИ ГРАДА ТЕ ЗАПИСАТИ У СВОЈЕ </a:t>
            </a:r>
            <a:r>
              <a:rPr lang="sr-Cyrl-RS" smtClean="0">
                <a:solidFill>
                  <a:schemeClr val="tx2">
                    <a:lumMod val="75000"/>
                  </a:schemeClr>
                </a:solidFill>
              </a:rPr>
              <a:t>СВЕСКЕ </a:t>
            </a:r>
            <a:r>
              <a:rPr lang="sr-Cyrl-RS" smtClean="0">
                <a:solidFill>
                  <a:schemeClr val="tx2">
                    <a:lumMod val="75000"/>
                  </a:schemeClr>
                </a:solidFill>
              </a:rPr>
              <a:t>ЗА </a:t>
            </a:r>
            <a:r>
              <a:rPr lang="sr-Cyrl-RS" smtClean="0">
                <a:solidFill>
                  <a:schemeClr val="tx2">
                    <a:lumMod val="75000"/>
                  </a:schemeClr>
                </a:solidFill>
              </a:rPr>
              <a:t>ГЕОГРАФИЈУ.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35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279401"/>
            <a:ext cx="9388124" cy="1740668"/>
          </a:xfrm>
        </p:spPr>
        <p:txBody>
          <a:bodyPr/>
          <a:lstStyle/>
          <a:p>
            <a:r>
              <a:rPr lang="sr-Cyrl-RS" dirty="0" smtClean="0"/>
              <a:t>Терцијарни сектор привреде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5131" y="1497781"/>
            <a:ext cx="3505669" cy="2160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261" y="1497782"/>
            <a:ext cx="3663838" cy="2160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130" y="3742925"/>
            <a:ext cx="3505669" cy="2179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262" y="3742925"/>
            <a:ext cx="3663838" cy="226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83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086" y="891277"/>
            <a:ext cx="8338725" cy="703060"/>
          </a:xfrm>
        </p:spPr>
        <p:txBody>
          <a:bodyPr>
            <a:noAutofit/>
          </a:bodyPr>
          <a:lstStyle/>
          <a:p>
            <a:r>
              <a:rPr lang="sr-Cyrl-RS" sz="3000" dirty="0" smtClean="0">
                <a:solidFill>
                  <a:schemeClr val="tx2">
                    <a:lumMod val="75000"/>
                  </a:schemeClr>
                </a:solidFill>
              </a:rPr>
              <a:t>САОБРАЋАЈ</a:t>
            </a:r>
            <a:endParaRPr lang="sr-Latn-RS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4798" y="1981200"/>
            <a:ext cx="5156633" cy="3669324"/>
          </a:xfrm>
        </p:spPr>
        <p:txBody>
          <a:bodyPr>
            <a:noAutofit/>
          </a:bodyPr>
          <a:lstStyle/>
          <a:p>
            <a:pPr algn="l"/>
            <a:r>
              <a:rPr lang="sr-Cyrl-R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Саобраћај се бави превозом људи и робе и  преносом и размјеном информација. </a:t>
            </a:r>
          </a:p>
          <a:p>
            <a:pPr algn="l"/>
            <a:r>
              <a:rPr lang="sr-Cyrl-R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Разликујемо: путнички, теретни, поштански и информациони саобраћај, а према средини у којој се одвија</a:t>
            </a:r>
            <a:r>
              <a:rPr lang="sr-Cyrl-R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,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sr-Cyrl-R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саобраћај  </a:t>
            </a:r>
            <a:r>
              <a:rPr lang="sr-Cyrl-R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може бити копнени (друмски и жељезнички), водени и ваздушни. </a:t>
            </a:r>
            <a:endParaRPr lang="sr-Latn-R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31" y="2159733"/>
            <a:ext cx="3801940" cy="2607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0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601" y="584200"/>
            <a:ext cx="5473700" cy="5230446"/>
          </a:xfrm>
        </p:spPr>
        <p:txBody>
          <a:bodyPr>
            <a:normAutofit/>
          </a:bodyPr>
          <a:lstStyle/>
          <a:p>
            <a:pPr algn="l"/>
            <a:r>
              <a:rPr lang="sr-Cyrl-RS" sz="2000" dirty="0" smtClean="0">
                <a:solidFill>
                  <a:schemeClr val="tx2">
                    <a:lumMod val="75000"/>
                  </a:schemeClr>
                </a:solidFill>
              </a:rPr>
              <a:t>У Босни и Херцеговини највише се развијао копнени саобраћај, тј. </a:t>
            </a:r>
            <a:r>
              <a:rPr lang="sr-Cyrl-RS" sz="2000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sr-Cyrl-RS" sz="2000" dirty="0" smtClean="0">
                <a:solidFill>
                  <a:schemeClr val="tx2">
                    <a:lumMod val="75000"/>
                  </a:schemeClr>
                </a:solidFill>
              </a:rPr>
              <a:t>румски и жељезнички, а због природних услова значајне жељезнице и путеви су се градили у долинама ријека. </a:t>
            </a:r>
            <a:r>
              <a:rPr lang="sr-Cyrl-RS" sz="20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sr-Cyrl-RS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sr-Cyrl-RS" sz="2000" dirty="0" smtClean="0">
                <a:solidFill>
                  <a:schemeClr val="tx2">
                    <a:lumMod val="75000"/>
                  </a:schemeClr>
                </a:solidFill>
              </a:rPr>
              <a:t>Друмски саобраћај је на овим просторима био још и у вријеме Римског царства. Изградњом колских путева, у то вријеме , развијао се колски </a:t>
            </a:r>
            <a:r>
              <a:rPr lang="sr-Cyrl-R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r-Cyrl-RS" sz="2000" dirty="0" smtClean="0">
                <a:solidFill>
                  <a:schemeClr val="tx2">
                    <a:lumMod val="75000"/>
                  </a:schemeClr>
                </a:solidFill>
              </a:rPr>
              <a:t>и каравански саобраћај. </a:t>
            </a:r>
            <a:endParaRPr lang="sr-Latn-R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62" y="1210948"/>
            <a:ext cx="3135437" cy="3665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306194"/>
              </p:ext>
            </p:extLst>
          </p:nvPr>
        </p:nvGraphicFramePr>
        <p:xfrm>
          <a:off x="7264400" y="4982306"/>
          <a:ext cx="3467100" cy="1012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7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12094">
                <a:tc>
                  <a:txBody>
                    <a:bodyPr/>
                    <a:lstStyle/>
                    <a:p>
                      <a:r>
                        <a:rPr lang="sr-Cyrl-RS" b="0" i="0" dirty="0" smtClean="0">
                          <a:effectLst/>
                          <a:latin typeface="+mj-lt"/>
                        </a:rPr>
                        <a:t>   Изглед колског</a:t>
                      </a:r>
                      <a:r>
                        <a:rPr lang="sr-Cyrl-RS" b="0" i="0" baseline="0" dirty="0" smtClean="0">
                          <a:effectLst/>
                          <a:latin typeface="+mj-lt"/>
                        </a:rPr>
                        <a:t> пута из    времена старих Римљана</a:t>
                      </a:r>
                      <a:endParaRPr lang="sr-Latn-RS" b="0" i="0" dirty="0"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Curved Right Arrow 6"/>
          <p:cNvSpPr/>
          <p:nvPr/>
        </p:nvSpPr>
        <p:spPr>
          <a:xfrm rot="8819291" flipH="1">
            <a:off x="6687123" y="4608956"/>
            <a:ext cx="363400" cy="892820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3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4274872" y="8616461"/>
            <a:ext cx="555036" cy="234463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.</a:t>
            </a:r>
            <a:endParaRPr lang="sr-Latn-R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3800" y="723900"/>
            <a:ext cx="4940301" cy="5011881"/>
          </a:xfrm>
        </p:spPr>
        <p:txBody>
          <a:bodyPr>
            <a:noAutofit/>
          </a:bodyPr>
          <a:lstStyle/>
          <a:p>
            <a:pPr algn="l"/>
            <a:endParaRPr lang="sr-Cyrl-RS" sz="2100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l"/>
            <a:r>
              <a:rPr lang="sr-Cyrl-RS" sz="21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За вријеме </a:t>
            </a:r>
            <a:r>
              <a:rPr lang="sr-Cyrl-RS" sz="21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Аустроугарске </a:t>
            </a:r>
            <a:r>
              <a:rPr lang="sr-Cyrl-RS" sz="21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владавине највише се развијао жељезнички саобраћај, због потреба рударства и индустрије. </a:t>
            </a:r>
          </a:p>
          <a:p>
            <a:pPr algn="l"/>
            <a:r>
              <a:rPr lang="sr-Cyrl-RS" sz="21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Послије Другог свјетског рата долази до значајног развоја  друмског и жељезничког саобраћаја, када је изграђен и највећи број данашњих друмских и жељезничких саобраћаница.</a:t>
            </a:r>
          </a:p>
          <a:p>
            <a:pPr algn="l"/>
            <a:r>
              <a:rPr lang="sr-Cyrl-RS" sz="21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Данас је у </a:t>
            </a:r>
            <a:r>
              <a:rPr lang="sr-Cyrl-RS" sz="21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БиХ и Републици Српској   </a:t>
            </a:r>
            <a:r>
              <a:rPr lang="sr-Cyrl-RS" sz="21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највише развијен друмски саобраћај</a:t>
            </a:r>
            <a:r>
              <a:rPr lang="sr-Cyrl-RS" sz="21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.</a:t>
            </a:r>
            <a:endParaRPr lang="sr-Latn-RS" sz="21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1" y="1301514"/>
            <a:ext cx="4838700" cy="2711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 flipH="1" flipV="1">
            <a:off x="6451599" y="4069527"/>
            <a:ext cx="4229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>
                <a:solidFill>
                  <a:schemeClr val="bg2">
                    <a:lumMod val="50000"/>
                  </a:schemeClr>
                </a:solidFill>
              </a:rPr>
              <a:t>Аутопут „</a:t>
            </a:r>
            <a:r>
              <a:rPr lang="sr-Cyrl-RS" dirty="0" smtClean="0">
                <a:solidFill>
                  <a:schemeClr val="bg2">
                    <a:lumMod val="50000"/>
                  </a:schemeClr>
                </a:solidFill>
              </a:rPr>
              <a:t>9.јанауар“ </a:t>
            </a:r>
            <a:r>
              <a:rPr lang="sr-Cyrl-RS" dirty="0">
                <a:solidFill>
                  <a:schemeClr val="bg2">
                    <a:lumMod val="50000"/>
                  </a:schemeClr>
                </a:solidFill>
              </a:rPr>
              <a:t>Бања Лука-Добој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9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1" y="914400"/>
            <a:ext cx="6108699" cy="3492499"/>
          </a:xfrm>
        </p:spPr>
        <p:txBody>
          <a:bodyPr>
            <a:normAutofit fontScale="90000"/>
          </a:bodyPr>
          <a:lstStyle/>
          <a:p>
            <a:pPr algn="l"/>
            <a:r>
              <a:rPr lang="sr-Cyrl-RS" sz="2100" dirty="0" smtClean="0"/>
              <a:t/>
            </a:r>
            <a:br>
              <a:rPr lang="sr-Cyrl-RS" sz="2100" dirty="0" smtClean="0"/>
            </a:br>
            <a:r>
              <a:rPr lang="sr-Cyrl-RS" sz="2100" dirty="0"/>
              <a:t/>
            </a:r>
            <a:br>
              <a:rPr lang="sr-Cyrl-RS" sz="2100" dirty="0"/>
            </a:br>
            <a:r>
              <a:rPr lang="sr-Cyrl-RS" sz="2100" dirty="0" smtClean="0"/>
              <a:t/>
            </a:r>
            <a:br>
              <a:rPr lang="sr-Cyrl-RS" sz="2100" dirty="0" smtClean="0"/>
            </a:br>
            <a:r>
              <a:rPr lang="sr-Cyrl-RS" sz="2100" dirty="0"/>
              <a:t/>
            </a:r>
            <a:br>
              <a:rPr lang="sr-Cyrl-RS" sz="2100" dirty="0"/>
            </a:br>
            <a:r>
              <a:rPr lang="sr-Cyrl-RS" sz="2100" dirty="0" smtClean="0"/>
              <a:t/>
            </a:r>
            <a:br>
              <a:rPr lang="sr-Cyrl-RS" sz="2100" dirty="0" smtClean="0"/>
            </a:br>
            <a:r>
              <a:rPr lang="sr-Cyrl-RS" sz="2100" dirty="0"/>
              <a:t/>
            </a:r>
            <a:br>
              <a:rPr lang="sr-Cyrl-RS" sz="2100" dirty="0"/>
            </a:br>
            <a:r>
              <a:rPr lang="sr-Cyrl-RS" sz="2100" dirty="0" smtClean="0"/>
              <a:t/>
            </a:r>
            <a:br>
              <a:rPr lang="sr-Cyrl-RS" sz="2100" dirty="0" smtClean="0"/>
            </a:br>
            <a:r>
              <a:rPr lang="sr-Cyrl-RS" sz="2100" dirty="0" smtClean="0">
                <a:solidFill>
                  <a:schemeClr val="tx2">
                    <a:lumMod val="75000"/>
                  </a:schemeClr>
                </a:solidFill>
              </a:rPr>
              <a:t>Босна и Херцеговина је транзитна земља, што значи да се кроз њу врши превоз робе и путника из земаља Средње и Западне Европе у </a:t>
            </a:r>
            <a:r>
              <a:rPr lang="sr-Cyrl-RS" sz="2100" dirty="0" smtClean="0">
                <a:solidFill>
                  <a:schemeClr val="tx2">
                    <a:lumMod val="75000"/>
                  </a:schemeClr>
                </a:solidFill>
              </a:rPr>
              <a:t>медитеранске </a:t>
            </a:r>
            <a:r>
              <a:rPr lang="sr-Cyrl-RS" sz="2100" dirty="0" smtClean="0">
                <a:solidFill>
                  <a:schemeClr val="tx2">
                    <a:lumMod val="75000"/>
                  </a:schemeClr>
                </a:solidFill>
              </a:rPr>
              <a:t>земље и обрнуто.  Због тога је у току изградња међународног путног правца, коридора 5</a:t>
            </a:r>
            <a:r>
              <a:rPr lang="en-US" sz="2100" dirty="0" smtClean="0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sr-Cyrl-RS" sz="2100" dirty="0" smtClean="0">
                <a:solidFill>
                  <a:schemeClr val="tx2">
                    <a:lumMod val="75000"/>
                  </a:schemeClr>
                </a:solidFill>
              </a:rPr>
              <a:t> који креће од Будимпеште, преко Осијека, Шамца, Модриче, </a:t>
            </a:r>
            <a:r>
              <a:rPr lang="sr-Cyrl-RS" sz="2100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sr-Cyrl-RS" sz="2100" dirty="0" smtClean="0">
                <a:solidFill>
                  <a:schemeClr val="tx2">
                    <a:lumMod val="75000"/>
                  </a:schemeClr>
                </a:solidFill>
              </a:rPr>
              <a:t>обоја, Зенице, Какња, Високог, Сарајева, Коњица, Јабланице, Мостара па до луке Плоче на Јадранском мору.</a:t>
            </a:r>
            <a:r>
              <a:rPr lang="sr-Cyrl-RS" sz="2100" dirty="0" smtClean="0"/>
              <a:t/>
            </a:r>
            <a:br>
              <a:rPr lang="sr-Cyrl-RS" sz="2100" dirty="0" smtClean="0"/>
            </a:br>
            <a:r>
              <a:rPr lang="sr-Cyrl-RS" sz="2100" dirty="0" smtClean="0"/>
              <a:t>              </a:t>
            </a:r>
            <a:endParaRPr lang="sr-Latn-RS"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00" y="1073149"/>
            <a:ext cx="3105150" cy="33337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 flipH="1" flipV="1">
            <a:off x="8331198" y="4352330"/>
            <a:ext cx="1638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/>
              <a:t> Коридор 5</a:t>
            </a:r>
            <a:r>
              <a:rPr lang="sr-Latn-RS" dirty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51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1" y="939801"/>
            <a:ext cx="5664200" cy="4559299"/>
          </a:xfrm>
        </p:spPr>
        <p:txBody>
          <a:bodyPr/>
          <a:lstStyle/>
          <a:p>
            <a:r>
              <a:rPr lang="sr-Cyrl-RS" dirty="0" smtClean="0"/>
              <a:t>ЖЕЉЕЗНИЧКИ САОБРАЋАЈ</a:t>
            </a:r>
          </a:p>
          <a:p>
            <a:pPr algn="l"/>
            <a:r>
              <a:rPr lang="sr-Cyrl-RS" dirty="0" smtClean="0">
                <a:latin typeface="Constantia" panose="02030602050306030303" pitchFamily="18" charset="0"/>
              </a:rPr>
              <a:t>Посљедња ратна дешавања и територијална подјела БиХ нарочито су негативно утицали на одвијање жељезничког саобраћаја. Овај саобраћај одликује лоша инфраструктура, мала брзина возова  и многи други проблеми.  У БиХ </a:t>
            </a:r>
            <a:r>
              <a:rPr lang="sr-Cyrl-RS" dirty="0" smtClean="0">
                <a:latin typeface="Constantia" panose="02030602050306030303" pitchFamily="18" charset="0"/>
              </a:rPr>
              <a:t>се издвајају два</a:t>
            </a:r>
            <a:r>
              <a:rPr lang="sr-Cyrl-RS" dirty="0" smtClean="0">
                <a:latin typeface="Constantia" panose="02030602050306030303" pitchFamily="18" charset="0"/>
              </a:rPr>
              <a:t> главна жељезничка правца: </a:t>
            </a:r>
            <a:endParaRPr lang="sr-Cyrl-RS" dirty="0" smtClean="0">
              <a:latin typeface="Constantia" panose="02030602050306030303" pitchFamily="18" charset="0"/>
            </a:endParaRPr>
          </a:p>
          <a:p>
            <a:pPr algn="l"/>
            <a:r>
              <a:rPr lang="sr-Cyrl-RS" dirty="0" smtClean="0">
                <a:latin typeface="Constantia" panose="02030602050306030303" pitchFamily="18" charset="0"/>
              </a:rPr>
              <a:t>Први </a:t>
            </a:r>
            <a:r>
              <a:rPr lang="sr-Cyrl-RS" dirty="0" smtClean="0">
                <a:latin typeface="Constantia" panose="02030602050306030303" pitchFamily="18" charset="0"/>
              </a:rPr>
              <a:t>пролази кроз градове Брод-Добој-Сарајево-Плоче.</a:t>
            </a:r>
          </a:p>
          <a:p>
            <a:pPr algn="l"/>
            <a:r>
              <a:rPr lang="sr-Cyrl-RS" dirty="0" smtClean="0">
                <a:latin typeface="Constantia" panose="02030602050306030303" pitchFamily="18" charset="0"/>
              </a:rPr>
              <a:t>Други </a:t>
            </a:r>
            <a:r>
              <a:rPr lang="sr-Cyrl-RS" dirty="0" smtClean="0">
                <a:latin typeface="Constantia" panose="02030602050306030303" pitchFamily="18" charset="0"/>
              </a:rPr>
              <a:t>пролази  кроз Нови </a:t>
            </a:r>
            <a:r>
              <a:rPr lang="sr-Cyrl-RS" dirty="0" smtClean="0">
                <a:latin typeface="Constantia" panose="02030602050306030303" pitchFamily="18" charset="0"/>
              </a:rPr>
              <a:t>Град-Приједор-Бању Луку- Добој-Тузлу-Зворник</a:t>
            </a:r>
            <a:r>
              <a:rPr lang="sr-Cyrl-RS" dirty="0" smtClean="0">
                <a:latin typeface="Constantia" panose="02030602050306030303" pitchFamily="18" charset="0"/>
              </a:rPr>
              <a:t>. </a:t>
            </a:r>
            <a:endParaRPr lang="sr-Cyrl-RS" dirty="0"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1" y="939801"/>
            <a:ext cx="4137568" cy="39592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6807201" y="4259995"/>
            <a:ext cx="44195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dirty="0" smtClean="0"/>
          </a:p>
          <a:p>
            <a:endParaRPr lang="sr-Cyrl-RS" dirty="0"/>
          </a:p>
          <a:p>
            <a:r>
              <a:rPr lang="sr-Cyrl-RS" dirty="0" smtClean="0">
                <a:solidFill>
                  <a:schemeClr val="bg2">
                    <a:lumMod val="50000"/>
                  </a:schemeClr>
                </a:solidFill>
              </a:rPr>
              <a:t>Карта </a:t>
            </a:r>
            <a:r>
              <a:rPr lang="sr-Cyrl-RS" dirty="0">
                <a:solidFill>
                  <a:schemeClr val="bg2">
                    <a:lumMod val="50000"/>
                  </a:schemeClr>
                </a:solidFill>
              </a:rPr>
              <a:t>жељезничких праваца у РС и </a:t>
            </a:r>
            <a:r>
              <a:rPr lang="sr-Cyrl-RS" dirty="0" smtClean="0">
                <a:solidFill>
                  <a:schemeClr val="bg2">
                    <a:lumMod val="50000"/>
                  </a:schemeClr>
                </a:solidFill>
              </a:rPr>
              <a:t>              ФБиХ</a:t>
            </a:r>
            <a:endParaRPr lang="sr-Cyrl-R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97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901" y="965200"/>
            <a:ext cx="4851400" cy="5067299"/>
          </a:xfrm>
        </p:spPr>
        <p:txBody>
          <a:bodyPr/>
          <a:lstStyle/>
          <a:p>
            <a:r>
              <a:rPr lang="sr-Cyrl-RS" dirty="0" smtClean="0"/>
              <a:t>ВОДЕНИ САОБРАЋАЈ</a:t>
            </a:r>
          </a:p>
          <a:p>
            <a:pPr algn="l"/>
            <a:r>
              <a:rPr lang="sr-Cyrl-RS" dirty="0" smtClean="0">
                <a:latin typeface="Constantia" panose="02030602050306030303" pitchFamily="18" charset="0"/>
              </a:rPr>
              <a:t>Водени саобраћај у БиХ се одвија, али отежано, на ријеци Сави, а ријечне луке су  Брчко и Шамац</a:t>
            </a:r>
          </a:p>
        </p:txBody>
      </p:sp>
      <p:pic>
        <p:nvPicPr>
          <p:cNvPr id="1026" name="Picture 2" descr="Резултат слика за rijecna luka Brc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543024"/>
            <a:ext cx="4152900" cy="345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H="1">
            <a:off x="5981698" y="4259996"/>
            <a:ext cx="4140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Cyrl-RS" dirty="0" smtClean="0"/>
          </a:p>
          <a:p>
            <a:endParaRPr lang="sr-Cyrl-RS" dirty="0"/>
          </a:p>
          <a:p>
            <a:endParaRPr lang="sr-Cyrl-RS" dirty="0" smtClean="0"/>
          </a:p>
          <a:p>
            <a:r>
              <a:rPr lang="sr-Cyrl-RS" dirty="0"/>
              <a:t> </a:t>
            </a:r>
            <a:r>
              <a:rPr lang="sr-Cyrl-RS" dirty="0" smtClean="0"/>
              <a:t>                     </a:t>
            </a:r>
            <a:r>
              <a:rPr lang="sr-Cyrl-RS" dirty="0" smtClean="0">
                <a:solidFill>
                  <a:schemeClr val="tx2">
                    <a:lumMod val="75000"/>
                  </a:schemeClr>
                </a:solidFill>
              </a:rPr>
              <a:t>Ријечна </a:t>
            </a:r>
            <a:r>
              <a:rPr lang="sr-Cyrl-RS" dirty="0">
                <a:solidFill>
                  <a:schemeClr val="tx2">
                    <a:lumMod val="75000"/>
                  </a:schemeClr>
                </a:solidFill>
              </a:rPr>
              <a:t>лука Брчко</a:t>
            </a:r>
          </a:p>
        </p:txBody>
      </p:sp>
    </p:spTree>
    <p:extLst>
      <p:ext uri="{BB962C8B-B14F-4D97-AF65-F5344CB8AC3E}">
        <p14:creationId xmlns:p14="http://schemas.microsoft.com/office/powerpoint/2010/main" val="4144846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8901" y="965200"/>
            <a:ext cx="4584700" cy="4749799"/>
          </a:xfrm>
        </p:spPr>
        <p:txBody>
          <a:bodyPr/>
          <a:lstStyle/>
          <a:p>
            <a:r>
              <a:rPr lang="sr-Cyrl-RS" dirty="0" smtClean="0"/>
              <a:t>ВАЗДУШНИ САОБРАЋАЈ </a:t>
            </a:r>
          </a:p>
          <a:p>
            <a:pPr algn="l"/>
            <a:r>
              <a:rPr lang="sr-Cyrl-RS" dirty="0" smtClean="0"/>
              <a:t>Ваздушни саобраћај одвија се преко међународних аеродрома који се налазе у Сарајеву, </a:t>
            </a:r>
            <a:r>
              <a:rPr lang="sr-Cyrl-RS" dirty="0" smtClean="0"/>
              <a:t>Бањој </a:t>
            </a:r>
            <a:r>
              <a:rPr lang="sr-Cyrl-RS" dirty="0" smtClean="0"/>
              <a:t>Луци, Мостару и Тузли.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0" y="965200"/>
            <a:ext cx="4318000" cy="189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0" y="3530600"/>
            <a:ext cx="4483100" cy="1892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23100" y="28575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/>
              <a:t>Аеродром Бања Лука</a:t>
            </a:r>
          </a:p>
        </p:txBody>
      </p:sp>
      <p:sp>
        <p:nvSpPr>
          <p:cNvPr id="7" name="Rectangle 6"/>
          <p:cNvSpPr/>
          <p:nvPr/>
        </p:nvSpPr>
        <p:spPr>
          <a:xfrm flipH="1">
            <a:off x="7454900" y="5549900"/>
            <a:ext cx="284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>
                <a:solidFill>
                  <a:schemeClr val="tx2">
                    <a:lumMod val="75000"/>
                  </a:schemeClr>
                </a:solidFill>
              </a:rPr>
              <a:t>Аеродром Сарајево</a:t>
            </a:r>
          </a:p>
        </p:txBody>
      </p:sp>
    </p:spTree>
    <p:extLst>
      <p:ext uri="{BB962C8B-B14F-4D97-AF65-F5344CB8AC3E}">
        <p14:creationId xmlns:p14="http://schemas.microsoft.com/office/powerpoint/2010/main" val="9667014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820</TotalTime>
  <Words>517</Words>
  <Application>Microsoft Office PowerPoint</Application>
  <PresentationFormat>Widescreen</PresentationFormat>
  <Paragraphs>47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Brush Script MT</vt:lpstr>
      <vt:lpstr>Constantia</vt:lpstr>
      <vt:lpstr>Franklin Gothic Book</vt:lpstr>
      <vt:lpstr>Rage Italic</vt:lpstr>
      <vt:lpstr>Pushpin</vt:lpstr>
      <vt:lpstr>УСЛУЖНЕ ДЈЕЛАТНОСТИ У БОСНИ И ХЕРЦЕГОВИНИ И РЕПУБЛИЦИ СРПСКОЈ</vt:lpstr>
      <vt:lpstr>Терцијарни сектор привреде</vt:lpstr>
      <vt:lpstr>САОБРАЋАЈ</vt:lpstr>
      <vt:lpstr>У Босни и Херцеговини највише се развијао копнени саобраћај, тј. друмски и жељезнички, а због природних услова значајне жељезнице и путеви су се градили у долинама ријека.  Друмски саобраћај је на овим просторима био још и у вријеме Римског царства. Изградњом колских путева, у то вријеме , развијао се колски  и каравански саобраћај. </vt:lpstr>
      <vt:lpstr>.</vt:lpstr>
      <vt:lpstr>       Босна и Херцеговина је транзитна земља, што значи да се кроз њу врши превоз робе и путника из земаља Средње и Западне Европе у медитеранске земље и обрнуто.  Због тога је у току изградња међународног путног правца, коридора 5C који креће од Будимпеште, преко Осијека, Шамца, Модриче, Добоја, Зенице, Какња, Високог, Сарајева, Коњица, Јабланице, Мостара па до луке Плоче на Јадранском мору.               </vt:lpstr>
      <vt:lpstr>PowerPoint Presentation</vt:lpstr>
      <vt:lpstr>PowerPoint Presentation</vt:lpstr>
      <vt:lpstr>PowerPoint Presentation</vt:lpstr>
      <vt:lpstr>     ПОШТАНСКИ САОБРАЋАЈ Поштански саобраћај се бави преносом писама и других пошиљки. Значај поштанског саобраћаја у БиХ опада са развојем телекомуникација.  Највећи изум послије телеграфа, телефона, радија и телевизије је интернет.  Интернет је систем међусобно повезаних рачунарских мрежа, односно глобална мрежа информација.  Данас, око 75 % становништва у Босни и Херцеговини користи интернет, док више од 4 милијарде људи у свијету нема приступ интернету,  </vt:lpstr>
      <vt:lpstr>Трговина Босне и Херцеговине</vt:lpstr>
      <vt:lpstr>Уколико је у спољашњој трговини увоз робе већи од њеног извоза, онда је та држава у дефициту (губитку), а уколико је обрнуто онда је држава у суфициту (добитку).  Босна и Херцеговина је у сталном дефициту. Из БиХ се највише извозе производи од метала, дрвни, хемијски и пољопривредни производи, а увозе аутомобили, нафта, гас, лијекови... Најзначајнији трговински партнери БиХ и Републике Српске  су Србија, Хрватска, Русија, Њемачка... </vt:lpstr>
      <vt:lpstr>ТУРИЗАМ РЕПУБЛИКЕ СРПСКЕ И  БиХ  </vt:lpstr>
      <vt:lpstr>  Градски туризам је присутан само у већим градовима као што су: Сарајево, Бања Лука, Мостар... а међу значајније туристичке центре издвајају се Вишеград, Требиње... Већи број туриста у градовима је присутан током културних и музичких фестивала.   </vt:lpstr>
      <vt:lpstr>Бањски туризам је углавном развијен код термоминералних извора. Бање су намијењене за лијечење, али и за одмор и рекреацију. Најзначајније бање у Републици Српској су: Бања Врућица (Теслић), Дворови (Бијељина), а у ФБиХ:  Илиџа и Кисељак (Сарајево).</vt:lpstr>
      <vt:lpstr>PowerPoint Presentation</vt:lpstr>
      <vt:lpstr>ДОМАЋА ЗАДАЋА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Položaj, otkriće, veličina, granice i podjela Amerike</dc:title>
  <dc:creator>Nastavnik</dc:creator>
  <cp:lastModifiedBy>54. Tanasic Sladjana</cp:lastModifiedBy>
  <cp:revision>91</cp:revision>
  <dcterms:created xsi:type="dcterms:W3CDTF">2020-05-04T11:40:51Z</dcterms:created>
  <dcterms:modified xsi:type="dcterms:W3CDTF">2021-02-16T18:11:10Z</dcterms:modified>
</cp:coreProperties>
</file>