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4" r:id="rId8"/>
    <p:sldId id="261" r:id="rId9"/>
    <p:sldId id="267" r:id="rId10"/>
    <p:sldId id="262" r:id="rId11"/>
    <p:sldId id="263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6FF6035-AC48-4D56-90E3-68E76097F82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D75E80F-856A-41D2-8FAF-4A997141FBE7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960278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6035-AC48-4D56-90E3-68E76097F82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E80F-856A-41D2-8FAF-4A997141FBE7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425515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6035-AC48-4D56-90E3-68E76097F82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E80F-856A-41D2-8FAF-4A997141FBE7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791955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6035-AC48-4D56-90E3-68E76097F82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E80F-856A-41D2-8FAF-4A997141FBE7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4114774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6035-AC48-4D56-90E3-68E76097F82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E80F-856A-41D2-8FAF-4A997141FBE7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013273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Latn-CS" smtClean="0"/>
              <a:t>Kliknite i uredite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6035-AC48-4D56-90E3-68E76097F82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E80F-856A-41D2-8FAF-4A997141FBE7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4112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Latn-CS" smtClean="0"/>
              <a:t>Kliknite i uredite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6035-AC48-4D56-90E3-68E76097F82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E80F-856A-41D2-8FAF-4A997141FBE7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011448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6035-AC48-4D56-90E3-68E76097F82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E80F-856A-41D2-8FAF-4A997141FBE7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040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6035-AC48-4D56-90E3-68E76097F82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E80F-856A-41D2-8FAF-4A997141FBE7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86969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6035-AC48-4D56-90E3-68E76097F82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E80F-856A-41D2-8FAF-4A997141FBE7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30126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6035-AC48-4D56-90E3-68E76097F82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E80F-856A-41D2-8FAF-4A997141FBE7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61541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6035-AC48-4D56-90E3-68E76097F82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E80F-856A-41D2-8FAF-4A997141FBE7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70957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6035-AC48-4D56-90E3-68E76097F82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E80F-856A-41D2-8FAF-4A997141FBE7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75345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6035-AC48-4D56-90E3-68E76097F82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E80F-856A-41D2-8FAF-4A997141FBE7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03593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6035-AC48-4D56-90E3-68E76097F82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E80F-856A-41D2-8FAF-4A997141FBE7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08594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6035-AC48-4D56-90E3-68E76097F82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E80F-856A-41D2-8FAF-4A997141FBE7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46719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6035-AC48-4D56-90E3-68E76097F82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E80F-856A-41D2-8FAF-4A997141FBE7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408132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FF6035-AC48-4D56-90E3-68E76097F829}" type="datetimeFigureOut">
              <a:rPr lang="sr-Latn-CS" smtClean="0"/>
              <a:pPr/>
              <a:t>17.2.2021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75E80F-856A-41D2-8FAF-4A997141FBE7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4235222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Cyrl-BA" dirty="0" smtClean="0"/>
              <a:t>ТАГОВИ ЗА ТАБЕЛЕ</a:t>
            </a:r>
            <a:endParaRPr lang="sr-Latn-C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CS" sz="2800" b="1" dirty="0" smtClean="0"/>
              <a:t>HTML</a:t>
            </a:r>
            <a:endParaRPr lang="sr-Latn-CS" sz="2800" b="1" dirty="0"/>
          </a:p>
        </p:txBody>
      </p:sp>
    </p:spTree>
    <p:extLst>
      <p:ext uri="{BB962C8B-B14F-4D97-AF65-F5344CB8AC3E}">
        <p14:creationId xmlns:p14="http://schemas.microsoft.com/office/powerpoint/2010/main" xmlns="" val="6375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45661" y="341194"/>
            <a:ext cx="11108140" cy="6005015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Вежба 7.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Напишите HTML документ следеће садржине:</a:t>
            </a:r>
          </a:p>
          <a:p>
            <a:r>
              <a:rPr lang="ru-RU" sz="2400" dirty="0" smtClean="0"/>
              <a:t>        Поставити боју подлоге са хексадецималном вриједношћу CEE0A8.</a:t>
            </a:r>
          </a:p>
          <a:p>
            <a:pPr marL="804863" indent="-804863"/>
            <a:r>
              <a:rPr lang="ru-RU" sz="2400" dirty="0" smtClean="0"/>
              <a:t> У првом пасусу поставите наслов "Распоред часова" исписан плавим подебљаним словима. Наслов центрирати и за величину наслова узети 2.</a:t>
            </a:r>
          </a:p>
          <a:p>
            <a:pPr marL="804863" indent="-804863"/>
            <a:r>
              <a:rPr lang="ru-RU" sz="2400" dirty="0" smtClean="0"/>
              <a:t> У другом пасусу поставити табелу која ће представљати ваш распоред часова.</a:t>
            </a:r>
          </a:p>
          <a:p>
            <a:pPr marL="804863" indent="-804863"/>
            <a:r>
              <a:rPr lang="ru-RU" sz="2400" dirty="0" smtClean="0"/>
              <a:t> За дебљину оквира табеле узети 3 пиксела.</a:t>
            </a:r>
          </a:p>
          <a:p>
            <a:pPr marL="804863" indent="-804863"/>
            <a:r>
              <a:rPr lang="ru-RU" sz="2400" dirty="0" smtClean="0"/>
              <a:t> За боју позадине табеле узети хексадецималну вредност F2EDE1.</a:t>
            </a:r>
          </a:p>
          <a:p>
            <a:pPr marL="804863" indent="-804863"/>
            <a:r>
              <a:rPr lang="ru-RU" sz="2400" dirty="0" smtClean="0"/>
              <a:t> У заглављу табеле поставити називе дана: понедељак, уторак, среда, четвртак, петак.</a:t>
            </a:r>
          </a:p>
          <a:p>
            <a:pPr marL="804863" indent="-804863"/>
            <a:r>
              <a:rPr lang="ru-RU" sz="2400" dirty="0" smtClean="0"/>
              <a:t> У првој колони требају бити исписани редни бројеви часова: 1., 2, ..., 7 и то централно поравнати.</a:t>
            </a:r>
            <a:endParaRPr lang="sr-Latn-CS" sz="2400" dirty="0"/>
          </a:p>
        </p:txBody>
      </p:sp>
    </p:spTree>
    <p:extLst>
      <p:ext uri="{BB962C8B-B14F-4D97-AF65-F5344CB8AC3E}">
        <p14:creationId xmlns:p14="http://schemas.microsoft.com/office/powerpoint/2010/main" xmlns="" val="340120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s-Cyrl-BA" sz="2800" dirty="0" smtClean="0"/>
              <a:t>Учите, вјежбајте, програмирање је будућност... </a:t>
            </a:r>
            <a:r>
              <a:rPr lang="bs-Cyrl-BA" sz="2800" dirty="0" smtClean="0">
                <a:sym typeface="Wingdings" panose="05000000000000000000" pitchFamily="2" charset="2"/>
              </a:rPr>
              <a:t></a:t>
            </a:r>
            <a:endParaRPr lang="sr-Latn-CS" sz="2800" dirty="0"/>
          </a:p>
        </p:txBody>
      </p:sp>
    </p:spTree>
    <p:extLst>
      <p:ext uri="{BB962C8B-B14F-4D97-AF65-F5344CB8AC3E}">
        <p14:creationId xmlns:p14="http://schemas.microsoft.com/office/powerpoint/2010/main" xmlns="" val="177462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CS" sz="2800" dirty="0" smtClean="0"/>
              <a:t>Табеле се у </a:t>
            </a:r>
            <a:r>
              <a:rPr lang="sr-Latn-CS" sz="2800" dirty="0" smtClean="0"/>
              <a:t>HTML-</a:t>
            </a:r>
            <a:r>
              <a:rPr lang="sr-Cyrl-CS" sz="2800" dirty="0" smtClean="0"/>
              <a:t>у дефинишу мало дужим кодом јер је потребно дефинисати на почетку табелу </a:t>
            </a:r>
            <a:r>
              <a:rPr lang="sr-Cyrl-CS" sz="2800" dirty="0" err="1" smtClean="0"/>
              <a:t>тагом</a:t>
            </a:r>
            <a:r>
              <a:rPr lang="sr-Cyrl-CS" sz="2800" dirty="0" smtClean="0"/>
              <a:t> &lt;</a:t>
            </a:r>
            <a:r>
              <a:rPr lang="sr-Latn-CS" sz="2800" dirty="0" smtClean="0"/>
              <a:t>table&gt;, </a:t>
            </a:r>
            <a:r>
              <a:rPr lang="sr-Cyrl-CS" sz="2800" dirty="0" smtClean="0"/>
              <a:t>затим сваки ред табеле посебним </a:t>
            </a:r>
            <a:r>
              <a:rPr lang="sr-Cyrl-CS" sz="2800" dirty="0" err="1" smtClean="0"/>
              <a:t>тагом</a:t>
            </a:r>
            <a:r>
              <a:rPr lang="sr-Cyrl-CS" sz="2800" dirty="0" smtClean="0"/>
              <a:t> &lt;</a:t>
            </a:r>
            <a:r>
              <a:rPr lang="sr-Latn-CS" sz="2800" dirty="0" err="1" smtClean="0"/>
              <a:t>tr</a:t>
            </a:r>
            <a:r>
              <a:rPr lang="sr-Latn-CS" sz="2800" dirty="0" smtClean="0"/>
              <a:t>&gt;, </a:t>
            </a:r>
            <a:r>
              <a:rPr lang="sr-Cyrl-CS" sz="2800" dirty="0" smtClean="0"/>
              <a:t>као и сваку ћелију посебно у датом реду такође посебним </a:t>
            </a:r>
            <a:r>
              <a:rPr lang="sr-Cyrl-CS" sz="2800" dirty="0" err="1" smtClean="0"/>
              <a:t>тагом</a:t>
            </a:r>
            <a:r>
              <a:rPr lang="sr-Cyrl-CS" sz="2800" dirty="0" smtClean="0"/>
              <a:t> &lt;</a:t>
            </a:r>
            <a:r>
              <a:rPr lang="sr-Latn-CS" sz="2800" dirty="0" err="1" smtClean="0"/>
              <a:t>td</a:t>
            </a:r>
            <a:r>
              <a:rPr lang="sr-Latn-CS" sz="2800" dirty="0" smtClean="0"/>
              <a:t>&gt;.</a:t>
            </a:r>
            <a:endParaRPr lang="sr-Latn-CS" sz="2800" dirty="0"/>
          </a:p>
        </p:txBody>
      </p:sp>
    </p:spTree>
    <p:extLst>
      <p:ext uri="{BB962C8B-B14F-4D97-AF65-F5344CB8AC3E}">
        <p14:creationId xmlns:p14="http://schemas.microsoft.com/office/powerpoint/2010/main" xmlns="" val="38440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59558" y="286603"/>
            <a:ext cx="10794242" cy="5890360"/>
          </a:xfrm>
        </p:spPr>
        <p:txBody>
          <a:bodyPr>
            <a:noAutofit/>
          </a:bodyPr>
          <a:lstStyle/>
          <a:p>
            <a:r>
              <a:rPr lang="sr-Latn-CS" sz="2000" dirty="0" smtClean="0">
                <a:solidFill>
                  <a:srgbClr val="00B0F0"/>
                </a:solidFill>
              </a:rPr>
              <a:t>&lt;table&gt;                           </a:t>
            </a:r>
            <a:r>
              <a:rPr lang="sr-Cyrl-CS" sz="2000" dirty="0" smtClean="0"/>
              <a:t>почетак табеле</a:t>
            </a:r>
          </a:p>
          <a:p>
            <a:r>
              <a:rPr lang="sr-Cyrl-CS" sz="2000" dirty="0" smtClean="0">
                <a:solidFill>
                  <a:srgbClr val="00B0F0"/>
                </a:solidFill>
              </a:rPr>
              <a:t>&lt;</a:t>
            </a:r>
            <a:r>
              <a:rPr lang="sr-Latn-CS" sz="2000" dirty="0" err="1" smtClean="0">
                <a:solidFill>
                  <a:srgbClr val="00B0F0"/>
                </a:solidFill>
              </a:rPr>
              <a:t>tr</a:t>
            </a:r>
            <a:r>
              <a:rPr lang="sr-Latn-CS" sz="2000" dirty="0" smtClean="0">
                <a:solidFill>
                  <a:srgbClr val="00B0F0"/>
                </a:solidFill>
              </a:rPr>
              <a:t>&gt;                                </a:t>
            </a:r>
            <a:r>
              <a:rPr lang="sr-Cyrl-CS" sz="2000" dirty="0" smtClean="0"/>
              <a:t>почетак првог реда </a:t>
            </a:r>
          </a:p>
          <a:p>
            <a:r>
              <a:rPr lang="sr-Cyrl-CS" sz="2000" dirty="0" smtClean="0">
                <a:solidFill>
                  <a:srgbClr val="00B0F0"/>
                </a:solidFill>
              </a:rPr>
              <a:t>   &lt;</a:t>
            </a:r>
            <a:r>
              <a:rPr lang="sr-Latn-CS" sz="2000" dirty="0" err="1" smtClean="0">
                <a:solidFill>
                  <a:srgbClr val="00B0F0"/>
                </a:solidFill>
              </a:rPr>
              <a:t>td</a:t>
            </a:r>
            <a:r>
              <a:rPr lang="sr-Latn-CS" sz="2000" dirty="0" smtClean="0">
                <a:solidFill>
                  <a:srgbClr val="00B0F0"/>
                </a:solidFill>
              </a:rPr>
              <a:t>&gt;1. </a:t>
            </a:r>
            <a:r>
              <a:rPr lang="sr-Latn-CS" sz="2000" dirty="0" err="1" smtClean="0">
                <a:solidFill>
                  <a:srgbClr val="00B0F0"/>
                </a:solidFill>
              </a:rPr>
              <a:t>celija</a:t>
            </a:r>
            <a:r>
              <a:rPr lang="sr-Latn-CS" sz="2000" dirty="0" smtClean="0">
                <a:solidFill>
                  <a:srgbClr val="00B0F0"/>
                </a:solidFill>
              </a:rPr>
              <a:t> u 1. redu&lt;/</a:t>
            </a:r>
            <a:r>
              <a:rPr lang="sr-Latn-CS" sz="2000" dirty="0" err="1" smtClean="0">
                <a:solidFill>
                  <a:srgbClr val="00B0F0"/>
                </a:solidFill>
              </a:rPr>
              <a:t>td</a:t>
            </a:r>
            <a:r>
              <a:rPr lang="sr-Latn-CS" sz="2000" dirty="0" smtClean="0">
                <a:solidFill>
                  <a:srgbClr val="00B0F0"/>
                </a:solidFill>
              </a:rPr>
              <a:t>&gt;        </a:t>
            </a:r>
            <a:r>
              <a:rPr lang="sr-Cyrl-CS" sz="2000" dirty="0" smtClean="0"/>
              <a:t>дефинисање прве ћелије у првом реду</a:t>
            </a:r>
          </a:p>
          <a:p>
            <a:r>
              <a:rPr lang="sr-Cyrl-CS" sz="2000" dirty="0" smtClean="0"/>
              <a:t>   </a:t>
            </a:r>
            <a:r>
              <a:rPr lang="sr-Cyrl-CS" sz="2000" dirty="0" smtClean="0">
                <a:solidFill>
                  <a:srgbClr val="00B0F0"/>
                </a:solidFill>
              </a:rPr>
              <a:t>&lt;</a:t>
            </a:r>
            <a:r>
              <a:rPr lang="sr-Latn-CS" sz="2000" dirty="0" err="1" smtClean="0">
                <a:solidFill>
                  <a:srgbClr val="00B0F0"/>
                </a:solidFill>
              </a:rPr>
              <a:t>td</a:t>
            </a:r>
            <a:r>
              <a:rPr lang="sr-Latn-CS" sz="2000" dirty="0" smtClean="0">
                <a:solidFill>
                  <a:srgbClr val="00B0F0"/>
                </a:solidFill>
              </a:rPr>
              <a:t>&gt;2. </a:t>
            </a:r>
            <a:r>
              <a:rPr lang="sr-Latn-CS" sz="2000" dirty="0" err="1" smtClean="0">
                <a:solidFill>
                  <a:srgbClr val="00B0F0"/>
                </a:solidFill>
              </a:rPr>
              <a:t>celija</a:t>
            </a:r>
            <a:r>
              <a:rPr lang="sr-Latn-CS" sz="2000" dirty="0" smtClean="0">
                <a:solidFill>
                  <a:srgbClr val="00B0F0"/>
                </a:solidFill>
              </a:rPr>
              <a:t> u 1. redu&lt;/</a:t>
            </a:r>
            <a:r>
              <a:rPr lang="sr-Latn-CS" sz="2000" dirty="0" err="1" smtClean="0">
                <a:solidFill>
                  <a:srgbClr val="00B0F0"/>
                </a:solidFill>
              </a:rPr>
              <a:t>td</a:t>
            </a:r>
            <a:r>
              <a:rPr lang="sr-Latn-CS" sz="2000" dirty="0" smtClean="0">
                <a:solidFill>
                  <a:srgbClr val="00B0F0"/>
                </a:solidFill>
              </a:rPr>
              <a:t>&gt;        </a:t>
            </a:r>
            <a:r>
              <a:rPr lang="sr-Cyrl-CS" sz="2000" dirty="0" smtClean="0"/>
              <a:t>дефинисање друге ћелије у првом реду</a:t>
            </a:r>
          </a:p>
          <a:p>
            <a:r>
              <a:rPr lang="sr-Cyrl-CS" sz="2000" dirty="0" smtClean="0">
                <a:solidFill>
                  <a:srgbClr val="00B0F0"/>
                </a:solidFill>
              </a:rPr>
              <a:t>&lt;/</a:t>
            </a:r>
            <a:r>
              <a:rPr lang="sr-Latn-CS" sz="2000" dirty="0" err="1" smtClean="0">
                <a:solidFill>
                  <a:srgbClr val="00B0F0"/>
                </a:solidFill>
              </a:rPr>
              <a:t>tr</a:t>
            </a:r>
            <a:r>
              <a:rPr lang="sr-Latn-CS" sz="2000" dirty="0" smtClean="0">
                <a:solidFill>
                  <a:srgbClr val="00B0F0"/>
                </a:solidFill>
              </a:rPr>
              <a:t>&gt;                               </a:t>
            </a:r>
            <a:r>
              <a:rPr lang="sr-Cyrl-CS" sz="2000" dirty="0" smtClean="0"/>
              <a:t>крај првог реда</a:t>
            </a:r>
          </a:p>
          <a:p>
            <a:r>
              <a:rPr lang="sr-Cyrl-CS" sz="2000" dirty="0" smtClean="0">
                <a:solidFill>
                  <a:srgbClr val="00B0F0"/>
                </a:solidFill>
              </a:rPr>
              <a:t>&lt;</a:t>
            </a:r>
            <a:r>
              <a:rPr lang="sr-Latn-CS" sz="2000" dirty="0" err="1" smtClean="0">
                <a:solidFill>
                  <a:srgbClr val="00B0F0"/>
                </a:solidFill>
              </a:rPr>
              <a:t>tr</a:t>
            </a:r>
            <a:r>
              <a:rPr lang="sr-Latn-CS" sz="2000" dirty="0" smtClean="0">
                <a:solidFill>
                  <a:srgbClr val="00B0F0"/>
                </a:solidFill>
              </a:rPr>
              <a:t>&gt;                                </a:t>
            </a:r>
            <a:r>
              <a:rPr lang="sr-Cyrl-CS" sz="2000" dirty="0" smtClean="0"/>
              <a:t>почетак другог реда</a:t>
            </a:r>
          </a:p>
          <a:p>
            <a:r>
              <a:rPr lang="sr-Cyrl-CS" sz="2000" dirty="0" smtClean="0">
                <a:solidFill>
                  <a:srgbClr val="00B0F0"/>
                </a:solidFill>
              </a:rPr>
              <a:t>   &lt;</a:t>
            </a:r>
            <a:r>
              <a:rPr lang="sr-Latn-CS" sz="2000" dirty="0" err="1" smtClean="0">
                <a:solidFill>
                  <a:srgbClr val="00B0F0"/>
                </a:solidFill>
              </a:rPr>
              <a:t>td</a:t>
            </a:r>
            <a:r>
              <a:rPr lang="sr-Latn-CS" sz="2000" dirty="0" smtClean="0">
                <a:solidFill>
                  <a:srgbClr val="00B0F0"/>
                </a:solidFill>
              </a:rPr>
              <a:t>&gt;1. </a:t>
            </a:r>
            <a:r>
              <a:rPr lang="sr-Latn-CS" sz="2000" dirty="0" err="1" smtClean="0">
                <a:solidFill>
                  <a:srgbClr val="00B0F0"/>
                </a:solidFill>
              </a:rPr>
              <a:t>celija</a:t>
            </a:r>
            <a:r>
              <a:rPr lang="sr-Latn-CS" sz="2000" dirty="0" smtClean="0">
                <a:solidFill>
                  <a:srgbClr val="00B0F0"/>
                </a:solidFill>
              </a:rPr>
              <a:t> u 2. redu&lt;/</a:t>
            </a:r>
            <a:r>
              <a:rPr lang="sr-Latn-CS" sz="2000" dirty="0" err="1" smtClean="0">
                <a:solidFill>
                  <a:srgbClr val="00B0F0"/>
                </a:solidFill>
              </a:rPr>
              <a:t>td</a:t>
            </a:r>
            <a:r>
              <a:rPr lang="sr-Latn-CS" sz="2000" dirty="0" smtClean="0">
                <a:solidFill>
                  <a:srgbClr val="00B0F0"/>
                </a:solidFill>
              </a:rPr>
              <a:t>&gt;        </a:t>
            </a:r>
            <a:r>
              <a:rPr lang="sr-Cyrl-CS" sz="2000" dirty="0" smtClean="0"/>
              <a:t>дефинисање прве ћелије у другом реду</a:t>
            </a:r>
          </a:p>
          <a:p>
            <a:r>
              <a:rPr lang="sr-Cyrl-CS" sz="2000" dirty="0" smtClean="0">
                <a:solidFill>
                  <a:srgbClr val="00B0F0"/>
                </a:solidFill>
              </a:rPr>
              <a:t>   &lt;</a:t>
            </a:r>
            <a:r>
              <a:rPr lang="sr-Latn-CS" sz="2000" dirty="0" err="1" smtClean="0">
                <a:solidFill>
                  <a:srgbClr val="00B0F0"/>
                </a:solidFill>
              </a:rPr>
              <a:t>td</a:t>
            </a:r>
            <a:r>
              <a:rPr lang="sr-Latn-CS" sz="2000" dirty="0" smtClean="0">
                <a:solidFill>
                  <a:srgbClr val="00B0F0"/>
                </a:solidFill>
              </a:rPr>
              <a:t>&gt;2. </a:t>
            </a:r>
            <a:r>
              <a:rPr lang="sr-Latn-CS" sz="2000" dirty="0" err="1" smtClean="0">
                <a:solidFill>
                  <a:srgbClr val="00B0F0"/>
                </a:solidFill>
              </a:rPr>
              <a:t>celija</a:t>
            </a:r>
            <a:r>
              <a:rPr lang="sr-Latn-CS" sz="2000" dirty="0" smtClean="0">
                <a:solidFill>
                  <a:srgbClr val="00B0F0"/>
                </a:solidFill>
              </a:rPr>
              <a:t> u 2. redu&lt;/</a:t>
            </a:r>
            <a:r>
              <a:rPr lang="sr-Latn-CS" sz="2000" dirty="0" err="1" smtClean="0">
                <a:solidFill>
                  <a:srgbClr val="00B0F0"/>
                </a:solidFill>
              </a:rPr>
              <a:t>td</a:t>
            </a:r>
            <a:r>
              <a:rPr lang="sr-Latn-CS" sz="2000" dirty="0" smtClean="0">
                <a:solidFill>
                  <a:srgbClr val="00B0F0"/>
                </a:solidFill>
              </a:rPr>
              <a:t>&gt;        </a:t>
            </a:r>
            <a:r>
              <a:rPr lang="sr-Cyrl-CS" sz="2000" dirty="0" smtClean="0"/>
              <a:t>дефинисање друге ћелије у другом реду</a:t>
            </a:r>
          </a:p>
          <a:p>
            <a:r>
              <a:rPr lang="sr-Cyrl-CS" sz="2000" dirty="0" smtClean="0">
                <a:solidFill>
                  <a:srgbClr val="00B0F0"/>
                </a:solidFill>
              </a:rPr>
              <a:t>&lt;/</a:t>
            </a:r>
            <a:r>
              <a:rPr lang="sr-Latn-CS" sz="2000" dirty="0" err="1" smtClean="0">
                <a:solidFill>
                  <a:srgbClr val="00B0F0"/>
                </a:solidFill>
              </a:rPr>
              <a:t>tr</a:t>
            </a:r>
            <a:r>
              <a:rPr lang="sr-Latn-CS" sz="2000" dirty="0" smtClean="0">
                <a:solidFill>
                  <a:srgbClr val="00B0F0"/>
                </a:solidFill>
              </a:rPr>
              <a:t>&gt;                               </a:t>
            </a:r>
            <a:r>
              <a:rPr lang="sr-Cyrl-CS" sz="2000" dirty="0" smtClean="0"/>
              <a:t>крај другог реда</a:t>
            </a:r>
          </a:p>
          <a:p>
            <a:r>
              <a:rPr lang="sr-Cyrl-CS" sz="2000" dirty="0" smtClean="0">
                <a:solidFill>
                  <a:srgbClr val="00B0F0"/>
                </a:solidFill>
              </a:rPr>
              <a:t>&lt;</a:t>
            </a:r>
            <a:r>
              <a:rPr lang="sr-Latn-CS" sz="2000" dirty="0" err="1" smtClean="0">
                <a:solidFill>
                  <a:srgbClr val="00B0F0"/>
                </a:solidFill>
              </a:rPr>
              <a:t>tr</a:t>
            </a:r>
            <a:r>
              <a:rPr lang="sr-Latn-CS" sz="2000" dirty="0" smtClean="0">
                <a:solidFill>
                  <a:srgbClr val="00B0F0"/>
                </a:solidFill>
              </a:rPr>
              <a:t>&gt;                                </a:t>
            </a:r>
            <a:r>
              <a:rPr lang="sr-Cyrl-CS" sz="2000" dirty="0" smtClean="0"/>
              <a:t>почетак трећег реда</a:t>
            </a:r>
          </a:p>
          <a:p>
            <a:r>
              <a:rPr lang="sr-Cyrl-CS" sz="2000" dirty="0" smtClean="0"/>
              <a:t>   </a:t>
            </a:r>
            <a:r>
              <a:rPr lang="sr-Cyrl-CS" sz="2000" dirty="0" smtClean="0">
                <a:solidFill>
                  <a:srgbClr val="00B0F0"/>
                </a:solidFill>
              </a:rPr>
              <a:t>&lt;</a:t>
            </a:r>
            <a:r>
              <a:rPr lang="sr-Latn-CS" sz="2000" dirty="0" err="1" smtClean="0">
                <a:solidFill>
                  <a:srgbClr val="00B0F0"/>
                </a:solidFill>
              </a:rPr>
              <a:t>td</a:t>
            </a:r>
            <a:r>
              <a:rPr lang="sr-Latn-CS" sz="2000" dirty="0" smtClean="0">
                <a:solidFill>
                  <a:srgbClr val="00B0F0"/>
                </a:solidFill>
              </a:rPr>
              <a:t>&gt;1. </a:t>
            </a:r>
            <a:r>
              <a:rPr lang="sr-Latn-CS" sz="2000" dirty="0" err="1" smtClean="0">
                <a:solidFill>
                  <a:srgbClr val="00B0F0"/>
                </a:solidFill>
              </a:rPr>
              <a:t>celija</a:t>
            </a:r>
            <a:r>
              <a:rPr lang="sr-Latn-CS" sz="2000" dirty="0" smtClean="0">
                <a:solidFill>
                  <a:srgbClr val="00B0F0"/>
                </a:solidFill>
              </a:rPr>
              <a:t> u 3. redu&lt;/</a:t>
            </a:r>
            <a:r>
              <a:rPr lang="sr-Latn-CS" sz="2000" dirty="0" err="1" smtClean="0">
                <a:solidFill>
                  <a:srgbClr val="00B0F0"/>
                </a:solidFill>
              </a:rPr>
              <a:t>td</a:t>
            </a:r>
            <a:r>
              <a:rPr lang="sr-Latn-CS" sz="2000" dirty="0" smtClean="0">
                <a:solidFill>
                  <a:srgbClr val="00B0F0"/>
                </a:solidFill>
              </a:rPr>
              <a:t>&gt;        </a:t>
            </a:r>
            <a:r>
              <a:rPr lang="sr-Cyrl-CS" sz="2000" dirty="0" smtClean="0"/>
              <a:t>дефинисање прве ћелије у трећем реду</a:t>
            </a:r>
          </a:p>
          <a:p>
            <a:r>
              <a:rPr lang="sr-Cyrl-CS" sz="2000" dirty="0" smtClean="0"/>
              <a:t>   </a:t>
            </a:r>
            <a:r>
              <a:rPr lang="sr-Cyrl-CS" sz="2000" dirty="0" smtClean="0">
                <a:solidFill>
                  <a:srgbClr val="00B0F0"/>
                </a:solidFill>
              </a:rPr>
              <a:t>&lt;</a:t>
            </a:r>
            <a:r>
              <a:rPr lang="sr-Latn-CS" sz="2000" dirty="0" err="1" smtClean="0">
                <a:solidFill>
                  <a:srgbClr val="00B0F0"/>
                </a:solidFill>
              </a:rPr>
              <a:t>td</a:t>
            </a:r>
            <a:r>
              <a:rPr lang="sr-Latn-CS" sz="2000" dirty="0" smtClean="0">
                <a:solidFill>
                  <a:srgbClr val="00B0F0"/>
                </a:solidFill>
              </a:rPr>
              <a:t>&gt;2. </a:t>
            </a:r>
            <a:r>
              <a:rPr lang="sr-Latn-CS" sz="2000" dirty="0" err="1" smtClean="0">
                <a:solidFill>
                  <a:srgbClr val="00B0F0"/>
                </a:solidFill>
              </a:rPr>
              <a:t>celija</a:t>
            </a:r>
            <a:r>
              <a:rPr lang="sr-Latn-CS" sz="2000" dirty="0" smtClean="0">
                <a:solidFill>
                  <a:srgbClr val="00B0F0"/>
                </a:solidFill>
              </a:rPr>
              <a:t> u 3. redu&lt;/</a:t>
            </a:r>
            <a:r>
              <a:rPr lang="sr-Latn-CS" sz="2000" dirty="0" err="1" smtClean="0">
                <a:solidFill>
                  <a:srgbClr val="00B0F0"/>
                </a:solidFill>
              </a:rPr>
              <a:t>td</a:t>
            </a:r>
            <a:r>
              <a:rPr lang="sr-Latn-CS" sz="2000" dirty="0" smtClean="0">
                <a:solidFill>
                  <a:srgbClr val="00B0F0"/>
                </a:solidFill>
              </a:rPr>
              <a:t>&gt;        </a:t>
            </a:r>
            <a:r>
              <a:rPr lang="sr-Cyrl-CS" sz="2000" dirty="0" smtClean="0"/>
              <a:t>дефинисање друге ћелије у трећем реду</a:t>
            </a:r>
          </a:p>
          <a:p>
            <a:r>
              <a:rPr lang="sr-Cyrl-CS" sz="2000" dirty="0" smtClean="0">
                <a:solidFill>
                  <a:srgbClr val="00B0F0"/>
                </a:solidFill>
              </a:rPr>
              <a:t>&lt;/</a:t>
            </a:r>
            <a:r>
              <a:rPr lang="sr-Latn-CS" sz="2000" dirty="0" err="1" smtClean="0">
                <a:solidFill>
                  <a:srgbClr val="00B0F0"/>
                </a:solidFill>
              </a:rPr>
              <a:t>tr</a:t>
            </a:r>
            <a:r>
              <a:rPr lang="sr-Latn-CS" sz="2000" dirty="0" smtClean="0">
                <a:solidFill>
                  <a:srgbClr val="00B0F0"/>
                </a:solidFill>
              </a:rPr>
              <a:t>&gt;                               </a:t>
            </a:r>
            <a:r>
              <a:rPr lang="sr-Cyrl-CS" sz="2000" dirty="0" smtClean="0"/>
              <a:t>крај трећег реда</a:t>
            </a:r>
          </a:p>
          <a:p>
            <a:r>
              <a:rPr lang="sr-Cyrl-CS" sz="2000" dirty="0" smtClean="0">
                <a:solidFill>
                  <a:srgbClr val="00B0F0"/>
                </a:solidFill>
              </a:rPr>
              <a:t>&lt;/</a:t>
            </a:r>
            <a:r>
              <a:rPr lang="sr-Latn-CS" sz="2000" dirty="0" smtClean="0">
                <a:solidFill>
                  <a:srgbClr val="00B0F0"/>
                </a:solidFill>
              </a:rPr>
              <a:t>table&gt;                          </a:t>
            </a:r>
            <a:r>
              <a:rPr lang="sr-Cyrl-CS" sz="2000" dirty="0" smtClean="0"/>
              <a:t>крај табеле</a:t>
            </a:r>
            <a:endParaRPr lang="sr-Latn-CS" sz="2000" dirty="0"/>
          </a:p>
        </p:txBody>
      </p:sp>
    </p:spTree>
    <p:extLst>
      <p:ext uri="{BB962C8B-B14F-4D97-AF65-F5344CB8AC3E}">
        <p14:creationId xmlns:p14="http://schemas.microsoft.com/office/powerpoint/2010/main" xmlns="" val="27700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00251" y="354842"/>
            <a:ext cx="11721061" cy="5822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CS" sz="2000" dirty="0" smtClean="0"/>
              <a:t>Атрибути &lt;</a:t>
            </a:r>
            <a:r>
              <a:rPr lang="sr-Latn-CS" sz="2000" dirty="0" smtClean="0"/>
              <a:t>table&gt; </a:t>
            </a:r>
            <a:r>
              <a:rPr lang="sr-Cyrl-CS" sz="2000" dirty="0" err="1" smtClean="0"/>
              <a:t>тага</a:t>
            </a:r>
            <a:endParaRPr lang="sr-Cyrl-CS" sz="2000" dirty="0" smtClean="0"/>
          </a:p>
          <a:p>
            <a:r>
              <a:rPr lang="sr-Cyrl-CS" sz="2000" dirty="0" smtClean="0"/>
              <a:t>    Као што видите креирана табела нема оквир. Да би га поставили потребно је да у оквиру </a:t>
            </a:r>
            <a:r>
              <a:rPr lang="sr-Cyrl-CS" sz="2000" dirty="0" err="1" smtClean="0"/>
              <a:t>тага</a:t>
            </a:r>
            <a:r>
              <a:rPr lang="sr-Cyrl-CS" sz="2000" dirty="0" smtClean="0"/>
              <a:t> &lt;</a:t>
            </a:r>
            <a:r>
              <a:rPr lang="sr-Latn-CS" sz="2000" dirty="0" smtClean="0"/>
              <a:t>table&gt; </a:t>
            </a:r>
            <a:r>
              <a:rPr lang="sr-Cyrl-CS" sz="2000" dirty="0" smtClean="0"/>
              <a:t>поставимо вредност атрибута </a:t>
            </a:r>
            <a:r>
              <a:rPr lang="sr-Latn-CS" sz="2000" dirty="0" err="1" smtClean="0"/>
              <a:t>border</a:t>
            </a:r>
            <a:r>
              <a:rPr lang="sr-Latn-CS" sz="2000" dirty="0" smtClean="0"/>
              <a:t> </a:t>
            </a:r>
            <a:r>
              <a:rPr lang="sr-Cyrl-CS" sz="2000" dirty="0" smtClean="0"/>
              <a:t>којим одређујемо ширину линије оквира (као што је то био случај и са сликама):</a:t>
            </a:r>
          </a:p>
          <a:p>
            <a:r>
              <a:rPr lang="sr-Cyrl-CS" sz="2000" dirty="0" smtClean="0"/>
              <a:t>    &lt;</a:t>
            </a:r>
            <a:r>
              <a:rPr lang="sr-Latn-CS" sz="2000" dirty="0" smtClean="0"/>
              <a:t>table </a:t>
            </a:r>
            <a:r>
              <a:rPr lang="sr-Latn-CS" sz="2000" dirty="0" err="1" smtClean="0"/>
              <a:t>border</a:t>
            </a:r>
            <a:r>
              <a:rPr lang="sr-Latn-CS" sz="2000" dirty="0" smtClean="0"/>
              <a:t>="1"&gt;</a:t>
            </a:r>
          </a:p>
          <a:p>
            <a:r>
              <a:rPr lang="sr-Cyrl-CS" sz="2000" dirty="0" smtClean="0"/>
              <a:t>Сада табела има следећи изглед:</a:t>
            </a:r>
          </a:p>
          <a:p>
            <a:endParaRPr lang="sr-Cyrl-CS" sz="2000" dirty="0" smtClean="0"/>
          </a:p>
          <a:p>
            <a:r>
              <a:rPr lang="sr-Cyrl-CS" sz="2000" dirty="0" smtClean="0">
                <a:solidFill>
                  <a:srgbClr val="FF0000"/>
                </a:solidFill>
              </a:rPr>
              <a:t>    </a:t>
            </a:r>
            <a:endParaRPr lang="sr-Latn-CS" sz="2000" dirty="0" smtClean="0">
              <a:solidFill>
                <a:srgbClr val="FF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9636" y="4024092"/>
            <a:ext cx="4577260" cy="14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2717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4149" y="327088"/>
            <a:ext cx="9949218" cy="513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014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0" y="122830"/>
            <a:ext cx="11353800" cy="6735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CS" sz="2400" dirty="0" smtClean="0"/>
              <a:t>    Поред атрибута </a:t>
            </a:r>
            <a:r>
              <a:rPr lang="sr-Latn-CS" sz="2400" dirty="0" err="1" smtClean="0"/>
              <a:t>border</a:t>
            </a:r>
            <a:r>
              <a:rPr lang="sr-Latn-CS" sz="2400" dirty="0" smtClean="0"/>
              <a:t> </a:t>
            </a:r>
            <a:r>
              <a:rPr lang="sr-Cyrl-CS" sz="2400" dirty="0" smtClean="0"/>
              <a:t>у &lt;</a:t>
            </a:r>
            <a:r>
              <a:rPr lang="sr-Latn-CS" sz="2400" dirty="0" smtClean="0"/>
              <a:t>table&gt; </a:t>
            </a:r>
            <a:r>
              <a:rPr lang="sr-Cyrl-CS" sz="2400" dirty="0" err="1" smtClean="0"/>
              <a:t>тагу</a:t>
            </a:r>
            <a:r>
              <a:rPr lang="sr-Cyrl-CS" sz="2400" dirty="0" smtClean="0"/>
              <a:t> могу се дефинисати и </a:t>
            </a:r>
            <a:r>
              <a:rPr lang="sr-Cyrl-CS" sz="2400" dirty="0" err="1" smtClean="0"/>
              <a:t>вриједности</a:t>
            </a:r>
            <a:r>
              <a:rPr lang="sr-Cyrl-CS" sz="2400" dirty="0" smtClean="0"/>
              <a:t> сљедећих </a:t>
            </a:r>
            <a:r>
              <a:rPr lang="sr-Cyrl-CS" sz="2400" dirty="0" err="1" smtClean="0"/>
              <a:t>тагова</a:t>
            </a:r>
            <a:r>
              <a:rPr lang="sr-Cyrl-CS" sz="2400" dirty="0" smtClean="0"/>
              <a:t>:</a:t>
            </a:r>
          </a:p>
          <a:p>
            <a:r>
              <a:rPr lang="sr-Cyrl-CS" sz="2400" dirty="0" smtClean="0"/>
              <a:t>        </a:t>
            </a:r>
            <a:r>
              <a:rPr lang="sr-Latn-CS" sz="2400" dirty="0" err="1" smtClean="0"/>
              <a:t>width</a:t>
            </a:r>
            <a:r>
              <a:rPr lang="sr-Latn-CS" sz="2400" dirty="0" smtClean="0"/>
              <a:t> - </a:t>
            </a:r>
            <a:r>
              <a:rPr lang="sr-Cyrl-CS" sz="2400" dirty="0" smtClean="0"/>
              <a:t>ширина табеле</a:t>
            </a:r>
          </a:p>
          <a:p>
            <a:r>
              <a:rPr lang="sr-Cyrl-CS" sz="2400" dirty="0" smtClean="0"/>
              <a:t>        </a:t>
            </a:r>
            <a:r>
              <a:rPr lang="sr-Latn-CS" sz="2400" dirty="0" err="1" smtClean="0"/>
              <a:t>align</a:t>
            </a:r>
            <a:r>
              <a:rPr lang="sr-Latn-CS" sz="2400" dirty="0" smtClean="0"/>
              <a:t> - </a:t>
            </a:r>
            <a:r>
              <a:rPr lang="sr-Cyrl-CS" sz="2400" dirty="0" smtClean="0"/>
              <a:t>поравнање табеле</a:t>
            </a:r>
          </a:p>
          <a:p>
            <a:r>
              <a:rPr lang="sr-Cyrl-CS" sz="2400" dirty="0" smtClean="0"/>
              <a:t>        </a:t>
            </a:r>
            <a:r>
              <a:rPr lang="sr-Latn-CS" sz="2400" dirty="0" err="1" smtClean="0"/>
              <a:t>cellspacing</a:t>
            </a:r>
            <a:r>
              <a:rPr lang="sr-Latn-CS" sz="2400" dirty="0" smtClean="0"/>
              <a:t> - </a:t>
            </a:r>
            <a:r>
              <a:rPr lang="sr-Cyrl-CS" sz="2400" dirty="0" smtClean="0"/>
              <a:t>размак између ћелија</a:t>
            </a:r>
          </a:p>
          <a:p>
            <a:r>
              <a:rPr lang="sr-Cyrl-CS" sz="2400" dirty="0" smtClean="0"/>
              <a:t>        </a:t>
            </a:r>
            <a:r>
              <a:rPr lang="sr-Latn-CS" sz="2400" dirty="0" err="1" smtClean="0"/>
              <a:t>cellpadding</a:t>
            </a:r>
            <a:r>
              <a:rPr lang="sr-Latn-CS" sz="2400" dirty="0" smtClean="0"/>
              <a:t> - </a:t>
            </a:r>
            <a:r>
              <a:rPr lang="sr-Cyrl-CS" sz="2400" dirty="0" smtClean="0"/>
              <a:t>размак између садржаја ћелије и оквира ћелије</a:t>
            </a:r>
          </a:p>
          <a:p>
            <a:r>
              <a:rPr lang="sr-Cyrl-CS" sz="2400" dirty="0" smtClean="0"/>
              <a:t>        </a:t>
            </a:r>
            <a:r>
              <a:rPr lang="sr-Latn-CS" sz="2400" dirty="0" err="1" smtClean="0"/>
              <a:t>bgcolor</a:t>
            </a:r>
            <a:r>
              <a:rPr lang="sr-Latn-CS" sz="2400" dirty="0" smtClean="0"/>
              <a:t> - </a:t>
            </a:r>
            <a:r>
              <a:rPr lang="sr-Cyrl-CS" sz="2400" dirty="0" smtClean="0"/>
              <a:t>боја позадине табеле</a:t>
            </a:r>
          </a:p>
          <a:p>
            <a:endParaRPr lang="sr-Cyrl-CS" sz="2400" dirty="0" smtClean="0"/>
          </a:p>
          <a:p>
            <a:r>
              <a:rPr lang="sr-Cyrl-CS" sz="2400" dirty="0" smtClean="0"/>
              <a:t>    </a:t>
            </a:r>
            <a:endParaRPr lang="sr-Latn-CS" sz="2400" dirty="0" smtClean="0"/>
          </a:p>
          <a:p>
            <a:endParaRPr lang="sr-Latn-CS" sz="2400" dirty="0"/>
          </a:p>
        </p:txBody>
      </p:sp>
    </p:spTree>
    <p:extLst>
      <p:ext uri="{BB962C8B-B14F-4D97-AF65-F5344CB8AC3E}">
        <p14:creationId xmlns:p14="http://schemas.microsoft.com/office/powerpoint/2010/main" xmlns="" val="222007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4944" y="721096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CS" sz="2400" dirty="0" smtClean="0"/>
              <a:t>Погледајте примјену ових атрибута у следећем примеру:</a:t>
            </a:r>
          </a:p>
          <a:p>
            <a:endParaRPr lang="sr-Cyrl-CS" sz="2400" dirty="0" smtClean="0"/>
          </a:p>
          <a:p>
            <a:r>
              <a:rPr lang="sr-Cyrl-CS" sz="2400" dirty="0" smtClean="0"/>
              <a:t>    &lt;</a:t>
            </a:r>
            <a:r>
              <a:rPr lang="sr-Latn-CS" sz="2400" dirty="0" smtClean="0"/>
              <a:t>table </a:t>
            </a:r>
            <a:r>
              <a:rPr lang="sr-Latn-CS" sz="2400" dirty="0" err="1" smtClean="0"/>
              <a:t>border</a:t>
            </a:r>
            <a:r>
              <a:rPr lang="sr-Latn-CS" sz="2400" dirty="0" smtClean="0"/>
              <a:t>="2" </a:t>
            </a:r>
            <a:r>
              <a:rPr lang="sr-Latn-CS" sz="2400" dirty="0" err="1" smtClean="0"/>
              <a:t>width</a:t>
            </a:r>
            <a:r>
              <a:rPr lang="sr-Latn-CS" sz="2400" dirty="0" smtClean="0"/>
              <a:t>="250" </a:t>
            </a:r>
            <a:r>
              <a:rPr lang="sr-Latn-CS" sz="2400" dirty="0" err="1" smtClean="0"/>
              <a:t>align</a:t>
            </a:r>
            <a:r>
              <a:rPr lang="sr-Latn-CS" sz="2400" dirty="0" smtClean="0"/>
              <a:t>="</a:t>
            </a:r>
            <a:r>
              <a:rPr lang="sr-Latn-CS" sz="2400" dirty="0" err="1" smtClean="0"/>
              <a:t>left</a:t>
            </a:r>
            <a:r>
              <a:rPr lang="sr-Latn-CS" sz="2400" dirty="0" smtClean="0"/>
              <a:t>" </a:t>
            </a:r>
            <a:r>
              <a:rPr lang="sr-Latn-CS" sz="2400" dirty="0" err="1" smtClean="0"/>
              <a:t>cellspacing</a:t>
            </a:r>
            <a:r>
              <a:rPr lang="sr-Latn-CS" sz="2400" dirty="0" smtClean="0"/>
              <a:t>="10" </a:t>
            </a:r>
            <a:r>
              <a:rPr lang="sr-Latn-CS" sz="2400" dirty="0" err="1" smtClean="0"/>
              <a:t>cellpadding</a:t>
            </a:r>
            <a:r>
              <a:rPr lang="sr-Latn-CS" sz="2400" dirty="0" smtClean="0"/>
              <a:t>="5" </a:t>
            </a:r>
            <a:r>
              <a:rPr lang="sr-Latn-CS" sz="2400" dirty="0" err="1" smtClean="0"/>
              <a:t>bgcolor</a:t>
            </a:r>
            <a:r>
              <a:rPr lang="sr-Latn-CS" sz="2400" dirty="0" smtClean="0"/>
              <a:t>="</a:t>
            </a:r>
            <a:r>
              <a:rPr lang="sr-Latn-CS" sz="2400" dirty="0" err="1" smtClean="0"/>
              <a:t>green</a:t>
            </a:r>
            <a:r>
              <a:rPr lang="sr-Latn-CS" sz="2400" dirty="0" smtClean="0"/>
              <a:t>"&gt;</a:t>
            </a:r>
          </a:p>
          <a:p>
            <a:r>
              <a:rPr lang="sr-Latn-CS" sz="2400" dirty="0" smtClean="0"/>
              <a:t>    &lt;</a:t>
            </a:r>
            <a:r>
              <a:rPr lang="sr-Latn-CS" sz="2400" dirty="0" err="1" smtClean="0"/>
              <a:t>tr</a:t>
            </a:r>
            <a:r>
              <a:rPr lang="sr-Latn-CS" sz="2400" dirty="0" smtClean="0"/>
              <a:t>&gt;</a:t>
            </a:r>
          </a:p>
          <a:p>
            <a:r>
              <a:rPr lang="sr-Latn-CS" sz="2400" dirty="0" smtClean="0"/>
              <a:t>       &lt;td&gt;1. </a:t>
            </a:r>
            <a:r>
              <a:rPr lang="sr-Latn-CS" sz="2400" dirty="0" err="1" smtClean="0"/>
              <a:t>celija</a:t>
            </a:r>
            <a:r>
              <a:rPr lang="sr-Latn-CS" sz="2400" dirty="0" smtClean="0"/>
              <a:t> u 1. redu&lt;/td&gt;</a:t>
            </a:r>
          </a:p>
          <a:p>
            <a:r>
              <a:rPr lang="sr-Latn-CS" sz="2400" dirty="0" smtClean="0"/>
              <a:t>       &lt;td&gt;2. </a:t>
            </a:r>
            <a:r>
              <a:rPr lang="sr-Latn-CS" sz="2400" dirty="0" err="1" smtClean="0"/>
              <a:t>celija</a:t>
            </a:r>
            <a:r>
              <a:rPr lang="sr-Latn-CS" sz="2400" dirty="0" smtClean="0"/>
              <a:t> u 1. redu&lt;/td&gt;</a:t>
            </a:r>
          </a:p>
          <a:p>
            <a:r>
              <a:rPr lang="sr-Latn-CS" sz="2400" dirty="0" smtClean="0"/>
              <a:t>    &lt;/</a:t>
            </a:r>
            <a:r>
              <a:rPr lang="sr-Latn-CS" sz="2400" dirty="0" err="1" smtClean="0"/>
              <a:t>tr</a:t>
            </a:r>
            <a:r>
              <a:rPr lang="sr-Latn-CS" sz="2400" dirty="0" smtClean="0"/>
              <a:t>&gt;</a:t>
            </a:r>
          </a:p>
          <a:p>
            <a:r>
              <a:rPr lang="sr-Latn-CS" sz="2400" dirty="0" smtClean="0"/>
              <a:t>    &lt;</a:t>
            </a:r>
            <a:r>
              <a:rPr lang="sr-Latn-CS" sz="2400" dirty="0" err="1" smtClean="0"/>
              <a:t>tr</a:t>
            </a:r>
            <a:r>
              <a:rPr lang="sr-Latn-CS" sz="2400" dirty="0" smtClean="0"/>
              <a:t>&gt;</a:t>
            </a:r>
          </a:p>
          <a:p>
            <a:r>
              <a:rPr lang="sr-Latn-CS" sz="2400" dirty="0" smtClean="0"/>
              <a:t>       &lt;td&gt;1. </a:t>
            </a:r>
            <a:r>
              <a:rPr lang="sr-Latn-CS" sz="2400" dirty="0" err="1" smtClean="0"/>
              <a:t>celija</a:t>
            </a:r>
            <a:r>
              <a:rPr lang="sr-Latn-CS" sz="2400" dirty="0" smtClean="0"/>
              <a:t> u 2. redu&lt;/td&gt;</a:t>
            </a:r>
          </a:p>
          <a:p>
            <a:r>
              <a:rPr lang="sr-Latn-CS" sz="2400" dirty="0" smtClean="0"/>
              <a:t>       &lt;td&gt;2. </a:t>
            </a:r>
            <a:r>
              <a:rPr lang="sr-Latn-CS" sz="2400" dirty="0" err="1" smtClean="0"/>
              <a:t>celija</a:t>
            </a:r>
            <a:r>
              <a:rPr lang="sr-Latn-CS" sz="2400" dirty="0" smtClean="0"/>
              <a:t> u 2. redu&lt;/td&gt;</a:t>
            </a:r>
          </a:p>
          <a:p>
            <a:r>
              <a:rPr lang="sr-Latn-CS" sz="2400" dirty="0" smtClean="0"/>
              <a:t>    &lt;/</a:t>
            </a:r>
            <a:r>
              <a:rPr lang="sr-Latn-CS" sz="2400" dirty="0" err="1" smtClean="0"/>
              <a:t>tr</a:t>
            </a:r>
            <a:r>
              <a:rPr lang="sr-Latn-CS" sz="2400" dirty="0" smtClean="0"/>
              <a:t>&gt;</a:t>
            </a:r>
            <a:endParaRPr lang="en-US" sz="24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6169" y="3767483"/>
            <a:ext cx="5164310" cy="1768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46880" y="122830"/>
            <a:ext cx="10515600" cy="1637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У табелу се може унети сваки елемент који се користи у HTML-у: текст, слика, друга табела или садржај ћелије може остати празан. Погледајте следећу табелу:</a:t>
            </a:r>
            <a:endParaRPr lang="sr-Cyrl-CS" sz="2400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5655" y="1924335"/>
            <a:ext cx="7924556" cy="1801505"/>
          </a:xfrm>
          <a:prstGeom prst="rect">
            <a:avLst/>
          </a:prstGeom>
        </p:spPr>
      </p:pic>
      <p:sp>
        <p:nvSpPr>
          <p:cNvPr id="5" name="Pravougaonik 4"/>
          <p:cNvSpPr/>
          <p:nvPr/>
        </p:nvSpPr>
        <p:spPr>
          <a:xfrm>
            <a:off x="787777" y="4418041"/>
            <a:ext cx="5694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Код за ову табелу је следећи: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xmlns="" val="19769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09433" y="2934269"/>
            <a:ext cx="4885897" cy="955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r-Cyrl-CS" sz="8000" dirty="0"/>
          </a:p>
          <a:p>
            <a:r>
              <a:rPr lang="sr-Cyrl-CS" sz="8000" dirty="0"/>
              <a:t>&lt;</a:t>
            </a:r>
            <a:r>
              <a:rPr lang="sr-Latn-CS" sz="8000" dirty="0"/>
              <a:t>table</a:t>
            </a:r>
            <a:r>
              <a:rPr lang="sr-Latn-CS" sz="8000" dirty="0" smtClean="0"/>
              <a:t>&gt;</a:t>
            </a:r>
            <a:endParaRPr lang="sr-Latn-CS" sz="8000" dirty="0"/>
          </a:p>
          <a:p>
            <a:r>
              <a:rPr lang="sr-Latn-CS" sz="8000" dirty="0"/>
              <a:t>    &lt;</a:t>
            </a:r>
            <a:r>
              <a:rPr lang="sr-Latn-CS" sz="8000" dirty="0" err="1"/>
              <a:t>tr</a:t>
            </a:r>
            <a:r>
              <a:rPr lang="sr-Latn-CS" sz="8000" dirty="0"/>
              <a:t>&gt;</a:t>
            </a:r>
          </a:p>
          <a:p>
            <a:r>
              <a:rPr lang="sr-Latn-CS" sz="8000" dirty="0"/>
              <a:t>        &lt;</a:t>
            </a:r>
            <a:r>
              <a:rPr lang="sr-Latn-CS" sz="8000" dirty="0" err="1"/>
              <a:t>th</a:t>
            </a:r>
            <a:r>
              <a:rPr lang="sr-Latn-CS" sz="8000" dirty="0"/>
              <a:t>&gt;&amp;</a:t>
            </a:r>
            <a:r>
              <a:rPr lang="sr-Latn-CS" sz="8000" dirty="0" err="1"/>
              <a:t>nbsp</a:t>
            </a:r>
            <a:r>
              <a:rPr lang="sr-Latn-CS" sz="8000" dirty="0"/>
              <a:t>&lt;/</a:t>
            </a:r>
            <a:r>
              <a:rPr lang="sr-Latn-CS" sz="8000" dirty="0" err="1"/>
              <a:t>td</a:t>
            </a:r>
            <a:r>
              <a:rPr lang="sr-Latn-CS" sz="8000" dirty="0"/>
              <a:t>&gt;                </a:t>
            </a:r>
            <a:r>
              <a:rPr lang="sr-Cyrl-CS" sz="8000" dirty="0"/>
              <a:t>дефинисање празне </a:t>
            </a:r>
            <a:r>
              <a:rPr lang="sr-Cyrl-CS" sz="8000" dirty="0" smtClean="0"/>
              <a:t>ћелије</a:t>
            </a:r>
            <a:endParaRPr lang="sr-Cyrl-CS" sz="8000" dirty="0"/>
          </a:p>
          <a:p>
            <a:r>
              <a:rPr lang="sr-Cyrl-CS" sz="8000" dirty="0"/>
              <a:t>        &lt;</a:t>
            </a:r>
            <a:r>
              <a:rPr lang="sr-Latn-CS" sz="8000" dirty="0" err="1"/>
              <a:t>th</a:t>
            </a:r>
            <a:r>
              <a:rPr lang="sr-Latn-CS" sz="8000" dirty="0"/>
              <a:t>&gt;Broj figura&lt;/</a:t>
            </a:r>
            <a:r>
              <a:rPr lang="sr-Latn-CS" sz="8000" dirty="0" err="1"/>
              <a:t>td</a:t>
            </a:r>
            <a:r>
              <a:rPr lang="sr-Latn-CS" sz="8000" dirty="0" smtClean="0"/>
              <a:t>&gt;</a:t>
            </a:r>
            <a:endParaRPr lang="sr-Latn-CS" sz="8000" dirty="0"/>
          </a:p>
          <a:p>
            <a:r>
              <a:rPr lang="sr-Latn-CS" sz="8000" dirty="0"/>
              <a:t>    &lt;/</a:t>
            </a:r>
            <a:r>
              <a:rPr lang="sr-Latn-CS" sz="8000" dirty="0" err="1"/>
              <a:t>tr</a:t>
            </a:r>
            <a:r>
              <a:rPr lang="sr-Latn-CS" sz="8000" dirty="0" smtClean="0"/>
              <a:t>&gt;</a:t>
            </a:r>
            <a:endParaRPr lang="sr-Latn-CS" sz="8000" dirty="0"/>
          </a:p>
          <a:p>
            <a:r>
              <a:rPr lang="sr-Latn-CS" sz="8000" dirty="0"/>
              <a:t>    &lt;</a:t>
            </a:r>
            <a:r>
              <a:rPr lang="sr-Latn-CS" sz="8000" dirty="0" err="1"/>
              <a:t>tr</a:t>
            </a:r>
            <a:r>
              <a:rPr lang="sr-Latn-CS" sz="8000" dirty="0" smtClean="0"/>
              <a:t>&gt;</a:t>
            </a:r>
            <a:endParaRPr lang="sr-Latn-CS" sz="8000" dirty="0"/>
          </a:p>
          <a:p>
            <a:r>
              <a:rPr lang="sr-Latn-CS" sz="8000" dirty="0"/>
              <a:t>        &lt;</a:t>
            </a:r>
            <a:r>
              <a:rPr lang="sr-Latn-CS" sz="8000" dirty="0" err="1"/>
              <a:t>td</a:t>
            </a:r>
            <a:r>
              <a:rPr lang="sr-Latn-CS" sz="8000" dirty="0"/>
              <a:t>&gt;&lt;</a:t>
            </a:r>
            <a:r>
              <a:rPr lang="sr-Latn-CS" sz="8000" dirty="0" err="1"/>
              <a:t>img</a:t>
            </a:r>
            <a:r>
              <a:rPr lang="sr-Latn-CS" sz="8000" dirty="0"/>
              <a:t> </a:t>
            </a:r>
            <a:r>
              <a:rPr lang="sr-Latn-CS" sz="8000" dirty="0" err="1"/>
              <a:t>src</a:t>
            </a:r>
            <a:r>
              <a:rPr lang="sr-Latn-CS" sz="8000" dirty="0"/>
              <a:t>="logo.jpg"&gt;&lt;/</a:t>
            </a:r>
            <a:r>
              <a:rPr lang="sr-Latn-CS" sz="8000" dirty="0" err="1"/>
              <a:t>td</a:t>
            </a:r>
            <a:r>
              <a:rPr lang="sr-Latn-CS" sz="8000" dirty="0"/>
              <a:t>&gt; </a:t>
            </a:r>
            <a:r>
              <a:rPr lang="sr-Cyrl-CS" sz="8000" dirty="0"/>
              <a:t>постављање слике у </a:t>
            </a:r>
            <a:r>
              <a:rPr lang="sr-Cyrl-CS" sz="8000" dirty="0" smtClean="0"/>
              <a:t>ћелију</a:t>
            </a:r>
            <a:endParaRPr lang="sr-Cyrl-CS" sz="8000" dirty="0"/>
          </a:p>
          <a:p>
            <a:r>
              <a:rPr lang="sr-Cyrl-CS" sz="8000" dirty="0"/>
              <a:t>        &lt;</a:t>
            </a:r>
            <a:r>
              <a:rPr lang="sr-Latn-CS" sz="8000" dirty="0" err="1"/>
              <a:t>td</a:t>
            </a:r>
            <a:r>
              <a:rPr lang="sr-Latn-CS" sz="8000" dirty="0" smtClean="0"/>
              <a:t>&gt;</a:t>
            </a:r>
            <a:endParaRPr lang="sr-Latn-CS" sz="8000" dirty="0"/>
          </a:p>
          <a:p>
            <a:r>
              <a:rPr lang="sr-Latn-CS" sz="8000" dirty="0"/>
              <a:t>            &lt;table&gt;                   </a:t>
            </a:r>
            <a:r>
              <a:rPr lang="sr-Cyrl-CS" sz="8000" dirty="0"/>
              <a:t>постављање табеле у ћелију</a:t>
            </a:r>
          </a:p>
          <a:p>
            <a:r>
              <a:rPr lang="sr-Cyrl-CS" sz="8000" dirty="0"/>
              <a:t>            &lt;</a:t>
            </a:r>
            <a:r>
              <a:rPr lang="sr-Latn-CS" sz="8000" dirty="0" err="1"/>
              <a:t>tr</a:t>
            </a:r>
            <a:r>
              <a:rPr lang="sr-Latn-CS" sz="8000" dirty="0"/>
              <a:t>&gt;</a:t>
            </a:r>
          </a:p>
          <a:p>
            <a:r>
              <a:rPr lang="sr-Latn-CS" sz="8000" dirty="0"/>
              <a:t>                &lt;</a:t>
            </a:r>
            <a:r>
              <a:rPr lang="sr-Latn-CS" sz="8000" dirty="0" err="1"/>
              <a:t>td</a:t>
            </a:r>
            <a:r>
              <a:rPr lang="sr-Latn-CS" sz="8000" dirty="0"/>
              <a:t>&gt;plavi&lt;/</a:t>
            </a:r>
            <a:r>
              <a:rPr lang="sr-Latn-CS" sz="8000" dirty="0" err="1"/>
              <a:t>td</a:t>
            </a:r>
            <a:r>
              <a:rPr lang="sr-Latn-CS" sz="8000" dirty="0"/>
              <a:t>&gt;</a:t>
            </a:r>
          </a:p>
          <a:p>
            <a:r>
              <a:rPr lang="sr-Latn-CS" sz="8000" dirty="0"/>
              <a:t>                &lt;</a:t>
            </a:r>
            <a:r>
              <a:rPr lang="sr-Latn-CS" sz="8000" dirty="0" err="1"/>
              <a:t>td</a:t>
            </a:r>
            <a:r>
              <a:rPr lang="sr-Latn-CS" sz="8000" dirty="0"/>
              <a:t>&gt;4&lt;/</a:t>
            </a:r>
            <a:r>
              <a:rPr lang="sr-Latn-CS" sz="8000" dirty="0" err="1"/>
              <a:t>td</a:t>
            </a:r>
            <a:r>
              <a:rPr lang="sr-Latn-CS" sz="8000" dirty="0" smtClean="0"/>
              <a:t>&gt;</a:t>
            </a:r>
            <a:endParaRPr lang="sr-Latn-CS" sz="8000" dirty="0"/>
          </a:p>
        </p:txBody>
      </p:sp>
      <p:sp>
        <p:nvSpPr>
          <p:cNvPr id="4" name="Pravougaonik 3"/>
          <p:cNvSpPr/>
          <p:nvPr/>
        </p:nvSpPr>
        <p:spPr>
          <a:xfrm>
            <a:off x="7169624" y="90804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dirty="0"/>
              <a:t>&lt;/</a:t>
            </a:r>
            <a:r>
              <a:rPr lang="sr-Latn-CS" dirty="0" err="1"/>
              <a:t>tr</a:t>
            </a:r>
            <a:r>
              <a:rPr lang="sr-Latn-CS" dirty="0"/>
              <a:t>&gt;</a:t>
            </a:r>
          </a:p>
          <a:p>
            <a:r>
              <a:rPr lang="sr-Latn-CS" dirty="0"/>
              <a:t>        &lt;</a:t>
            </a:r>
            <a:r>
              <a:rPr lang="sr-Latn-CS" dirty="0" err="1"/>
              <a:t>tr</a:t>
            </a:r>
            <a:r>
              <a:rPr lang="sr-Latn-CS" dirty="0"/>
              <a:t>&gt;</a:t>
            </a:r>
          </a:p>
          <a:p>
            <a:r>
              <a:rPr lang="sr-Latn-CS" dirty="0"/>
              <a:t>            &lt;</a:t>
            </a:r>
            <a:r>
              <a:rPr lang="sr-Latn-CS" dirty="0" err="1"/>
              <a:t>td</a:t>
            </a:r>
            <a:r>
              <a:rPr lang="sr-Latn-CS" dirty="0"/>
              <a:t>&gt;crveni&lt;/</a:t>
            </a:r>
            <a:r>
              <a:rPr lang="sr-Latn-CS" dirty="0" err="1"/>
              <a:t>td</a:t>
            </a:r>
            <a:r>
              <a:rPr lang="sr-Latn-CS" dirty="0"/>
              <a:t>&gt;</a:t>
            </a:r>
          </a:p>
          <a:p>
            <a:r>
              <a:rPr lang="sr-Latn-CS" dirty="0"/>
              <a:t>            &lt;</a:t>
            </a:r>
            <a:r>
              <a:rPr lang="sr-Latn-CS" dirty="0" err="1"/>
              <a:t>td</a:t>
            </a:r>
            <a:r>
              <a:rPr lang="sr-Latn-CS" dirty="0"/>
              <a:t>&gt;1&lt;/</a:t>
            </a:r>
            <a:r>
              <a:rPr lang="sr-Latn-CS" dirty="0" err="1"/>
              <a:t>td</a:t>
            </a:r>
            <a:r>
              <a:rPr lang="sr-Latn-CS" dirty="0"/>
              <a:t>&gt;</a:t>
            </a:r>
          </a:p>
          <a:p>
            <a:r>
              <a:rPr lang="sr-Latn-CS" dirty="0"/>
              <a:t>        &lt;/</a:t>
            </a:r>
            <a:r>
              <a:rPr lang="sr-Latn-CS" dirty="0" err="1"/>
              <a:t>tr</a:t>
            </a:r>
            <a:r>
              <a:rPr lang="sr-Latn-CS" dirty="0"/>
              <a:t>&gt;</a:t>
            </a:r>
          </a:p>
          <a:p>
            <a:r>
              <a:rPr lang="sr-Latn-CS" dirty="0"/>
              <a:t>                &lt;/table&gt;</a:t>
            </a:r>
          </a:p>
          <a:p>
            <a:r>
              <a:rPr lang="sr-Latn-CS" dirty="0"/>
              <a:t>    &lt;/</a:t>
            </a:r>
            <a:r>
              <a:rPr lang="sr-Latn-CS" dirty="0" err="1"/>
              <a:t>td</a:t>
            </a:r>
            <a:r>
              <a:rPr lang="sr-Latn-CS" dirty="0"/>
              <a:t>&gt;</a:t>
            </a:r>
          </a:p>
          <a:p>
            <a:r>
              <a:rPr lang="sr-Latn-CS" dirty="0"/>
              <a:t>&lt;/</a:t>
            </a:r>
            <a:r>
              <a:rPr lang="sr-Latn-CS" dirty="0" err="1"/>
              <a:t>tr</a:t>
            </a:r>
            <a:r>
              <a:rPr lang="sr-Latn-CS" dirty="0"/>
              <a:t>&gt;</a:t>
            </a:r>
          </a:p>
          <a:p>
            <a:r>
              <a:rPr lang="sr-Latn-CS" dirty="0"/>
              <a:t>&lt;/table&gt;</a:t>
            </a:r>
          </a:p>
        </p:txBody>
      </p:sp>
    </p:spTree>
    <p:extLst>
      <p:ext uri="{BB962C8B-B14F-4D97-AF65-F5344CB8AC3E}">
        <p14:creationId xmlns:p14="http://schemas.microsoft.com/office/powerpoint/2010/main" xmlns="" val="36458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a">
  <a:themeElements>
    <a:clrScheme name="Nebeska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sk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sk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TM03457452[[fn=Nebeska]]</Template>
  <TotalTime>117</TotalTime>
  <Words>685</Words>
  <Application>Microsoft Office PowerPoint</Application>
  <PresentationFormat>Custom</PresentationFormat>
  <Paragraphs>77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Nebeska</vt:lpstr>
      <vt:lpstr>ТАГОВИ ЗА ТАБЕЛЕ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ТАГОВИ ЗА ТАБЕЛЕ</dc:title>
  <dc:creator>ucenik</dc:creator>
  <cp:lastModifiedBy>Aleksandra Stankovic</cp:lastModifiedBy>
  <cp:revision>10</cp:revision>
  <dcterms:created xsi:type="dcterms:W3CDTF">2021-02-15T18:21:08Z</dcterms:created>
  <dcterms:modified xsi:type="dcterms:W3CDTF">2021-02-17T09:39:52Z</dcterms:modified>
</cp:coreProperties>
</file>