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7C044-0FDC-4B13-8067-F3FE3C4AEF5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BE79-998A-456D-96DC-7D31C43383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lfolg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BE79-998A-456D-96DC-7D31C43383C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1/16/2021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929066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800" b="1" dirty="0" smtClean="0"/>
              <a:t>Castingsshows: Traum oder Albtraum?</a:t>
            </a:r>
            <a:endParaRPr lang="en-US" sz="4800" b="1" dirty="0"/>
          </a:p>
        </p:txBody>
      </p:sp>
      <p:pic>
        <p:nvPicPr>
          <p:cNvPr id="6" name="Picture 5" descr="castingshows_ox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7955476" cy="259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57148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b="1" dirty="0" smtClean="0">
                <a:solidFill>
                  <a:schemeClr val="bg2">
                    <a:lumMod val="25000"/>
                  </a:schemeClr>
                </a:solidFill>
              </a:rPr>
              <a:t>Welche W</a:t>
            </a:r>
            <a:r>
              <a:rPr lang="de-DE" sz="3200" b="1" dirty="0" smtClean="0">
                <a:solidFill>
                  <a:schemeClr val="bg2">
                    <a:lumMod val="25000"/>
                  </a:schemeClr>
                </a:solidFill>
              </a:rPr>
              <a:t>örter passen zum Thema Castingshow?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071678"/>
            <a:ext cx="8286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   Star               Schlüssel               </a:t>
            </a:r>
            <a:r>
              <a:rPr lang="de-DE" sz="3200" dirty="0" smtClean="0">
                <a:solidFill>
                  <a:srgbClr val="00B050"/>
                </a:solidFill>
              </a:rPr>
              <a:t>Topmodel 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</a:p>
          <a:p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de-DE" sz="3200" dirty="0" smtClean="0">
                <a:solidFill>
                  <a:srgbClr val="00B050"/>
                </a:solidFill>
              </a:rPr>
              <a:t>Talent               </a:t>
            </a:r>
            <a:r>
              <a:rPr lang="de-DE" sz="3200" dirty="0" smtClean="0">
                <a:solidFill>
                  <a:srgbClr val="FF0000"/>
                </a:solidFill>
              </a:rPr>
              <a:t>Appotheke </a:t>
            </a:r>
            <a:r>
              <a:rPr lang="de-DE" sz="3200" dirty="0" smtClean="0"/>
              <a:t>                                     </a:t>
            </a: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Kandidat</a:t>
            </a:r>
            <a:r>
              <a:rPr lang="de-DE" sz="3200" dirty="0" smtClean="0"/>
              <a:t>                                              </a:t>
            </a:r>
            <a:r>
              <a:rPr lang="de-DE" sz="3200" dirty="0" smtClean="0">
                <a:solidFill>
                  <a:srgbClr val="FF0000"/>
                </a:solidFill>
              </a:rPr>
              <a:t>Kritik  </a:t>
            </a:r>
            <a:r>
              <a:rPr lang="de-DE" sz="3200" dirty="0" smtClean="0"/>
              <a:t>                </a:t>
            </a:r>
          </a:p>
          <a:p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Müllcontainer</a:t>
            </a:r>
          </a:p>
          <a:p>
            <a:endParaRPr lang="de-DE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3200" dirty="0" smtClean="0">
                <a:solidFill>
                  <a:srgbClr val="00B050"/>
                </a:solidFill>
              </a:rPr>
              <a:t> Handtuch </a:t>
            </a:r>
            <a:r>
              <a:rPr lang="de-DE" sz="3200" dirty="0" smtClean="0"/>
              <a:t>             </a:t>
            </a:r>
            <a:r>
              <a:rPr lang="de-DE" sz="3200" dirty="0" smtClean="0">
                <a:solidFill>
                  <a:srgbClr val="FF0000"/>
                </a:solidFill>
              </a:rPr>
              <a:t>Chance</a:t>
            </a:r>
            <a:r>
              <a:rPr lang="de-DE" sz="3200" dirty="0" smtClean="0"/>
              <a:t>           </a:t>
            </a:r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</a:rPr>
              <a:t>Marker  </a:t>
            </a:r>
            <a:r>
              <a:rPr lang="de-DE" sz="3200" dirty="0" smtClean="0"/>
              <a:t>                         </a:t>
            </a:r>
          </a:p>
          <a:p>
            <a:r>
              <a:rPr lang="de-DE" sz="3200" dirty="0" smtClean="0">
                <a:solidFill>
                  <a:srgbClr val="00B050"/>
                </a:solidFill>
              </a:rPr>
              <a:t>               Kleid</a:t>
            </a:r>
            <a:r>
              <a:rPr lang="de-DE" sz="3200" dirty="0" smtClean="0"/>
              <a:t>                    </a:t>
            </a:r>
            <a:r>
              <a:rPr lang="de-DE" sz="3200" dirty="0" smtClean="0">
                <a:solidFill>
                  <a:srgbClr val="FF0000"/>
                </a:solidFill>
              </a:rPr>
              <a:t>Fernsehsendung</a:t>
            </a:r>
            <a:r>
              <a:rPr lang="de-DE" sz="3200" dirty="0" smtClean="0"/>
              <a:t>         </a:t>
            </a:r>
          </a:p>
          <a:p>
            <a:r>
              <a:rPr lang="de-DE" sz="3200" dirty="0" smtClean="0">
                <a:solidFill>
                  <a:srgbClr val="00B050"/>
                </a:solidFill>
              </a:rPr>
              <a:t>                          Publikum</a:t>
            </a:r>
            <a:r>
              <a:rPr lang="de-DE" sz="3200" dirty="0" smtClean="0"/>
              <a:t> </a:t>
            </a:r>
            <a:endParaRPr lang="en-US" sz="3200" dirty="0"/>
          </a:p>
        </p:txBody>
      </p:sp>
      <p:pic>
        <p:nvPicPr>
          <p:cNvPr id="9" name="Picture 8" descr="kontej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357562"/>
            <a:ext cx="1142986" cy="85724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>
            <a:off x="5286380" y="3714752"/>
            <a:ext cx="500066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roti_Proudu_(Publiku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572140"/>
            <a:ext cx="1505524" cy="1000108"/>
          </a:xfrm>
          <a:prstGeom prst="rect">
            <a:avLst/>
          </a:prstGeom>
        </p:spPr>
      </p:pic>
      <p:cxnSp>
        <p:nvCxnSpPr>
          <p:cNvPr id="18" name="Elbow Connector 17"/>
          <p:cNvCxnSpPr/>
          <p:nvPr/>
        </p:nvCxnSpPr>
        <p:spPr>
          <a:xfrm>
            <a:off x="4929190" y="5857892"/>
            <a:ext cx="785818" cy="1428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2">
                    <a:lumMod val="50000"/>
                  </a:schemeClr>
                </a:solidFill>
              </a:rPr>
              <a:t>Wörter, die zum Thema Castingshow passen 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928803"/>
            <a:ext cx="5500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2800" dirty="0" smtClean="0"/>
              <a:t> der Star</a:t>
            </a:r>
          </a:p>
          <a:p>
            <a:r>
              <a:rPr lang="de-DE" sz="2800" dirty="0" smtClean="0"/>
              <a:t>  das Topmodel</a:t>
            </a:r>
          </a:p>
          <a:p>
            <a:r>
              <a:rPr lang="de-DE" sz="2800" dirty="0" smtClean="0"/>
              <a:t>  das Talent</a:t>
            </a:r>
          </a:p>
          <a:p>
            <a:r>
              <a:rPr lang="de-DE" sz="2800" dirty="0" smtClean="0"/>
              <a:t>  der Kandidat</a:t>
            </a:r>
          </a:p>
          <a:p>
            <a:r>
              <a:rPr lang="de-DE" sz="2800" dirty="0" smtClean="0"/>
              <a:t>  die Kritik</a:t>
            </a:r>
          </a:p>
          <a:p>
            <a:r>
              <a:rPr lang="de-DE" sz="2800" dirty="0" smtClean="0"/>
              <a:t>  die Chance</a:t>
            </a:r>
          </a:p>
          <a:p>
            <a:r>
              <a:rPr lang="de-DE" sz="2800" dirty="0" smtClean="0"/>
              <a:t>  das Kleid</a:t>
            </a:r>
          </a:p>
          <a:p>
            <a:r>
              <a:rPr lang="de-DE" sz="2800" dirty="0" smtClean="0"/>
              <a:t>  die Fensehsendung</a:t>
            </a:r>
          </a:p>
          <a:p>
            <a:r>
              <a:rPr lang="de-DE" sz="2800" dirty="0" smtClean="0"/>
              <a:t>  das Publikum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857256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Kursbuch, Seite 29, Übung 10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428736"/>
            <a:ext cx="84296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10. Lies die Fragen und den Text. Beantworte die Fragen.</a:t>
            </a:r>
          </a:p>
          <a:p>
            <a:endParaRPr lang="de-DE" dirty="0" smtClean="0"/>
          </a:p>
          <a:p>
            <a:pPr marL="342900" indent="-342900">
              <a:buAutoNum type="arabicPeriod"/>
            </a:pPr>
            <a:r>
              <a:rPr lang="de-DE" sz="2800" dirty="0" smtClean="0"/>
              <a:t>Welchen Traum haben viele junge Leute?</a:t>
            </a:r>
          </a:p>
          <a:p>
            <a:pPr marL="342900" indent="-342900">
              <a:buAutoNum type="arabicPeriod"/>
            </a:pPr>
            <a:r>
              <a:rPr lang="de-DE" sz="2800" dirty="0" smtClean="0"/>
              <a:t>Warum sind Castingshows so beliebt?</a:t>
            </a:r>
          </a:p>
          <a:p>
            <a:pPr marL="342900" indent="-342900">
              <a:buAutoNum type="arabicPeriod"/>
            </a:pPr>
            <a:r>
              <a:rPr lang="de-DE" sz="2800" dirty="0" smtClean="0"/>
              <a:t>Welche berühmten Stars kommen aus Castingshows?</a:t>
            </a:r>
          </a:p>
          <a:p>
            <a:pPr marL="342900" indent="-342900">
              <a:buAutoNum type="arabicPeriod"/>
            </a:pPr>
            <a:r>
              <a:rPr lang="de-DE" sz="2800" dirty="0" smtClean="0"/>
              <a:t>Was passiert, wenn Kandidaten weinen?</a:t>
            </a:r>
          </a:p>
          <a:p>
            <a:pPr marL="342900" indent="-342900">
              <a:buAutoNum type="arabicPeriod"/>
            </a:pPr>
            <a:r>
              <a:rPr lang="de-DE" sz="2800" dirty="0" smtClean="0"/>
              <a:t>Eine Moderatorin hat einmal die Kleider von Kandidatinnen in einen Müllcontainer geworfen. Wie hat das Publikum reagiert?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3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1285860"/>
            <a:ext cx="8532281" cy="507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85728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Kursbuch, Seite 29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857232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000" b="1" i="1" dirty="0" smtClean="0"/>
              <a:t>1. Welchen Traum haben viele junge Leute?</a:t>
            </a:r>
          </a:p>
          <a:p>
            <a:pPr marL="342900" indent="-342900"/>
            <a:r>
              <a:rPr lang="sr-Latn-BA" sz="2000" dirty="0" smtClean="0"/>
              <a:t>      </a:t>
            </a:r>
            <a:r>
              <a:rPr lang="de-DE" sz="2000" dirty="0" smtClean="0"/>
              <a:t>Den </a:t>
            </a:r>
            <a:r>
              <a:rPr lang="de-DE" sz="2000" dirty="0" smtClean="0"/>
              <a:t>Traum, Superstaroder Topmodel  zu werden und reich und berühmt zu sein.</a:t>
            </a:r>
          </a:p>
          <a:p>
            <a:pPr marL="342900" indent="-342900"/>
            <a:r>
              <a:rPr lang="de-DE" sz="2000" b="1" i="1" dirty="0" smtClean="0"/>
              <a:t>2. Warum sind Castingshows so beliebt?</a:t>
            </a:r>
          </a:p>
          <a:p>
            <a:pPr marL="342900" indent="-342900"/>
            <a:r>
              <a:rPr lang="sr-Latn-BA" sz="2000" dirty="0" smtClean="0"/>
              <a:t>     </a:t>
            </a:r>
            <a:r>
              <a:rPr lang="de-DE" sz="2000" dirty="0" smtClean="0"/>
              <a:t>Weil </a:t>
            </a:r>
            <a:r>
              <a:rPr lang="de-DE" sz="2000" dirty="0" smtClean="0"/>
              <a:t>Castingshows folgende Botschaften vermitteln: Jeder kann es schaffen, </a:t>
            </a:r>
            <a:r>
              <a:rPr lang="de-DE" sz="2000" dirty="0" smtClean="0"/>
              <a:t>auch</a:t>
            </a:r>
            <a:r>
              <a:rPr lang="sr-Latn-BA" sz="2000" dirty="0" smtClean="0"/>
              <a:t> </a:t>
            </a:r>
            <a:r>
              <a:rPr lang="de-DE" sz="2000" dirty="0" smtClean="0"/>
              <a:t>ganz </a:t>
            </a:r>
            <a:r>
              <a:rPr lang="de-DE" sz="2000" dirty="0" smtClean="0"/>
              <a:t>normale Menschen. Jeder kann ein Superstar sein. Man muss </a:t>
            </a:r>
            <a:r>
              <a:rPr lang="de-DE" sz="2000" dirty="0" smtClean="0"/>
              <a:t>nicht</a:t>
            </a:r>
            <a:r>
              <a:rPr lang="sr-Latn-BA" sz="2000" dirty="0" smtClean="0"/>
              <a:t> </a:t>
            </a:r>
            <a:r>
              <a:rPr lang="de-DE" sz="2000" dirty="0" smtClean="0"/>
              <a:t>superschön </a:t>
            </a:r>
            <a:r>
              <a:rPr lang="de-DE" sz="2000" dirty="0" smtClean="0"/>
              <a:t>sein oder coole Talente haben, man muss kein Genie sein. Man kann </a:t>
            </a:r>
            <a:r>
              <a:rPr lang="de-DE" sz="2000" dirty="0" smtClean="0"/>
              <a:t>sein</a:t>
            </a:r>
            <a:r>
              <a:rPr lang="de-DE" sz="2000" dirty="0" smtClean="0"/>
              <a:t>, wie man ist und Erfolg haben.</a:t>
            </a:r>
          </a:p>
          <a:p>
            <a:pPr marL="342900" indent="-342900"/>
            <a:r>
              <a:rPr lang="de-DE" sz="2000" b="1" i="1" dirty="0" smtClean="0"/>
              <a:t>3. Welche berühmten Stars kommen aus Castingshows?</a:t>
            </a:r>
          </a:p>
          <a:p>
            <a:pPr marL="342900" indent="-342900"/>
            <a:r>
              <a:rPr lang="de-DE" dirty="0" smtClean="0"/>
              <a:t>  </a:t>
            </a:r>
            <a:r>
              <a:rPr lang="sr-Latn-BA" dirty="0" smtClean="0"/>
              <a:t>   </a:t>
            </a:r>
            <a:r>
              <a:rPr lang="de-DE" sz="2000" dirty="0" smtClean="0"/>
              <a:t>Zum </a:t>
            </a:r>
            <a:r>
              <a:rPr lang="de-DE" sz="2000" dirty="0" smtClean="0"/>
              <a:t>Beispiel Britney Spears oder Justin Timberlake.</a:t>
            </a:r>
          </a:p>
          <a:p>
            <a:pPr marL="342900" indent="-342900"/>
            <a:r>
              <a:rPr lang="de-DE" sz="2000" b="1" i="1" dirty="0" smtClean="0"/>
              <a:t>4. Was passiert, wenn Kandidaten weinen?</a:t>
            </a:r>
          </a:p>
          <a:p>
            <a:pPr marL="342900" indent="-342900"/>
            <a:r>
              <a:rPr lang="sr-Latn-BA" dirty="0" smtClean="0"/>
              <a:t>     </a:t>
            </a:r>
            <a:r>
              <a:rPr lang="de-DE" sz="2000" dirty="0" smtClean="0"/>
              <a:t>Das </a:t>
            </a:r>
            <a:r>
              <a:rPr lang="de-DE" sz="2000" dirty="0" smtClean="0"/>
              <a:t>ganze Publikum schaut ihnen dabei zu.</a:t>
            </a:r>
          </a:p>
          <a:p>
            <a:pPr marL="342900" indent="-342900"/>
            <a:r>
              <a:rPr lang="de-DE" sz="2000" b="1" i="1" dirty="0" smtClean="0"/>
              <a:t>5. Eine Moderatorin hat einmal die Kleider von Kandidatinnen in einen Müllcontainer geworfen. Wie hat das Publikum reagiert</a:t>
            </a:r>
            <a:r>
              <a:rPr lang="de-DE" sz="2000" b="1" i="1" dirty="0" smtClean="0"/>
              <a:t>?</a:t>
            </a:r>
            <a:endParaRPr lang="sr-Latn-BA" sz="2000" b="1" i="1" dirty="0" smtClean="0"/>
          </a:p>
          <a:p>
            <a:pPr marL="342900" indent="-342900"/>
            <a:r>
              <a:rPr lang="sr-Latn-BA" sz="2000" b="1" i="1" dirty="0" smtClean="0"/>
              <a:t> </a:t>
            </a:r>
            <a:r>
              <a:rPr lang="sr-Latn-BA" sz="2000" b="1" i="1" dirty="0" smtClean="0"/>
              <a:t>    </a:t>
            </a:r>
            <a:r>
              <a:rPr lang="sr-Latn-BA" sz="2000" dirty="0" smtClean="0"/>
              <a:t>Das Publikum hat das ganz schlimm gefunden und dagegen protestiert</a:t>
            </a:r>
            <a:r>
              <a:rPr lang="sr-Latn-BA" dirty="0" smtClean="0"/>
              <a:t>.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000" dirty="0" smtClean="0">
                <a:solidFill>
                  <a:schemeClr val="tx2">
                    <a:lumMod val="75000"/>
                  </a:schemeClr>
                </a:solidFill>
              </a:rPr>
              <a:t>                Wortliste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428736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 </a:t>
            </a:r>
            <a:r>
              <a:rPr lang="sr-Latn-BA" sz="2400" dirty="0" smtClean="0">
                <a:solidFill>
                  <a:schemeClr val="tx2">
                    <a:lumMod val="75000"/>
                  </a:schemeClr>
                </a:solidFill>
              </a:rPr>
              <a:t>der Traum- san</a:t>
            </a:r>
          </a:p>
          <a:p>
            <a:r>
              <a:rPr lang="sr-Latn-BA" sz="2400" dirty="0" smtClean="0">
                <a:solidFill>
                  <a:schemeClr val="tx2">
                    <a:lumMod val="75000"/>
                  </a:schemeClr>
                </a:solidFill>
              </a:rPr>
              <a:t>der Albtraum (=ein schlechter Traum) - noćna mora</a:t>
            </a:r>
          </a:p>
          <a:p>
            <a:r>
              <a:rPr lang="sr-Latn-BA" sz="2400" dirty="0" smtClean="0">
                <a:solidFill>
                  <a:schemeClr val="tx2">
                    <a:lumMod val="75000"/>
                  </a:schemeClr>
                </a:solidFill>
              </a:rPr>
              <a:t>reich (=viel Geld haben)- bogat</a:t>
            </a:r>
          </a:p>
          <a:p>
            <a:r>
              <a:rPr lang="sr-Latn-BA" sz="2400" dirty="0" smtClean="0">
                <a:solidFill>
                  <a:schemeClr val="tx2">
                    <a:lumMod val="75000"/>
                  </a:schemeClr>
                </a:solidFill>
              </a:rPr>
              <a:t>ber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ühmt sein- biti poznat</a:t>
            </a:r>
          </a:p>
          <a:p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die Botschaft- poruka</a:t>
            </a:r>
          </a:p>
          <a:p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schaffen- uspjeti</a:t>
            </a:r>
          </a:p>
          <a:p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beliebt- omiljen</a:t>
            </a:r>
          </a:p>
          <a:p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werfen (hat geworfen) – baciti </a:t>
            </a:r>
          </a:p>
          <a:p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der Erfolg- uspjeh </a:t>
            </a:r>
          </a:p>
          <a:p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die Chance- </a:t>
            </a:r>
            <a:r>
              <a:rPr lang="sr-Latn-BA" sz="2400" dirty="0" smtClean="0">
                <a:solidFill>
                  <a:schemeClr val="tx2">
                    <a:lumMod val="75000"/>
                  </a:schemeClr>
                </a:solidFill>
              </a:rPr>
              <a:t>š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ansa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8858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/>
          </a:p>
          <a:p>
            <a:r>
              <a:rPr lang="de-DE" sz="2800" dirty="0" smtClean="0"/>
              <a:t>Hausaufgabe:  Arbeitsbuch, Seite 37, Übungen 14, 15 </a:t>
            </a:r>
          </a:p>
          <a:p>
            <a:endParaRPr lang="en-US" dirty="0"/>
          </a:p>
        </p:txBody>
      </p:sp>
      <p:pic>
        <p:nvPicPr>
          <p:cNvPr id="5" name="Picture 4" descr="193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142984"/>
            <a:ext cx="6143668" cy="5483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000240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5400" dirty="0" smtClean="0"/>
              <a:t>Auf Wiedersehen </a:t>
            </a:r>
            <a:r>
              <a:rPr lang="sr-Latn-BA" sz="5400" dirty="0" smtClean="0">
                <a:sym typeface="Wingdings" pitchFamily="2" charset="2"/>
              </a:rPr>
              <a:t></a:t>
            </a:r>
            <a:endParaRPr lang="en-US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361</Words>
  <Application>Microsoft Office PowerPoint</Application>
  <PresentationFormat>On-screen Show (4:3)</PresentationFormat>
  <Paragraphs>55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Slide 2</vt:lpstr>
      <vt:lpstr>Slide 3</vt:lpstr>
      <vt:lpstr>Kursbuch, Seite 29, Übung 10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Freelancer</dc:creator>
  <cp:lastModifiedBy>Freelancer</cp:lastModifiedBy>
  <cp:revision>18</cp:revision>
  <dcterms:created xsi:type="dcterms:W3CDTF">2020-11-18T11:22:17Z</dcterms:created>
  <dcterms:modified xsi:type="dcterms:W3CDTF">2021-01-16T16:19:52Z</dcterms:modified>
</cp:coreProperties>
</file>