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0"/>
  </p:handout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92" r:id="rId9"/>
    <p:sldId id="291" r:id="rId10"/>
    <p:sldId id="290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282" r:id="rId19"/>
  </p:sldIdLst>
  <p:sldSz cx="9144000" cy="5143500" type="screen16x9"/>
  <p:notesSz cx="6858000" cy="9144000"/>
  <p:defaultTextStyle>
    <a:defPPr>
      <a:defRPr lang="en-US"/>
    </a:defPPr>
    <a:lvl1pPr marL="0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80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60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40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719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899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080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260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440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55D00"/>
    <a:srgbClr val="F84F01"/>
    <a:srgbClr val="CC3399"/>
    <a:srgbClr val="F45901"/>
    <a:srgbClr val="F55C01"/>
    <a:srgbClr val="F65D01"/>
    <a:srgbClr val="F4560D"/>
    <a:srgbClr val="FF3399"/>
    <a:srgbClr val="70AC2E"/>
    <a:srgbClr val="C19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80" d="100"/>
          <a:sy n="80" d="100"/>
        </p:scale>
        <p:origin x="-786" y="-930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61794-AFE0-4809-A382-CF9A5D3ED056}" type="datetimeFigureOut">
              <a:rPr lang="sr-Latn-RS" smtClean="0"/>
              <a:pPr/>
              <a:t>17.12.2020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D29E8-E650-4097-8331-C0F0EE66EE99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4211149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510235"/>
            <a:ext cx="7772400" cy="572643"/>
          </a:xfrm>
          <a:effectLst>
            <a:outerShdw blurRad="25400" dist="38100" dir="1920000" algn="tl" rotWithShape="0">
              <a:schemeClr val="bg1"/>
            </a:outerShdw>
          </a:effectLst>
        </p:spPr>
        <p:txBody>
          <a:bodyPr>
            <a:normAutofit/>
          </a:bodyPr>
          <a:lstStyle>
            <a:lvl1pPr algn="r"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197405"/>
            <a:ext cx="6400800" cy="916230"/>
          </a:xfrm>
        </p:spPr>
        <p:txBody>
          <a:bodyPr>
            <a:normAutofit/>
          </a:bodyPr>
          <a:lstStyle>
            <a:lvl1pPr marL="0" indent="0" algn="r">
              <a:buNone/>
              <a:defRPr sz="1700">
                <a:solidFill>
                  <a:schemeClr val="bg1">
                    <a:lumMod val="50000"/>
                  </a:schemeClr>
                </a:solidFill>
              </a:defRPr>
            </a:lvl1pPr>
            <a:lvl2pPr marL="306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1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8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24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3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36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4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4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680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3600451"/>
            <a:ext cx="5486400" cy="425053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459582"/>
            <a:ext cx="5486400" cy="3086100"/>
          </a:xfrm>
        </p:spPr>
        <p:txBody>
          <a:bodyPr/>
          <a:lstStyle>
            <a:lvl1pPr marL="0" indent="0">
              <a:buNone/>
              <a:defRPr sz="2100"/>
            </a:lvl1pPr>
            <a:lvl2pPr marL="306135" indent="0">
              <a:buNone/>
              <a:defRPr sz="1900"/>
            </a:lvl2pPr>
            <a:lvl3pPr marL="612270" indent="0">
              <a:buNone/>
              <a:defRPr sz="1600"/>
            </a:lvl3pPr>
            <a:lvl4pPr marL="918405" indent="0">
              <a:buNone/>
              <a:defRPr sz="1400"/>
            </a:lvl4pPr>
            <a:lvl5pPr marL="1224540" indent="0">
              <a:buNone/>
              <a:defRPr sz="1400"/>
            </a:lvl5pPr>
            <a:lvl6pPr marL="1530675" indent="0">
              <a:buNone/>
              <a:defRPr sz="1400"/>
            </a:lvl6pPr>
            <a:lvl7pPr marL="1836809" indent="0">
              <a:buNone/>
              <a:defRPr sz="1400"/>
            </a:lvl7pPr>
            <a:lvl8pPr marL="2142945" indent="0">
              <a:buNone/>
              <a:defRPr sz="1400"/>
            </a:lvl8pPr>
            <a:lvl9pPr marL="2449080" indent="0">
              <a:buNone/>
              <a:defRPr sz="14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025503"/>
            <a:ext cx="5486400" cy="603647"/>
          </a:xfrm>
        </p:spPr>
        <p:txBody>
          <a:bodyPr/>
          <a:lstStyle>
            <a:lvl1pPr marL="0" indent="0">
              <a:buNone/>
              <a:defRPr sz="1000"/>
            </a:lvl1pPr>
            <a:lvl2pPr marL="306135" indent="0">
              <a:buNone/>
              <a:defRPr sz="800"/>
            </a:lvl2pPr>
            <a:lvl3pPr marL="612270" indent="0">
              <a:buNone/>
              <a:defRPr sz="600"/>
            </a:lvl3pPr>
            <a:lvl4pPr marL="918405" indent="0">
              <a:buNone/>
              <a:defRPr sz="600"/>
            </a:lvl4pPr>
            <a:lvl5pPr marL="1224540" indent="0">
              <a:buNone/>
              <a:defRPr sz="600"/>
            </a:lvl5pPr>
            <a:lvl6pPr marL="1530675" indent="0">
              <a:buNone/>
              <a:defRPr sz="600"/>
            </a:lvl6pPr>
            <a:lvl7pPr marL="1836809" indent="0">
              <a:buNone/>
              <a:defRPr sz="600"/>
            </a:lvl7pPr>
            <a:lvl8pPr marL="2142945" indent="0">
              <a:buNone/>
              <a:defRPr sz="600"/>
            </a:lvl8pPr>
            <a:lvl9pPr marL="2449080" indent="0">
              <a:buNone/>
              <a:defRPr sz="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126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569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05981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248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24763"/>
            <a:ext cx="8229600" cy="343586"/>
          </a:xfrm>
          <a:effectLst/>
        </p:spPr>
        <p:txBody>
          <a:bodyPr>
            <a:normAutofit/>
          </a:bodyPr>
          <a:lstStyle>
            <a:lvl1pPr algn="r"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97406"/>
            <a:ext cx="8229600" cy="3321333"/>
          </a:xfrm>
        </p:spPr>
        <p:txBody>
          <a:bodyPr/>
          <a:lstStyle>
            <a:lvl1pPr>
              <a:defRPr sz="19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622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6" y="395704"/>
            <a:ext cx="7016195" cy="458115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7" y="968348"/>
            <a:ext cx="7016195" cy="3435863"/>
          </a:xfrm>
        </p:spPr>
        <p:txBody>
          <a:bodyPr/>
          <a:lstStyle>
            <a:lvl1pPr>
              <a:defRPr sz="19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745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061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122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1840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2454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306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3680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429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44908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65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93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24761"/>
            <a:ext cx="8229600" cy="458115"/>
          </a:xfrm>
          <a:effectLst/>
        </p:spPr>
        <p:txBody>
          <a:bodyPr>
            <a:normAutofit/>
          </a:bodyPr>
          <a:lstStyle>
            <a:lvl1pPr algn="r"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1" y="1183123"/>
            <a:ext cx="4040188" cy="479821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accent6">
                    <a:lumMod val="75000"/>
                  </a:schemeClr>
                </a:solidFill>
              </a:defRPr>
            </a:lvl1pPr>
            <a:lvl2pPr marL="306135" indent="0">
              <a:buNone/>
              <a:defRPr sz="1400" b="1"/>
            </a:lvl2pPr>
            <a:lvl3pPr marL="612270" indent="0">
              <a:buNone/>
              <a:defRPr sz="1200" b="1"/>
            </a:lvl3pPr>
            <a:lvl4pPr marL="918405" indent="0">
              <a:buNone/>
              <a:defRPr sz="1100" b="1"/>
            </a:lvl4pPr>
            <a:lvl5pPr marL="1224540" indent="0">
              <a:buNone/>
              <a:defRPr sz="1100" b="1"/>
            </a:lvl5pPr>
            <a:lvl6pPr marL="1530675" indent="0">
              <a:buNone/>
              <a:defRPr sz="1100" b="1"/>
            </a:lvl6pPr>
            <a:lvl7pPr marL="1836809" indent="0">
              <a:buNone/>
              <a:defRPr sz="1100" b="1"/>
            </a:lvl7pPr>
            <a:lvl8pPr marL="2142945" indent="0">
              <a:buNone/>
              <a:defRPr sz="1100" b="1"/>
            </a:lvl8pPr>
            <a:lvl9pPr marL="2449080" indent="0">
              <a:buNone/>
              <a:defRPr sz="1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1" y="1655520"/>
            <a:ext cx="4040188" cy="2276294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1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2" y="1183123"/>
            <a:ext cx="4041775" cy="479821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accent6">
                    <a:lumMod val="75000"/>
                  </a:schemeClr>
                </a:solidFill>
              </a:defRPr>
            </a:lvl1pPr>
            <a:lvl2pPr marL="306135" indent="0">
              <a:buNone/>
              <a:defRPr sz="1400" b="1"/>
            </a:lvl2pPr>
            <a:lvl3pPr marL="612270" indent="0">
              <a:buNone/>
              <a:defRPr sz="1200" b="1"/>
            </a:lvl3pPr>
            <a:lvl4pPr marL="918405" indent="0">
              <a:buNone/>
              <a:defRPr sz="1100" b="1"/>
            </a:lvl4pPr>
            <a:lvl5pPr marL="1224540" indent="0">
              <a:buNone/>
              <a:defRPr sz="1100" b="1"/>
            </a:lvl5pPr>
            <a:lvl6pPr marL="1530675" indent="0">
              <a:buNone/>
              <a:defRPr sz="1100" b="1"/>
            </a:lvl6pPr>
            <a:lvl7pPr marL="1836809" indent="0">
              <a:buNone/>
              <a:defRPr sz="1100" b="1"/>
            </a:lvl7pPr>
            <a:lvl8pPr marL="2142945" indent="0">
              <a:buNone/>
              <a:defRPr sz="1100" b="1"/>
            </a:lvl8pPr>
            <a:lvl9pPr marL="2449080" indent="0">
              <a:buNone/>
              <a:defRPr sz="1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2" y="1655520"/>
            <a:ext cx="4041775" cy="2276294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1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895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692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721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8"/>
          </a:xfrm>
        </p:spPr>
        <p:txBody>
          <a:bodyPr/>
          <a:lstStyle>
            <a:lvl1pPr marL="0" indent="0">
              <a:buNone/>
              <a:defRPr sz="1000"/>
            </a:lvl1pPr>
            <a:lvl2pPr marL="306135" indent="0">
              <a:buNone/>
              <a:defRPr sz="800"/>
            </a:lvl2pPr>
            <a:lvl3pPr marL="612270" indent="0">
              <a:buNone/>
              <a:defRPr sz="600"/>
            </a:lvl3pPr>
            <a:lvl4pPr marL="918405" indent="0">
              <a:buNone/>
              <a:defRPr sz="600"/>
            </a:lvl4pPr>
            <a:lvl5pPr marL="1224540" indent="0">
              <a:buNone/>
              <a:defRPr sz="600"/>
            </a:lvl5pPr>
            <a:lvl6pPr marL="1530675" indent="0">
              <a:buNone/>
              <a:defRPr sz="600"/>
            </a:lvl6pPr>
            <a:lvl7pPr marL="1836809" indent="0">
              <a:buNone/>
              <a:defRPr sz="600"/>
            </a:lvl7pPr>
            <a:lvl8pPr marL="2142945" indent="0">
              <a:buNone/>
              <a:defRPr sz="600"/>
            </a:lvl8pPr>
            <a:lvl9pPr marL="2449080" indent="0">
              <a:buNone/>
              <a:defRPr sz="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116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81636" tIns="40818" rIns="81636" bIns="408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81636" tIns="40818" rIns="81636" bIns="40818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81636" tIns="40818" rIns="81636" bIns="408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5"/>
            <a:ext cx="2895600" cy="273844"/>
          </a:xfrm>
          <a:prstGeom prst="rect">
            <a:avLst/>
          </a:prstGeom>
        </p:spPr>
        <p:txBody>
          <a:bodyPr vert="horz" lIns="81636" tIns="40818" rIns="81636" bIns="40818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81636" tIns="40818" rIns="81636" bIns="40818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041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612270" rtl="0" eaLnBrk="1" latinLnBrk="0" hangingPunct="1">
        <a:spcBef>
          <a:spcPct val="0"/>
        </a:spcBef>
        <a:buNone/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601" indent="-229601" algn="l" defTabSz="61227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7470" indent="-191335" algn="l" defTabSz="61227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65337" indent="-153067" algn="l" defTabSz="61227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472" indent="-153067" algn="l" defTabSz="61227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7608" indent="-153067" algn="l" defTabSz="61227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742" indent="-153067" algn="l" defTabSz="61227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89877" indent="-153067" algn="l" defTabSz="61227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96012" indent="-153067" algn="l" defTabSz="61227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2147" indent="-153067" algn="l" defTabSz="61227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6135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2270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8405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540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0675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36809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42945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49080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3000"/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4098800"/>
            <a:ext cx="8084215" cy="944208"/>
          </a:xfrm>
          <a:prstGeom prst="rect">
            <a:avLst/>
          </a:prstGeom>
          <a:noFill/>
        </p:spPr>
        <p:txBody>
          <a:bodyPr wrap="square" lIns="81636" tIns="40818" rIns="81636" bIns="40818" rtlCol="0">
            <a:spAutoFit/>
          </a:bodyPr>
          <a:lstStyle/>
          <a:p>
            <a:pPr algn="just"/>
            <a:r>
              <a:rPr lang="sr-Cyrl-BA" sz="2800" b="1" i="1" dirty="0">
                <a:solidFill>
                  <a:srgbClr val="231F20"/>
                </a:solidFill>
                <a:latin typeface="TimesNewRomanPSMT-Identity-H"/>
              </a:rPr>
              <a:t>ОСНОВНА КОНФИГУРАЦИЈА </a:t>
            </a:r>
          </a:p>
          <a:p>
            <a:pPr algn="just"/>
            <a:r>
              <a:rPr lang="sr-Cyrl-BA" sz="2800" b="1" i="1" dirty="0">
                <a:solidFill>
                  <a:srgbClr val="231F20"/>
                </a:solidFill>
                <a:latin typeface="TimesNewRomanPSMT-Identity-H"/>
              </a:rPr>
              <a:t>ПЕРСОНАЛНОГ  РАЧУНАРА</a:t>
            </a:r>
            <a:endParaRPr lang="en-US" sz="2800" b="1" i="1" dirty="0">
              <a:solidFill>
                <a:srgbClr val="231F20"/>
              </a:solidFill>
              <a:latin typeface="TimesNewRomanPSMT-Identity-H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E662C7B-CC7E-4881-BDFE-722601473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4560" y="114291"/>
            <a:ext cx="9917590" cy="313629"/>
          </a:xfrm>
        </p:spPr>
        <p:txBody>
          <a:bodyPr>
            <a:noAutofit/>
          </a:bodyPr>
          <a:lstStyle/>
          <a:p>
            <a:r>
              <a:rPr lang="sr-Cyrl-BA" sz="2400" b="1" dirty="0"/>
              <a:t>ФОН НОЈМАНОВ МОДЕЛ РАЧУНАРА</a:t>
            </a:r>
            <a:endParaRPr lang="en-US" sz="2400" b="1" dirty="0"/>
          </a:p>
        </p:txBody>
      </p:sp>
      <p:sp>
        <p:nvSpPr>
          <p:cNvPr id="6" name="Pravougaonik 5">
            <a:extLst>
              <a:ext uri="{FF2B5EF4-FFF2-40B4-BE49-F238E27FC236}">
                <a16:creationId xmlns="" xmlns:a16="http://schemas.microsoft.com/office/drawing/2014/main" id="{36C73262-BB0E-4E64-96DA-C013E5E710DC}"/>
              </a:ext>
            </a:extLst>
          </p:cNvPr>
          <p:cNvSpPr/>
          <p:nvPr/>
        </p:nvSpPr>
        <p:spPr>
          <a:xfrm>
            <a:off x="3503065" y="1008121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УПРАВЉАЧКА ЈЕДИНИЦА</a:t>
            </a:r>
            <a:endParaRPr lang="en-US" dirty="0"/>
          </a:p>
        </p:txBody>
      </p:sp>
      <p:sp>
        <p:nvSpPr>
          <p:cNvPr id="7" name="Pravougaonik 6">
            <a:extLst>
              <a:ext uri="{FF2B5EF4-FFF2-40B4-BE49-F238E27FC236}">
                <a16:creationId xmlns="" xmlns:a16="http://schemas.microsoft.com/office/drawing/2014/main" id="{E82F793F-DFC5-48D7-AD12-5AA91F762396}"/>
              </a:ext>
            </a:extLst>
          </p:cNvPr>
          <p:cNvSpPr/>
          <p:nvPr/>
        </p:nvSpPr>
        <p:spPr>
          <a:xfrm>
            <a:off x="3503064" y="1860636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АРИТМЕТИЧКО ЛОГИЧКА ЈЕДИНИЦА</a:t>
            </a:r>
            <a:endParaRPr lang="en-US" sz="1400" dirty="0"/>
          </a:p>
        </p:txBody>
      </p:sp>
      <p:sp>
        <p:nvSpPr>
          <p:cNvPr id="8" name="Pravougaonik 7">
            <a:extLst>
              <a:ext uri="{FF2B5EF4-FFF2-40B4-BE49-F238E27FC236}">
                <a16:creationId xmlns="" xmlns:a16="http://schemas.microsoft.com/office/drawing/2014/main" id="{AD1903A1-C251-443D-9F1C-CC8E435D3630}"/>
              </a:ext>
            </a:extLst>
          </p:cNvPr>
          <p:cNvSpPr/>
          <p:nvPr/>
        </p:nvSpPr>
        <p:spPr>
          <a:xfrm>
            <a:off x="3503064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РАДНА МЕМОРИЈА</a:t>
            </a:r>
            <a:endParaRPr lang="en-US" dirty="0"/>
          </a:p>
        </p:txBody>
      </p:sp>
      <p:sp>
        <p:nvSpPr>
          <p:cNvPr id="9" name="Pravougaonik 8">
            <a:extLst>
              <a:ext uri="{FF2B5EF4-FFF2-40B4-BE49-F238E27FC236}">
                <a16:creationId xmlns="" xmlns:a16="http://schemas.microsoft.com/office/drawing/2014/main" id="{61B545BA-71C5-458B-98F8-21D8FDAB1952}"/>
              </a:ext>
            </a:extLst>
          </p:cNvPr>
          <p:cNvSpPr/>
          <p:nvPr/>
        </p:nvSpPr>
        <p:spPr>
          <a:xfrm>
            <a:off x="960243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УЛАЗНЕ ЈЕДИНИЦЕ</a:t>
            </a:r>
            <a:endParaRPr lang="en-US" dirty="0"/>
          </a:p>
        </p:txBody>
      </p:sp>
      <p:sp>
        <p:nvSpPr>
          <p:cNvPr id="10" name="Pravougaonik 9">
            <a:extLst>
              <a:ext uri="{FF2B5EF4-FFF2-40B4-BE49-F238E27FC236}">
                <a16:creationId xmlns="" xmlns:a16="http://schemas.microsoft.com/office/drawing/2014/main" id="{313F11F8-0BBE-4E7A-9013-2BEA136C8C14}"/>
              </a:ext>
            </a:extLst>
          </p:cNvPr>
          <p:cNvSpPr/>
          <p:nvPr/>
        </p:nvSpPr>
        <p:spPr>
          <a:xfrm>
            <a:off x="6198592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ИЗЛАЗНЕ ЈЕДИНИЦЕ</a:t>
            </a:r>
            <a:endParaRPr lang="en-US" dirty="0"/>
          </a:p>
        </p:txBody>
      </p:sp>
      <p:sp>
        <p:nvSpPr>
          <p:cNvPr id="11" name="Pravougaonik 10">
            <a:extLst>
              <a:ext uri="{FF2B5EF4-FFF2-40B4-BE49-F238E27FC236}">
                <a16:creationId xmlns="" xmlns:a16="http://schemas.microsoft.com/office/drawing/2014/main" id="{2043BEDA-9F6F-4EDD-A2E0-E9459BFB2E85}"/>
              </a:ext>
            </a:extLst>
          </p:cNvPr>
          <p:cNvSpPr/>
          <p:nvPr/>
        </p:nvSpPr>
        <p:spPr>
          <a:xfrm>
            <a:off x="3503064" y="425150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ВАЊСКА МЕМОРИЈА</a:t>
            </a:r>
            <a:endParaRPr lang="en-US" dirty="0"/>
          </a:p>
        </p:txBody>
      </p:sp>
      <p:sp>
        <p:nvSpPr>
          <p:cNvPr id="13" name="Pravougaonik 12">
            <a:extLst>
              <a:ext uri="{FF2B5EF4-FFF2-40B4-BE49-F238E27FC236}">
                <a16:creationId xmlns="" xmlns:a16="http://schemas.microsoft.com/office/drawing/2014/main" id="{EC2C0552-51A9-4CC8-90BB-1078F917C571}"/>
              </a:ext>
            </a:extLst>
          </p:cNvPr>
          <p:cNvSpPr/>
          <p:nvPr/>
        </p:nvSpPr>
        <p:spPr>
          <a:xfrm>
            <a:off x="3350360" y="855416"/>
            <a:ext cx="2290575" cy="1832460"/>
          </a:xfrm>
          <a:prstGeom prst="rect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ravougaonik 13">
            <a:extLst>
              <a:ext uri="{FF2B5EF4-FFF2-40B4-BE49-F238E27FC236}">
                <a16:creationId xmlns="" xmlns:a16="http://schemas.microsoft.com/office/drawing/2014/main" id="{01D58CA2-718C-4C53-9503-41C21312A324}"/>
              </a:ext>
            </a:extLst>
          </p:cNvPr>
          <p:cNvSpPr/>
          <p:nvPr/>
        </p:nvSpPr>
        <p:spPr>
          <a:xfrm>
            <a:off x="3197655" y="586585"/>
            <a:ext cx="2595681" cy="3359509"/>
          </a:xfrm>
          <a:prstGeom prst="rect">
            <a:avLst/>
          </a:prstGeom>
          <a:noFill/>
          <a:ln w="57150">
            <a:solidFill>
              <a:srgbClr val="CC33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Prava linija spajanja 15">
            <a:extLst>
              <a:ext uri="{FF2B5EF4-FFF2-40B4-BE49-F238E27FC236}">
                <a16:creationId xmlns="" xmlns:a16="http://schemas.microsoft.com/office/drawing/2014/main" id="{90BFF95B-446C-4BF8-ACBD-30DDD8933373}"/>
              </a:ext>
            </a:extLst>
          </p:cNvPr>
          <p:cNvCxnSpPr/>
          <p:nvPr/>
        </p:nvCxnSpPr>
        <p:spPr>
          <a:xfrm>
            <a:off x="105689" y="1197405"/>
            <a:ext cx="916230" cy="0"/>
          </a:xfrm>
          <a:prstGeom prst="line">
            <a:avLst/>
          </a:prstGeom>
          <a:ln w="57150">
            <a:solidFill>
              <a:srgbClr val="CC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958F6D72-1BEF-4E57-9583-09D1BA273827}"/>
              </a:ext>
            </a:extLst>
          </p:cNvPr>
          <p:cNvCxnSpPr/>
          <p:nvPr/>
        </p:nvCxnSpPr>
        <p:spPr>
          <a:xfrm>
            <a:off x="105689" y="933419"/>
            <a:ext cx="916230" cy="0"/>
          </a:xfrm>
          <a:prstGeom prst="line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kvir za tekst 17">
            <a:extLst>
              <a:ext uri="{FF2B5EF4-FFF2-40B4-BE49-F238E27FC236}">
                <a16:creationId xmlns="" xmlns:a16="http://schemas.microsoft.com/office/drawing/2014/main" id="{65525C12-FB50-4414-BD44-F29B516626E9}"/>
              </a:ext>
            </a:extLst>
          </p:cNvPr>
          <p:cNvSpPr txBox="1"/>
          <p:nvPr/>
        </p:nvSpPr>
        <p:spPr>
          <a:xfrm>
            <a:off x="1121439" y="1044700"/>
            <a:ext cx="1770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централна јединица</a:t>
            </a:r>
            <a:endParaRPr lang="en-US" sz="1400" b="1" dirty="0"/>
          </a:p>
        </p:txBody>
      </p:sp>
      <p:sp>
        <p:nvSpPr>
          <p:cNvPr id="19" name="Okvir za tekst 18">
            <a:extLst>
              <a:ext uri="{FF2B5EF4-FFF2-40B4-BE49-F238E27FC236}">
                <a16:creationId xmlns="" xmlns:a16="http://schemas.microsoft.com/office/drawing/2014/main" id="{09A26F60-04C8-4B11-9C95-2594DBE4A28A}"/>
              </a:ext>
            </a:extLst>
          </p:cNvPr>
          <p:cNvSpPr txBox="1"/>
          <p:nvPr/>
        </p:nvSpPr>
        <p:spPr>
          <a:xfrm>
            <a:off x="1103229" y="739290"/>
            <a:ext cx="930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процесор</a:t>
            </a:r>
            <a:endParaRPr lang="en-US" sz="1400" b="1" dirty="0"/>
          </a:p>
        </p:txBody>
      </p:sp>
      <p:sp>
        <p:nvSpPr>
          <p:cNvPr id="20" name="Pravougaonik 19">
            <a:extLst>
              <a:ext uri="{FF2B5EF4-FFF2-40B4-BE49-F238E27FC236}">
                <a16:creationId xmlns="" xmlns:a16="http://schemas.microsoft.com/office/drawing/2014/main" id="{AB548BE0-05E3-41B3-88E1-D964DA55FCAC}"/>
              </a:ext>
            </a:extLst>
          </p:cNvPr>
          <p:cNvSpPr/>
          <p:nvPr/>
        </p:nvSpPr>
        <p:spPr>
          <a:xfrm>
            <a:off x="960243" y="3110975"/>
            <a:ext cx="1985165" cy="6191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ravougaonik 20">
            <a:extLst>
              <a:ext uri="{FF2B5EF4-FFF2-40B4-BE49-F238E27FC236}">
                <a16:creationId xmlns="" xmlns:a16="http://schemas.microsoft.com/office/drawing/2014/main" id="{D29D90FF-7CC6-4FE0-8F2B-64128136B589}"/>
              </a:ext>
            </a:extLst>
          </p:cNvPr>
          <p:cNvSpPr/>
          <p:nvPr/>
        </p:nvSpPr>
        <p:spPr>
          <a:xfrm>
            <a:off x="3502912" y="4214925"/>
            <a:ext cx="1985165" cy="6191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ravougaonik 21">
            <a:extLst>
              <a:ext uri="{FF2B5EF4-FFF2-40B4-BE49-F238E27FC236}">
                <a16:creationId xmlns="" xmlns:a16="http://schemas.microsoft.com/office/drawing/2014/main" id="{5629D728-E310-41AD-86AF-8D8D44990FA2}"/>
              </a:ext>
            </a:extLst>
          </p:cNvPr>
          <p:cNvSpPr/>
          <p:nvPr/>
        </p:nvSpPr>
        <p:spPr>
          <a:xfrm>
            <a:off x="6198592" y="3079920"/>
            <a:ext cx="1985165" cy="6191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812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8" grpId="0"/>
      <p:bldP spid="19" grpId="0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ugaonik 5">
            <a:extLst>
              <a:ext uri="{FF2B5EF4-FFF2-40B4-BE49-F238E27FC236}">
                <a16:creationId xmlns="" xmlns:a16="http://schemas.microsoft.com/office/drawing/2014/main" id="{36C73262-BB0E-4E64-96DA-C013E5E710DC}"/>
              </a:ext>
            </a:extLst>
          </p:cNvPr>
          <p:cNvSpPr/>
          <p:nvPr/>
        </p:nvSpPr>
        <p:spPr>
          <a:xfrm>
            <a:off x="3503065" y="1008121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УПРАВЉАЧКА ЈЕДИНИЦА</a:t>
            </a:r>
            <a:endParaRPr lang="en-US" dirty="0"/>
          </a:p>
        </p:txBody>
      </p:sp>
      <p:sp>
        <p:nvSpPr>
          <p:cNvPr id="7" name="Pravougaonik 6">
            <a:extLst>
              <a:ext uri="{FF2B5EF4-FFF2-40B4-BE49-F238E27FC236}">
                <a16:creationId xmlns="" xmlns:a16="http://schemas.microsoft.com/office/drawing/2014/main" id="{E82F793F-DFC5-48D7-AD12-5AA91F762396}"/>
              </a:ext>
            </a:extLst>
          </p:cNvPr>
          <p:cNvSpPr/>
          <p:nvPr/>
        </p:nvSpPr>
        <p:spPr>
          <a:xfrm>
            <a:off x="3503064" y="1860636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АРИТМЕТИЧКО ЛОГИЧКА ЈЕДИНИЦА</a:t>
            </a:r>
            <a:endParaRPr lang="en-US" sz="1400" dirty="0"/>
          </a:p>
        </p:txBody>
      </p:sp>
      <p:sp>
        <p:nvSpPr>
          <p:cNvPr id="8" name="Pravougaonik 7">
            <a:extLst>
              <a:ext uri="{FF2B5EF4-FFF2-40B4-BE49-F238E27FC236}">
                <a16:creationId xmlns="" xmlns:a16="http://schemas.microsoft.com/office/drawing/2014/main" id="{AD1903A1-C251-443D-9F1C-CC8E435D3630}"/>
              </a:ext>
            </a:extLst>
          </p:cNvPr>
          <p:cNvSpPr/>
          <p:nvPr/>
        </p:nvSpPr>
        <p:spPr>
          <a:xfrm>
            <a:off x="3503064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РАДНА МЕМОРИЈА</a:t>
            </a:r>
            <a:endParaRPr lang="en-US" dirty="0"/>
          </a:p>
        </p:txBody>
      </p:sp>
      <p:sp>
        <p:nvSpPr>
          <p:cNvPr id="9" name="Pravougaonik 8">
            <a:extLst>
              <a:ext uri="{FF2B5EF4-FFF2-40B4-BE49-F238E27FC236}">
                <a16:creationId xmlns="" xmlns:a16="http://schemas.microsoft.com/office/drawing/2014/main" id="{61B545BA-71C5-458B-98F8-21D8FDAB1952}"/>
              </a:ext>
            </a:extLst>
          </p:cNvPr>
          <p:cNvSpPr/>
          <p:nvPr/>
        </p:nvSpPr>
        <p:spPr>
          <a:xfrm>
            <a:off x="960243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УЛАЗНЕ ЈЕДИНИЦЕ</a:t>
            </a:r>
            <a:endParaRPr lang="en-US" dirty="0"/>
          </a:p>
        </p:txBody>
      </p:sp>
      <p:sp>
        <p:nvSpPr>
          <p:cNvPr id="10" name="Pravougaonik 9">
            <a:extLst>
              <a:ext uri="{FF2B5EF4-FFF2-40B4-BE49-F238E27FC236}">
                <a16:creationId xmlns="" xmlns:a16="http://schemas.microsoft.com/office/drawing/2014/main" id="{313F11F8-0BBE-4E7A-9013-2BEA136C8C14}"/>
              </a:ext>
            </a:extLst>
          </p:cNvPr>
          <p:cNvSpPr/>
          <p:nvPr/>
        </p:nvSpPr>
        <p:spPr>
          <a:xfrm>
            <a:off x="6198592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ИЗЛАЗНЕ ЈЕДИНИЦЕ</a:t>
            </a:r>
            <a:endParaRPr lang="en-US" dirty="0"/>
          </a:p>
        </p:txBody>
      </p:sp>
      <p:sp>
        <p:nvSpPr>
          <p:cNvPr id="11" name="Pravougaonik 10">
            <a:extLst>
              <a:ext uri="{FF2B5EF4-FFF2-40B4-BE49-F238E27FC236}">
                <a16:creationId xmlns="" xmlns:a16="http://schemas.microsoft.com/office/drawing/2014/main" id="{2043BEDA-9F6F-4EDD-A2E0-E9459BFB2E85}"/>
              </a:ext>
            </a:extLst>
          </p:cNvPr>
          <p:cNvSpPr/>
          <p:nvPr/>
        </p:nvSpPr>
        <p:spPr>
          <a:xfrm>
            <a:off x="3503064" y="425150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ВАЊСКА МЕМОРИЈА</a:t>
            </a:r>
            <a:endParaRPr lang="en-US" dirty="0"/>
          </a:p>
        </p:txBody>
      </p:sp>
      <p:sp>
        <p:nvSpPr>
          <p:cNvPr id="13" name="Pravougaonik 12">
            <a:extLst>
              <a:ext uri="{FF2B5EF4-FFF2-40B4-BE49-F238E27FC236}">
                <a16:creationId xmlns="" xmlns:a16="http://schemas.microsoft.com/office/drawing/2014/main" id="{EC2C0552-51A9-4CC8-90BB-1078F917C571}"/>
              </a:ext>
            </a:extLst>
          </p:cNvPr>
          <p:cNvSpPr/>
          <p:nvPr/>
        </p:nvSpPr>
        <p:spPr>
          <a:xfrm>
            <a:off x="3350360" y="855416"/>
            <a:ext cx="2290575" cy="1832460"/>
          </a:xfrm>
          <a:prstGeom prst="rect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ravougaonik 13">
            <a:extLst>
              <a:ext uri="{FF2B5EF4-FFF2-40B4-BE49-F238E27FC236}">
                <a16:creationId xmlns="" xmlns:a16="http://schemas.microsoft.com/office/drawing/2014/main" id="{01D58CA2-718C-4C53-9503-41C21312A324}"/>
              </a:ext>
            </a:extLst>
          </p:cNvPr>
          <p:cNvSpPr/>
          <p:nvPr/>
        </p:nvSpPr>
        <p:spPr>
          <a:xfrm>
            <a:off x="3197655" y="586585"/>
            <a:ext cx="2595681" cy="3359509"/>
          </a:xfrm>
          <a:prstGeom prst="rect">
            <a:avLst/>
          </a:prstGeom>
          <a:noFill/>
          <a:ln w="57150">
            <a:solidFill>
              <a:srgbClr val="CC33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Prava linija spajanja 15">
            <a:extLst>
              <a:ext uri="{FF2B5EF4-FFF2-40B4-BE49-F238E27FC236}">
                <a16:creationId xmlns="" xmlns:a16="http://schemas.microsoft.com/office/drawing/2014/main" id="{90BFF95B-446C-4BF8-ACBD-30DDD8933373}"/>
              </a:ext>
            </a:extLst>
          </p:cNvPr>
          <p:cNvCxnSpPr/>
          <p:nvPr/>
        </p:nvCxnSpPr>
        <p:spPr>
          <a:xfrm>
            <a:off x="105689" y="1197405"/>
            <a:ext cx="916230" cy="0"/>
          </a:xfrm>
          <a:prstGeom prst="line">
            <a:avLst/>
          </a:prstGeom>
          <a:ln w="57150">
            <a:solidFill>
              <a:srgbClr val="CC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958F6D72-1BEF-4E57-9583-09D1BA273827}"/>
              </a:ext>
            </a:extLst>
          </p:cNvPr>
          <p:cNvCxnSpPr/>
          <p:nvPr/>
        </p:nvCxnSpPr>
        <p:spPr>
          <a:xfrm>
            <a:off x="105689" y="933419"/>
            <a:ext cx="916230" cy="0"/>
          </a:xfrm>
          <a:prstGeom prst="line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kvir za tekst 17">
            <a:extLst>
              <a:ext uri="{FF2B5EF4-FFF2-40B4-BE49-F238E27FC236}">
                <a16:creationId xmlns="" xmlns:a16="http://schemas.microsoft.com/office/drawing/2014/main" id="{65525C12-FB50-4414-BD44-F29B516626E9}"/>
              </a:ext>
            </a:extLst>
          </p:cNvPr>
          <p:cNvSpPr txBox="1"/>
          <p:nvPr/>
        </p:nvSpPr>
        <p:spPr>
          <a:xfrm>
            <a:off x="1121439" y="1044700"/>
            <a:ext cx="1770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централна јединица</a:t>
            </a:r>
            <a:endParaRPr lang="en-US" sz="1400" b="1" dirty="0"/>
          </a:p>
        </p:txBody>
      </p:sp>
      <p:sp>
        <p:nvSpPr>
          <p:cNvPr id="19" name="Okvir za tekst 18">
            <a:extLst>
              <a:ext uri="{FF2B5EF4-FFF2-40B4-BE49-F238E27FC236}">
                <a16:creationId xmlns="" xmlns:a16="http://schemas.microsoft.com/office/drawing/2014/main" id="{09A26F60-04C8-4B11-9C95-2594DBE4A28A}"/>
              </a:ext>
            </a:extLst>
          </p:cNvPr>
          <p:cNvSpPr txBox="1"/>
          <p:nvPr/>
        </p:nvSpPr>
        <p:spPr>
          <a:xfrm>
            <a:off x="1103229" y="739290"/>
            <a:ext cx="930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процесор</a:t>
            </a:r>
            <a:endParaRPr lang="en-US" sz="1400" b="1" dirty="0"/>
          </a:p>
        </p:txBody>
      </p:sp>
      <p:sp>
        <p:nvSpPr>
          <p:cNvPr id="23" name="Pravougaonik 22">
            <a:extLst>
              <a:ext uri="{FF2B5EF4-FFF2-40B4-BE49-F238E27FC236}">
                <a16:creationId xmlns="" xmlns:a16="http://schemas.microsoft.com/office/drawing/2014/main" id="{FDD62E08-DA92-4096-9C4B-880B94665CD2}"/>
              </a:ext>
            </a:extLst>
          </p:cNvPr>
          <p:cNvSpPr/>
          <p:nvPr/>
        </p:nvSpPr>
        <p:spPr>
          <a:xfrm>
            <a:off x="3514034" y="999798"/>
            <a:ext cx="1985165" cy="6191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esna zagrada 23">
            <a:extLst>
              <a:ext uri="{FF2B5EF4-FFF2-40B4-BE49-F238E27FC236}">
                <a16:creationId xmlns="" xmlns:a16="http://schemas.microsoft.com/office/drawing/2014/main" id="{99113004-C91B-416A-9241-700CA1450AAB}"/>
              </a:ext>
            </a:extLst>
          </p:cNvPr>
          <p:cNvSpPr/>
          <p:nvPr/>
        </p:nvSpPr>
        <p:spPr>
          <a:xfrm>
            <a:off x="5499199" y="1502815"/>
            <a:ext cx="546384" cy="3054100"/>
          </a:xfrm>
          <a:prstGeom prst="rightBracke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trelica: savijena 34">
            <a:extLst>
              <a:ext uri="{FF2B5EF4-FFF2-40B4-BE49-F238E27FC236}">
                <a16:creationId xmlns="" xmlns:a16="http://schemas.microsoft.com/office/drawing/2014/main" id="{F69DDA05-94DD-427A-9574-6E4F10EDC5BB}"/>
              </a:ext>
            </a:extLst>
          </p:cNvPr>
          <p:cNvSpPr/>
          <p:nvPr/>
        </p:nvSpPr>
        <p:spPr>
          <a:xfrm rot="5400000">
            <a:off x="5493715" y="1260463"/>
            <a:ext cx="1832458" cy="1821491"/>
          </a:xfrm>
          <a:prstGeom prst="bentArrow">
            <a:avLst>
              <a:gd name="adj1" fmla="val 3307"/>
              <a:gd name="adj2" fmla="val 4776"/>
              <a:gd name="adj3" fmla="val 25000"/>
              <a:gd name="adj4" fmla="val 337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Strelica: savijena 36">
            <a:extLst>
              <a:ext uri="{FF2B5EF4-FFF2-40B4-BE49-F238E27FC236}">
                <a16:creationId xmlns="" xmlns:a16="http://schemas.microsoft.com/office/drawing/2014/main" id="{3C8BF8C0-2A0F-4296-A664-B32EF0092D98}"/>
              </a:ext>
            </a:extLst>
          </p:cNvPr>
          <p:cNvSpPr/>
          <p:nvPr/>
        </p:nvSpPr>
        <p:spPr>
          <a:xfrm rot="16200000" flipH="1">
            <a:off x="1733014" y="1328660"/>
            <a:ext cx="1696068" cy="1821492"/>
          </a:xfrm>
          <a:prstGeom prst="bentArrow">
            <a:avLst>
              <a:gd name="adj1" fmla="val 3307"/>
              <a:gd name="adj2" fmla="val 4776"/>
              <a:gd name="adj3" fmla="val 25000"/>
              <a:gd name="adj4" fmla="val 337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9" name="Prava linija spajanja 38">
            <a:extLst>
              <a:ext uri="{FF2B5EF4-FFF2-40B4-BE49-F238E27FC236}">
                <a16:creationId xmlns="" xmlns:a16="http://schemas.microsoft.com/office/drawing/2014/main" id="{EC43CDD0-7E92-4A74-92D7-5965EC253306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5488229" y="3416385"/>
            <a:ext cx="5573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a linija spajanja sa strelicom 41">
            <a:extLst>
              <a:ext uri="{FF2B5EF4-FFF2-40B4-BE49-F238E27FC236}">
                <a16:creationId xmlns="" xmlns:a16="http://schemas.microsoft.com/office/drawing/2014/main" id="{40423E53-22E7-4B11-BEF0-D1CB5F3CA074}"/>
              </a:ext>
            </a:extLst>
          </p:cNvPr>
          <p:cNvCxnSpPr>
            <a:cxnSpLocks/>
            <a:endCxn id="43" idx="3"/>
          </p:cNvCxnSpPr>
          <p:nvPr/>
        </p:nvCxnSpPr>
        <p:spPr>
          <a:xfrm flipH="1">
            <a:off x="7791919" y="855416"/>
            <a:ext cx="937288" cy="0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Okvir za tekst 42">
            <a:extLst>
              <a:ext uri="{FF2B5EF4-FFF2-40B4-BE49-F238E27FC236}">
                <a16:creationId xmlns="" xmlns:a16="http://schemas.microsoft.com/office/drawing/2014/main" id="{D83E8E54-A1A6-475F-A4A1-19AAC0A052B1}"/>
              </a:ext>
            </a:extLst>
          </p:cNvPr>
          <p:cNvSpPr txBox="1"/>
          <p:nvPr/>
        </p:nvSpPr>
        <p:spPr>
          <a:xfrm>
            <a:off x="6611339" y="593806"/>
            <a:ext cx="1180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управљачки </a:t>
            </a:r>
          </a:p>
          <a:p>
            <a:r>
              <a:rPr lang="sr-Cyrl-BA" sz="1400" b="1" dirty="0"/>
              <a:t>сигнали</a:t>
            </a:r>
            <a:endParaRPr lang="en-US" sz="1400" b="1" dirty="0"/>
          </a:p>
        </p:txBody>
      </p:sp>
    </p:spTree>
    <p:extLst>
      <p:ext uri="{BB962C8B-B14F-4D97-AF65-F5344CB8AC3E}">
        <p14:creationId xmlns="" xmlns:p14="http://schemas.microsoft.com/office/powerpoint/2010/main" val="115290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5" grpId="0" animBg="1"/>
      <p:bldP spid="37" grpId="0" animBg="1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ugaonik 5">
            <a:extLst>
              <a:ext uri="{FF2B5EF4-FFF2-40B4-BE49-F238E27FC236}">
                <a16:creationId xmlns="" xmlns:a16="http://schemas.microsoft.com/office/drawing/2014/main" id="{36C73262-BB0E-4E64-96DA-C013E5E710DC}"/>
              </a:ext>
            </a:extLst>
          </p:cNvPr>
          <p:cNvSpPr/>
          <p:nvPr/>
        </p:nvSpPr>
        <p:spPr>
          <a:xfrm>
            <a:off x="3503065" y="1008121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УПРАВЉАЧКА ЈЕДИНИЦА</a:t>
            </a:r>
            <a:endParaRPr lang="en-US" dirty="0"/>
          </a:p>
        </p:txBody>
      </p:sp>
      <p:sp>
        <p:nvSpPr>
          <p:cNvPr id="7" name="Pravougaonik 6">
            <a:extLst>
              <a:ext uri="{FF2B5EF4-FFF2-40B4-BE49-F238E27FC236}">
                <a16:creationId xmlns="" xmlns:a16="http://schemas.microsoft.com/office/drawing/2014/main" id="{E82F793F-DFC5-48D7-AD12-5AA91F762396}"/>
              </a:ext>
            </a:extLst>
          </p:cNvPr>
          <p:cNvSpPr/>
          <p:nvPr/>
        </p:nvSpPr>
        <p:spPr>
          <a:xfrm>
            <a:off x="3503064" y="1860636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АРИТМЕТИЧКО ЛОГИЧКА ЈЕДИНИЦА</a:t>
            </a:r>
            <a:endParaRPr lang="en-US" sz="1400" dirty="0"/>
          </a:p>
        </p:txBody>
      </p:sp>
      <p:sp>
        <p:nvSpPr>
          <p:cNvPr id="8" name="Pravougaonik 7">
            <a:extLst>
              <a:ext uri="{FF2B5EF4-FFF2-40B4-BE49-F238E27FC236}">
                <a16:creationId xmlns="" xmlns:a16="http://schemas.microsoft.com/office/drawing/2014/main" id="{AD1903A1-C251-443D-9F1C-CC8E435D3630}"/>
              </a:ext>
            </a:extLst>
          </p:cNvPr>
          <p:cNvSpPr/>
          <p:nvPr/>
        </p:nvSpPr>
        <p:spPr>
          <a:xfrm>
            <a:off x="3503064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РАДНА МЕМОРИЈА</a:t>
            </a:r>
            <a:endParaRPr lang="en-US" dirty="0"/>
          </a:p>
        </p:txBody>
      </p:sp>
      <p:sp>
        <p:nvSpPr>
          <p:cNvPr id="9" name="Pravougaonik 8">
            <a:extLst>
              <a:ext uri="{FF2B5EF4-FFF2-40B4-BE49-F238E27FC236}">
                <a16:creationId xmlns="" xmlns:a16="http://schemas.microsoft.com/office/drawing/2014/main" id="{61B545BA-71C5-458B-98F8-21D8FDAB1952}"/>
              </a:ext>
            </a:extLst>
          </p:cNvPr>
          <p:cNvSpPr/>
          <p:nvPr/>
        </p:nvSpPr>
        <p:spPr>
          <a:xfrm>
            <a:off x="960243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УЛАЗНЕ ЈЕДИНИЦЕ</a:t>
            </a:r>
            <a:endParaRPr lang="en-US" dirty="0"/>
          </a:p>
        </p:txBody>
      </p:sp>
      <p:sp>
        <p:nvSpPr>
          <p:cNvPr id="10" name="Pravougaonik 9">
            <a:extLst>
              <a:ext uri="{FF2B5EF4-FFF2-40B4-BE49-F238E27FC236}">
                <a16:creationId xmlns="" xmlns:a16="http://schemas.microsoft.com/office/drawing/2014/main" id="{313F11F8-0BBE-4E7A-9013-2BEA136C8C14}"/>
              </a:ext>
            </a:extLst>
          </p:cNvPr>
          <p:cNvSpPr/>
          <p:nvPr/>
        </p:nvSpPr>
        <p:spPr>
          <a:xfrm>
            <a:off x="6198592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ИЗЛАЗНЕ ЈЕДИНИЦЕ</a:t>
            </a:r>
            <a:endParaRPr lang="en-US" dirty="0"/>
          </a:p>
        </p:txBody>
      </p:sp>
      <p:sp>
        <p:nvSpPr>
          <p:cNvPr id="11" name="Pravougaonik 10">
            <a:extLst>
              <a:ext uri="{FF2B5EF4-FFF2-40B4-BE49-F238E27FC236}">
                <a16:creationId xmlns="" xmlns:a16="http://schemas.microsoft.com/office/drawing/2014/main" id="{2043BEDA-9F6F-4EDD-A2E0-E9459BFB2E85}"/>
              </a:ext>
            </a:extLst>
          </p:cNvPr>
          <p:cNvSpPr/>
          <p:nvPr/>
        </p:nvSpPr>
        <p:spPr>
          <a:xfrm>
            <a:off x="3503064" y="425150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ВАЊСКА МЕМОРИЈА</a:t>
            </a:r>
            <a:endParaRPr lang="en-US" dirty="0"/>
          </a:p>
        </p:txBody>
      </p:sp>
      <p:sp>
        <p:nvSpPr>
          <p:cNvPr id="13" name="Pravougaonik 12">
            <a:extLst>
              <a:ext uri="{FF2B5EF4-FFF2-40B4-BE49-F238E27FC236}">
                <a16:creationId xmlns="" xmlns:a16="http://schemas.microsoft.com/office/drawing/2014/main" id="{EC2C0552-51A9-4CC8-90BB-1078F917C571}"/>
              </a:ext>
            </a:extLst>
          </p:cNvPr>
          <p:cNvSpPr/>
          <p:nvPr/>
        </p:nvSpPr>
        <p:spPr>
          <a:xfrm>
            <a:off x="3350360" y="855416"/>
            <a:ext cx="2290575" cy="1832460"/>
          </a:xfrm>
          <a:prstGeom prst="rect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ravougaonik 13">
            <a:extLst>
              <a:ext uri="{FF2B5EF4-FFF2-40B4-BE49-F238E27FC236}">
                <a16:creationId xmlns="" xmlns:a16="http://schemas.microsoft.com/office/drawing/2014/main" id="{01D58CA2-718C-4C53-9503-41C21312A324}"/>
              </a:ext>
            </a:extLst>
          </p:cNvPr>
          <p:cNvSpPr/>
          <p:nvPr/>
        </p:nvSpPr>
        <p:spPr>
          <a:xfrm>
            <a:off x="3197655" y="586585"/>
            <a:ext cx="2595681" cy="3359509"/>
          </a:xfrm>
          <a:prstGeom prst="rect">
            <a:avLst/>
          </a:prstGeom>
          <a:noFill/>
          <a:ln w="57150">
            <a:solidFill>
              <a:srgbClr val="CC33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Prava linija spajanja 15">
            <a:extLst>
              <a:ext uri="{FF2B5EF4-FFF2-40B4-BE49-F238E27FC236}">
                <a16:creationId xmlns="" xmlns:a16="http://schemas.microsoft.com/office/drawing/2014/main" id="{90BFF95B-446C-4BF8-ACBD-30DDD8933373}"/>
              </a:ext>
            </a:extLst>
          </p:cNvPr>
          <p:cNvCxnSpPr/>
          <p:nvPr/>
        </p:nvCxnSpPr>
        <p:spPr>
          <a:xfrm>
            <a:off x="105689" y="1197405"/>
            <a:ext cx="916230" cy="0"/>
          </a:xfrm>
          <a:prstGeom prst="line">
            <a:avLst/>
          </a:prstGeom>
          <a:ln w="57150">
            <a:solidFill>
              <a:srgbClr val="CC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958F6D72-1BEF-4E57-9583-09D1BA273827}"/>
              </a:ext>
            </a:extLst>
          </p:cNvPr>
          <p:cNvCxnSpPr/>
          <p:nvPr/>
        </p:nvCxnSpPr>
        <p:spPr>
          <a:xfrm>
            <a:off x="105689" y="933419"/>
            <a:ext cx="916230" cy="0"/>
          </a:xfrm>
          <a:prstGeom prst="line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kvir za tekst 17">
            <a:extLst>
              <a:ext uri="{FF2B5EF4-FFF2-40B4-BE49-F238E27FC236}">
                <a16:creationId xmlns="" xmlns:a16="http://schemas.microsoft.com/office/drawing/2014/main" id="{65525C12-FB50-4414-BD44-F29B516626E9}"/>
              </a:ext>
            </a:extLst>
          </p:cNvPr>
          <p:cNvSpPr txBox="1"/>
          <p:nvPr/>
        </p:nvSpPr>
        <p:spPr>
          <a:xfrm>
            <a:off x="1121439" y="1044700"/>
            <a:ext cx="1770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централна јединица</a:t>
            </a:r>
            <a:endParaRPr lang="en-US" sz="1400" b="1" dirty="0"/>
          </a:p>
        </p:txBody>
      </p:sp>
      <p:sp>
        <p:nvSpPr>
          <p:cNvPr id="19" name="Okvir za tekst 18">
            <a:extLst>
              <a:ext uri="{FF2B5EF4-FFF2-40B4-BE49-F238E27FC236}">
                <a16:creationId xmlns="" xmlns:a16="http://schemas.microsoft.com/office/drawing/2014/main" id="{09A26F60-04C8-4B11-9C95-2594DBE4A28A}"/>
              </a:ext>
            </a:extLst>
          </p:cNvPr>
          <p:cNvSpPr txBox="1"/>
          <p:nvPr/>
        </p:nvSpPr>
        <p:spPr>
          <a:xfrm>
            <a:off x="1103229" y="739290"/>
            <a:ext cx="930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процесор</a:t>
            </a:r>
            <a:endParaRPr lang="en-US" sz="1400" b="1" dirty="0"/>
          </a:p>
        </p:txBody>
      </p:sp>
      <p:sp>
        <p:nvSpPr>
          <p:cNvPr id="21" name="Pravougaonik 20">
            <a:extLst>
              <a:ext uri="{FF2B5EF4-FFF2-40B4-BE49-F238E27FC236}">
                <a16:creationId xmlns="" xmlns:a16="http://schemas.microsoft.com/office/drawing/2014/main" id="{D29D90FF-7CC6-4FE0-8F2B-64128136B589}"/>
              </a:ext>
            </a:extLst>
          </p:cNvPr>
          <p:cNvSpPr/>
          <p:nvPr/>
        </p:nvSpPr>
        <p:spPr>
          <a:xfrm>
            <a:off x="3502911" y="3113627"/>
            <a:ext cx="1985165" cy="6191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Pravougaonik 21">
            <a:extLst>
              <a:ext uri="{FF2B5EF4-FFF2-40B4-BE49-F238E27FC236}">
                <a16:creationId xmlns="" xmlns:a16="http://schemas.microsoft.com/office/drawing/2014/main" id="{5629D728-E310-41AD-86AF-8D8D44990FA2}"/>
              </a:ext>
            </a:extLst>
          </p:cNvPr>
          <p:cNvSpPr/>
          <p:nvPr/>
        </p:nvSpPr>
        <p:spPr>
          <a:xfrm>
            <a:off x="3502912" y="1856474"/>
            <a:ext cx="1985165" cy="6191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" name="Prava linija spajanja sa strelicom 3">
            <a:extLst>
              <a:ext uri="{FF2B5EF4-FFF2-40B4-BE49-F238E27FC236}">
                <a16:creationId xmlns="" xmlns:a16="http://schemas.microsoft.com/office/drawing/2014/main" id="{687FA8EA-B989-4185-AFB3-90F2311A0018}"/>
              </a:ext>
            </a:extLst>
          </p:cNvPr>
          <p:cNvCxnSpPr/>
          <p:nvPr/>
        </p:nvCxnSpPr>
        <p:spPr>
          <a:xfrm>
            <a:off x="4113885" y="2363161"/>
            <a:ext cx="0" cy="954890"/>
          </a:xfrm>
          <a:prstGeom prst="straightConnector1">
            <a:avLst/>
          </a:prstGeom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Prava linija spajanja sa strelicom 22">
            <a:extLst>
              <a:ext uri="{FF2B5EF4-FFF2-40B4-BE49-F238E27FC236}">
                <a16:creationId xmlns="" xmlns:a16="http://schemas.microsoft.com/office/drawing/2014/main" id="{4807A6EA-4003-45A6-89A0-62775F0DE74B}"/>
              </a:ext>
            </a:extLst>
          </p:cNvPr>
          <p:cNvCxnSpPr/>
          <p:nvPr/>
        </p:nvCxnSpPr>
        <p:spPr>
          <a:xfrm>
            <a:off x="5030115" y="2363161"/>
            <a:ext cx="0" cy="954890"/>
          </a:xfrm>
          <a:prstGeom prst="straightConnector1">
            <a:avLst/>
          </a:prstGeom>
          <a:ln w="57150" cap="flat" cmpd="sng" algn="ctr">
            <a:solidFill>
              <a:schemeClr val="accent5"/>
            </a:solidFill>
            <a:prstDash val="solid"/>
            <a:round/>
            <a:headEnd type="arrow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Prava linija spajanja sa strelicom 23">
            <a:extLst>
              <a:ext uri="{FF2B5EF4-FFF2-40B4-BE49-F238E27FC236}">
                <a16:creationId xmlns="" xmlns:a16="http://schemas.microsoft.com/office/drawing/2014/main" id="{C0D3B016-E327-415D-9F33-1BC2F408A058}"/>
              </a:ext>
            </a:extLst>
          </p:cNvPr>
          <p:cNvCxnSpPr>
            <a:cxnSpLocks/>
          </p:cNvCxnSpPr>
          <p:nvPr/>
        </p:nvCxnSpPr>
        <p:spPr>
          <a:xfrm flipH="1">
            <a:off x="7605042" y="1206090"/>
            <a:ext cx="937288" cy="0"/>
          </a:xfrm>
          <a:prstGeom prst="straightConnector1">
            <a:avLst/>
          </a:prstGeom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Okvir za tekst 25">
            <a:extLst>
              <a:ext uri="{FF2B5EF4-FFF2-40B4-BE49-F238E27FC236}">
                <a16:creationId xmlns="" xmlns:a16="http://schemas.microsoft.com/office/drawing/2014/main" id="{950B9707-5A0E-4000-AEE1-04B6B6735CAE}"/>
              </a:ext>
            </a:extLst>
          </p:cNvPr>
          <p:cNvSpPr txBox="1"/>
          <p:nvPr/>
        </p:nvSpPr>
        <p:spPr>
          <a:xfrm>
            <a:off x="6399233" y="1031436"/>
            <a:ext cx="896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 err="1"/>
              <a:t>пренос</a:t>
            </a:r>
            <a:r>
              <a:rPr lang="sr-Cyrl-BA" sz="1400" b="1" dirty="0"/>
              <a:t> </a:t>
            </a:r>
          </a:p>
          <a:p>
            <a:r>
              <a:rPr lang="sr-Cyrl-BA" sz="1400" b="1" dirty="0"/>
              <a:t>података</a:t>
            </a:r>
            <a:endParaRPr lang="en-US" sz="1400" b="1" dirty="0"/>
          </a:p>
        </p:txBody>
      </p:sp>
      <p:cxnSp>
        <p:nvCxnSpPr>
          <p:cNvPr id="27" name="Prava linija spajanja sa strelicom 26">
            <a:extLst>
              <a:ext uri="{FF2B5EF4-FFF2-40B4-BE49-F238E27FC236}">
                <a16:creationId xmlns="" xmlns:a16="http://schemas.microsoft.com/office/drawing/2014/main" id="{19CBB371-379A-46CF-BD78-9FC979867DA7}"/>
              </a:ext>
            </a:extLst>
          </p:cNvPr>
          <p:cNvCxnSpPr>
            <a:cxnSpLocks/>
            <a:endCxn id="28" idx="3"/>
          </p:cNvCxnSpPr>
          <p:nvPr/>
        </p:nvCxnSpPr>
        <p:spPr>
          <a:xfrm flipH="1">
            <a:off x="7605042" y="855416"/>
            <a:ext cx="937288" cy="0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Okvir za tekst 27">
            <a:extLst>
              <a:ext uri="{FF2B5EF4-FFF2-40B4-BE49-F238E27FC236}">
                <a16:creationId xmlns="" xmlns:a16="http://schemas.microsoft.com/office/drawing/2014/main" id="{9951C6B4-5F90-478D-9CC5-2E6882B61837}"/>
              </a:ext>
            </a:extLst>
          </p:cNvPr>
          <p:cNvSpPr txBox="1"/>
          <p:nvPr/>
        </p:nvSpPr>
        <p:spPr>
          <a:xfrm>
            <a:off x="6424462" y="593806"/>
            <a:ext cx="1180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управљачки </a:t>
            </a:r>
          </a:p>
          <a:p>
            <a:r>
              <a:rPr lang="sr-Cyrl-BA" sz="1400" b="1" dirty="0"/>
              <a:t>сигнали</a:t>
            </a:r>
            <a:endParaRPr lang="en-US" sz="1400" b="1" dirty="0"/>
          </a:p>
        </p:txBody>
      </p:sp>
    </p:spTree>
    <p:extLst>
      <p:ext uri="{BB962C8B-B14F-4D97-AF65-F5344CB8AC3E}">
        <p14:creationId xmlns="" xmlns:p14="http://schemas.microsoft.com/office/powerpoint/2010/main" val="181974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ugaonik 5">
            <a:extLst>
              <a:ext uri="{FF2B5EF4-FFF2-40B4-BE49-F238E27FC236}">
                <a16:creationId xmlns="" xmlns:a16="http://schemas.microsoft.com/office/drawing/2014/main" id="{36C73262-BB0E-4E64-96DA-C013E5E710DC}"/>
              </a:ext>
            </a:extLst>
          </p:cNvPr>
          <p:cNvSpPr/>
          <p:nvPr/>
        </p:nvSpPr>
        <p:spPr>
          <a:xfrm>
            <a:off x="3503065" y="1008121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УПРАВЉАЧКА ЈЕДИНИЦА</a:t>
            </a:r>
            <a:endParaRPr lang="en-US" dirty="0"/>
          </a:p>
        </p:txBody>
      </p:sp>
      <p:sp>
        <p:nvSpPr>
          <p:cNvPr id="7" name="Pravougaonik 6">
            <a:extLst>
              <a:ext uri="{FF2B5EF4-FFF2-40B4-BE49-F238E27FC236}">
                <a16:creationId xmlns="" xmlns:a16="http://schemas.microsoft.com/office/drawing/2014/main" id="{E82F793F-DFC5-48D7-AD12-5AA91F762396}"/>
              </a:ext>
            </a:extLst>
          </p:cNvPr>
          <p:cNvSpPr/>
          <p:nvPr/>
        </p:nvSpPr>
        <p:spPr>
          <a:xfrm>
            <a:off x="3503064" y="1860636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АРИТМЕТИЧКО ЛОГИЧКА ЈЕДИНИЦА</a:t>
            </a:r>
            <a:endParaRPr lang="en-US" sz="1400" dirty="0"/>
          </a:p>
        </p:txBody>
      </p:sp>
      <p:sp>
        <p:nvSpPr>
          <p:cNvPr id="8" name="Pravougaonik 7">
            <a:extLst>
              <a:ext uri="{FF2B5EF4-FFF2-40B4-BE49-F238E27FC236}">
                <a16:creationId xmlns="" xmlns:a16="http://schemas.microsoft.com/office/drawing/2014/main" id="{AD1903A1-C251-443D-9F1C-CC8E435D3630}"/>
              </a:ext>
            </a:extLst>
          </p:cNvPr>
          <p:cNvSpPr/>
          <p:nvPr/>
        </p:nvSpPr>
        <p:spPr>
          <a:xfrm>
            <a:off x="3503064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РАДНА МЕМОРИЈА</a:t>
            </a:r>
            <a:endParaRPr lang="en-US" dirty="0"/>
          </a:p>
        </p:txBody>
      </p:sp>
      <p:sp>
        <p:nvSpPr>
          <p:cNvPr id="9" name="Pravougaonik 8">
            <a:extLst>
              <a:ext uri="{FF2B5EF4-FFF2-40B4-BE49-F238E27FC236}">
                <a16:creationId xmlns="" xmlns:a16="http://schemas.microsoft.com/office/drawing/2014/main" id="{61B545BA-71C5-458B-98F8-21D8FDAB1952}"/>
              </a:ext>
            </a:extLst>
          </p:cNvPr>
          <p:cNvSpPr/>
          <p:nvPr/>
        </p:nvSpPr>
        <p:spPr>
          <a:xfrm>
            <a:off x="960243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УЛАЗНЕ ЈЕДИНИЦЕ</a:t>
            </a:r>
            <a:endParaRPr lang="en-US" dirty="0"/>
          </a:p>
        </p:txBody>
      </p:sp>
      <p:sp>
        <p:nvSpPr>
          <p:cNvPr id="10" name="Pravougaonik 9">
            <a:extLst>
              <a:ext uri="{FF2B5EF4-FFF2-40B4-BE49-F238E27FC236}">
                <a16:creationId xmlns="" xmlns:a16="http://schemas.microsoft.com/office/drawing/2014/main" id="{313F11F8-0BBE-4E7A-9013-2BEA136C8C14}"/>
              </a:ext>
            </a:extLst>
          </p:cNvPr>
          <p:cNvSpPr/>
          <p:nvPr/>
        </p:nvSpPr>
        <p:spPr>
          <a:xfrm>
            <a:off x="6198592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ИЗЛАЗНЕ ЈЕДИНИЦЕ</a:t>
            </a:r>
            <a:endParaRPr lang="en-US" dirty="0"/>
          </a:p>
        </p:txBody>
      </p:sp>
      <p:sp>
        <p:nvSpPr>
          <p:cNvPr id="11" name="Pravougaonik 10">
            <a:extLst>
              <a:ext uri="{FF2B5EF4-FFF2-40B4-BE49-F238E27FC236}">
                <a16:creationId xmlns="" xmlns:a16="http://schemas.microsoft.com/office/drawing/2014/main" id="{2043BEDA-9F6F-4EDD-A2E0-E9459BFB2E85}"/>
              </a:ext>
            </a:extLst>
          </p:cNvPr>
          <p:cNvSpPr/>
          <p:nvPr/>
        </p:nvSpPr>
        <p:spPr>
          <a:xfrm>
            <a:off x="3503064" y="425150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ВАЊСКА МЕМОРИЈА</a:t>
            </a:r>
            <a:endParaRPr lang="en-US" dirty="0"/>
          </a:p>
        </p:txBody>
      </p:sp>
      <p:sp>
        <p:nvSpPr>
          <p:cNvPr id="13" name="Pravougaonik 12">
            <a:extLst>
              <a:ext uri="{FF2B5EF4-FFF2-40B4-BE49-F238E27FC236}">
                <a16:creationId xmlns="" xmlns:a16="http://schemas.microsoft.com/office/drawing/2014/main" id="{EC2C0552-51A9-4CC8-90BB-1078F917C571}"/>
              </a:ext>
            </a:extLst>
          </p:cNvPr>
          <p:cNvSpPr/>
          <p:nvPr/>
        </p:nvSpPr>
        <p:spPr>
          <a:xfrm>
            <a:off x="3350360" y="855416"/>
            <a:ext cx="2290575" cy="1832460"/>
          </a:xfrm>
          <a:prstGeom prst="rect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ravougaonik 13">
            <a:extLst>
              <a:ext uri="{FF2B5EF4-FFF2-40B4-BE49-F238E27FC236}">
                <a16:creationId xmlns="" xmlns:a16="http://schemas.microsoft.com/office/drawing/2014/main" id="{01D58CA2-718C-4C53-9503-41C21312A324}"/>
              </a:ext>
            </a:extLst>
          </p:cNvPr>
          <p:cNvSpPr/>
          <p:nvPr/>
        </p:nvSpPr>
        <p:spPr>
          <a:xfrm>
            <a:off x="3197655" y="586585"/>
            <a:ext cx="2595681" cy="3359509"/>
          </a:xfrm>
          <a:prstGeom prst="rect">
            <a:avLst/>
          </a:prstGeom>
          <a:noFill/>
          <a:ln w="57150">
            <a:solidFill>
              <a:srgbClr val="CC33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Prava linija spajanja 15">
            <a:extLst>
              <a:ext uri="{FF2B5EF4-FFF2-40B4-BE49-F238E27FC236}">
                <a16:creationId xmlns="" xmlns:a16="http://schemas.microsoft.com/office/drawing/2014/main" id="{90BFF95B-446C-4BF8-ACBD-30DDD8933373}"/>
              </a:ext>
            </a:extLst>
          </p:cNvPr>
          <p:cNvCxnSpPr/>
          <p:nvPr/>
        </p:nvCxnSpPr>
        <p:spPr>
          <a:xfrm>
            <a:off x="105689" y="1197405"/>
            <a:ext cx="916230" cy="0"/>
          </a:xfrm>
          <a:prstGeom prst="line">
            <a:avLst/>
          </a:prstGeom>
          <a:ln w="57150">
            <a:solidFill>
              <a:srgbClr val="CC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958F6D72-1BEF-4E57-9583-09D1BA273827}"/>
              </a:ext>
            </a:extLst>
          </p:cNvPr>
          <p:cNvCxnSpPr/>
          <p:nvPr/>
        </p:nvCxnSpPr>
        <p:spPr>
          <a:xfrm>
            <a:off x="105689" y="933419"/>
            <a:ext cx="916230" cy="0"/>
          </a:xfrm>
          <a:prstGeom prst="line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kvir za tekst 17">
            <a:extLst>
              <a:ext uri="{FF2B5EF4-FFF2-40B4-BE49-F238E27FC236}">
                <a16:creationId xmlns="" xmlns:a16="http://schemas.microsoft.com/office/drawing/2014/main" id="{65525C12-FB50-4414-BD44-F29B516626E9}"/>
              </a:ext>
            </a:extLst>
          </p:cNvPr>
          <p:cNvSpPr txBox="1"/>
          <p:nvPr/>
        </p:nvSpPr>
        <p:spPr>
          <a:xfrm>
            <a:off x="1121439" y="1044700"/>
            <a:ext cx="1770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централна јединица</a:t>
            </a:r>
            <a:endParaRPr lang="en-US" sz="1400" b="1" dirty="0"/>
          </a:p>
        </p:txBody>
      </p:sp>
      <p:sp>
        <p:nvSpPr>
          <p:cNvPr id="19" name="Okvir za tekst 18">
            <a:extLst>
              <a:ext uri="{FF2B5EF4-FFF2-40B4-BE49-F238E27FC236}">
                <a16:creationId xmlns="" xmlns:a16="http://schemas.microsoft.com/office/drawing/2014/main" id="{09A26F60-04C8-4B11-9C95-2594DBE4A28A}"/>
              </a:ext>
            </a:extLst>
          </p:cNvPr>
          <p:cNvSpPr txBox="1"/>
          <p:nvPr/>
        </p:nvSpPr>
        <p:spPr>
          <a:xfrm>
            <a:off x="1103229" y="739290"/>
            <a:ext cx="930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процесор</a:t>
            </a:r>
            <a:endParaRPr lang="en-US" sz="1400" b="1" dirty="0"/>
          </a:p>
        </p:txBody>
      </p:sp>
      <p:sp>
        <p:nvSpPr>
          <p:cNvPr id="21" name="Pravougaonik 20">
            <a:extLst>
              <a:ext uri="{FF2B5EF4-FFF2-40B4-BE49-F238E27FC236}">
                <a16:creationId xmlns="" xmlns:a16="http://schemas.microsoft.com/office/drawing/2014/main" id="{D29D90FF-7CC6-4FE0-8F2B-64128136B589}"/>
              </a:ext>
            </a:extLst>
          </p:cNvPr>
          <p:cNvSpPr/>
          <p:nvPr/>
        </p:nvSpPr>
        <p:spPr>
          <a:xfrm>
            <a:off x="3502911" y="3113627"/>
            <a:ext cx="1985165" cy="6191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Pravougaonik 21">
            <a:extLst>
              <a:ext uri="{FF2B5EF4-FFF2-40B4-BE49-F238E27FC236}">
                <a16:creationId xmlns="" xmlns:a16="http://schemas.microsoft.com/office/drawing/2014/main" id="{5629D728-E310-41AD-86AF-8D8D44990FA2}"/>
              </a:ext>
            </a:extLst>
          </p:cNvPr>
          <p:cNvSpPr/>
          <p:nvPr/>
        </p:nvSpPr>
        <p:spPr>
          <a:xfrm>
            <a:off x="3502910" y="4219791"/>
            <a:ext cx="1985165" cy="6191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" name="Prava linija spajanja sa strelicom 3">
            <a:extLst>
              <a:ext uri="{FF2B5EF4-FFF2-40B4-BE49-F238E27FC236}">
                <a16:creationId xmlns="" xmlns:a16="http://schemas.microsoft.com/office/drawing/2014/main" id="{687FA8EA-B989-4185-AFB3-90F2311A0018}"/>
              </a:ext>
            </a:extLst>
          </p:cNvPr>
          <p:cNvCxnSpPr/>
          <p:nvPr/>
        </p:nvCxnSpPr>
        <p:spPr>
          <a:xfrm>
            <a:off x="4113885" y="3574472"/>
            <a:ext cx="0" cy="954890"/>
          </a:xfrm>
          <a:prstGeom prst="straightConnector1">
            <a:avLst/>
          </a:prstGeom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Prava linija spajanja sa strelicom 22">
            <a:extLst>
              <a:ext uri="{FF2B5EF4-FFF2-40B4-BE49-F238E27FC236}">
                <a16:creationId xmlns="" xmlns:a16="http://schemas.microsoft.com/office/drawing/2014/main" id="{4807A6EA-4003-45A6-89A0-62775F0DE74B}"/>
              </a:ext>
            </a:extLst>
          </p:cNvPr>
          <p:cNvCxnSpPr/>
          <p:nvPr/>
        </p:nvCxnSpPr>
        <p:spPr>
          <a:xfrm>
            <a:off x="5030115" y="3574472"/>
            <a:ext cx="0" cy="954890"/>
          </a:xfrm>
          <a:prstGeom prst="straightConnector1">
            <a:avLst/>
          </a:prstGeom>
          <a:ln w="57150" cap="flat" cmpd="sng" algn="ctr">
            <a:solidFill>
              <a:schemeClr val="accent5"/>
            </a:solidFill>
            <a:prstDash val="solid"/>
            <a:round/>
            <a:headEnd type="arrow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Prava linija spajanja sa strelicom 23">
            <a:extLst>
              <a:ext uri="{FF2B5EF4-FFF2-40B4-BE49-F238E27FC236}">
                <a16:creationId xmlns="" xmlns:a16="http://schemas.microsoft.com/office/drawing/2014/main" id="{C0D3B016-E327-415D-9F33-1BC2F408A058}"/>
              </a:ext>
            </a:extLst>
          </p:cNvPr>
          <p:cNvCxnSpPr>
            <a:cxnSpLocks/>
          </p:cNvCxnSpPr>
          <p:nvPr/>
        </p:nvCxnSpPr>
        <p:spPr>
          <a:xfrm flipH="1">
            <a:off x="7605042" y="1206090"/>
            <a:ext cx="937288" cy="0"/>
          </a:xfrm>
          <a:prstGeom prst="straightConnector1">
            <a:avLst/>
          </a:prstGeom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Okvir za tekst 25">
            <a:extLst>
              <a:ext uri="{FF2B5EF4-FFF2-40B4-BE49-F238E27FC236}">
                <a16:creationId xmlns="" xmlns:a16="http://schemas.microsoft.com/office/drawing/2014/main" id="{950B9707-5A0E-4000-AEE1-04B6B6735CAE}"/>
              </a:ext>
            </a:extLst>
          </p:cNvPr>
          <p:cNvSpPr txBox="1"/>
          <p:nvPr/>
        </p:nvSpPr>
        <p:spPr>
          <a:xfrm>
            <a:off x="6399233" y="1031436"/>
            <a:ext cx="896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 err="1"/>
              <a:t>пренос</a:t>
            </a:r>
            <a:r>
              <a:rPr lang="sr-Cyrl-BA" sz="1400" b="1" dirty="0"/>
              <a:t> </a:t>
            </a:r>
          </a:p>
          <a:p>
            <a:r>
              <a:rPr lang="sr-Cyrl-BA" sz="1400" b="1" dirty="0"/>
              <a:t>података</a:t>
            </a:r>
            <a:endParaRPr lang="en-US" sz="1400" b="1" dirty="0"/>
          </a:p>
        </p:txBody>
      </p:sp>
      <p:cxnSp>
        <p:nvCxnSpPr>
          <p:cNvPr id="27" name="Prava linija spajanja sa strelicom 26">
            <a:extLst>
              <a:ext uri="{FF2B5EF4-FFF2-40B4-BE49-F238E27FC236}">
                <a16:creationId xmlns="" xmlns:a16="http://schemas.microsoft.com/office/drawing/2014/main" id="{19CBB371-379A-46CF-BD78-9FC979867DA7}"/>
              </a:ext>
            </a:extLst>
          </p:cNvPr>
          <p:cNvCxnSpPr>
            <a:cxnSpLocks/>
            <a:endCxn id="28" idx="3"/>
          </p:cNvCxnSpPr>
          <p:nvPr/>
        </p:nvCxnSpPr>
        <p:spPr>
          <a:xfrm flipH="1">
            <a:off x="7605042" y="855416"/>
            <a:ext cx="937288" cy="0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Okvir za tekst 27">
            <a:extLst>
              <a:ext uri="{FF2B5EF4-FFF2-40B4-BE49-F238E27FC236}">
                <a16:creationId xmlns="" xmlns:a16="http://schemas.microsoft.com/office/drawing/2014/main" id="{9951C6B4-5F90-478D-9CC5-2E6882B61837}"/>
              </a:ext>
            </a:extLst>
          </p:cNvPr>
          <p:cNvSpPr txBox="1"/>
          <p:nvPr/>
        </p:nvSpPr>
        <p:spPr>
          <a:xfrm>
            <a:off x="6424462" y="593806"/>
            <a:ext cx="1180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управљачки </a:t>
            </a:r>
          </a:p>
          <a:p>
            <a:r>
              <a:rPr lang="sr-Cyrl-BA" sz="1400" b="1" dirty="0"/>
              <a:t>сигнали</a:t>
            </a:r>
            <a:endParaRPr lang="en-US" sz="1400" b="1" dirty="0"/>
          </a:p>
        </p:txBody>
      </p:sp>
    </p:spTree>
    <p:extLst>
      <p:ext uri="{BB962C8B-B14F-4D97-AF65-F5344CB8AC3E}">
        <p14:creationId xmlns="" xmlns:p14="http://schemas.microsoft.com/office/powerpoint/2010/main" val="267287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ugaonik 5">
            <a:extLst>
              <a:ext uri="{FF2B5EF4-FFF2-40B4-BE49-F238E27FC236}">
                <a16:creationId xmlns="" xmlns:a16="http://schemas.microsoft.com/office/drawing/2014/main" id="{36C73262-BB0E-4E64-96DA-C013E5E710DC}"/>
              </a:ext>
            </a:extLst>
          </p:cNvPr>
          <p:cNvSpPr/>
          <p:nvPr/>
        </p:nvSpPr>
        <p:spPr>
          <a:xfrm>
            <a:off x="3503065" y="1008121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УПРАВЉАЧКА ЈЕДИНИЦА</a:t>
            </a:r>
            <a:endParaRPr lang="en-US" dirty="0"/>
          </a:p>
        </p:txBody>
      </p:sp>
      <p:sp>
        <p:nvSpPr>
          <p:cNvPr id="7" name="Pravougaonik 6">
            <a:extLst>
              <a:ext uri="{FF2B5EF4-FFF2-40B4-BE49-F238E27FC236}">
                <a16:creationId xmlns="" xmlns:a16="http://schemas.microsoft.com/office/drawing/2014/main" id="{E82F793F-DFC5-48D7-AD12-5AA91F762396}"/>
              </a:ext>
            </a:extLst>
          </p:cNvPr>
          <p:cNvSpPr/>
          <p:nvPr/>
        </p:nvSpPr>
        <p:spPr>
          <a:xfrm>
            <a:off x="3503064" y="1860636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АРИТМЕТИЧКО ЛОГИЧКА ЈЕДИНИЦА</a:t>
            </a:r>
            <a:endParaRPr lang="en-US" sz="1400" dirty="0"/>
          </a:p>
        </p:txBody>
      </p:sp>
      <p:sp>
        <p:nvSpPr>
          <p:cNvPr id="8" name="Pravougaonik 7">
            <a:extLst>
              <a:ext uri="{FF2B5EF4-FFF2-40B4-BE49-F238E27FC236}">
                <a16:creationId xmlns="" xmlns:a16="http://schemas.microsoft.com/office/drawing/2014/main" id="{AD1903A1-C251-443D-9F1C-CC8E435D3630}"/>
              </a:ext>
            </a:extLst>
          </p:cNvPr>
          <p:cNvSpPr/>
          <p:nvPr/>
        </p:nvSpPr>
        <p:spPr>
          <a:xfrm>
            <a:off x="3503064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РАДНА МЕМОРИЈА</a:t>
            </a:r>
            <a:endParaRPr lang="en-US" dirty="0"/>
          </a:p>
        </p:txBody>
      </p:sp>
      <p:sp>
        <p:nvSpPr>
          <p:cNvPr id="9" name="Pravougaonik 8">
            <a:extLst>
              <a:ext uri="{FF2B5EF4-FFF2-40B4-BE49-F238E27FC236}">
                <a16:creationId xmlns="" xmlns:a16="http://schemas.microsoft.com/office/drawing/2014/main" id="{61B545BA-71C5-458B-98F8-21D8FDAB1952}"/>
              </a:ext>
            </a:extLst>
          </p:cNvPr>
          <p:cNvSpPr/>
          <p:nvPr/>
        </p:nvSpPr>
        <p:spPr>
          <a:xfrm>
            <a:off x="960243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УЛАЗНЕ ЈЕДИНИЦЕ</a:t>
            </a:r>
            <a:endParaRPr lang="en-US" dirty="0"/>
          </a:p>
        </p:txBody>
      </p:sp>
      <p:sp>
        <p:nvSpPr>
          <p:cNvPr id="10" name="Pravougaonik 9">
            <a:extLst>
              <a:ext uri="{FF2B5EF4-FFF2-40B4-BE49-F238E27FC236}">
                <a16:creationId xmlns="" xmlns:a16="http://schemas.microsoft.com/office/drawing/2014/main" id="{313F11F8-0BBE-4E7A-9013-2BEA136C8C14}"/>
              </a:ext>
            </a:extLst>
          </p:cNvPr>
          <p:cNvSpPr/>
          <p:nvPr/>
        </p:nvSpPr>
        <p:spPr>
          <a:xfrm>
            <a:off x="6198592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ИЗЛАЗНЕ ЈЕДИНИЦЕ</a:t>
            </a:r>
            <a:endParaRPr lang="en-US" dirty="0"/>
          </a:p>
        </p:txBody>
      </p:sp>
      <p:sp>
        <p:nvSpPr>
          <p:cNvPr id="11" name="Pravougaonik 10">
            <a:extLst>
              <a:ext uri="{FF2B5EF4-FFF2-40B4-BE49-F238E27FC236}">
                <a16:creationId xmlns="" xmlns:a16="http://schemas.microsoft.com/office/drawing/2014/main" id="{2043BEDA-9F6F-4EDD-A2E0-E9459BFB2E85}"/>
              </a:ext>
            </a:extLst>
          </p:cNvPr>
          <p:cNvSpPr/>
          <p:nvPr/>
        </p:nvSpPr>
        <p:spPr>
          <a:xfrm>
            <a:off x="3503064" y="425150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ВАЊСКА МЕМОРИЈА</a:t>
            </a:r>
            <a:endParaRPr lang="en-US" dirty="0"/>
          </a:p>
        </p:txBody>
      </p:sp>
      <p:sp>
        <p:nvSpPr>
          <p:cNvPr id="13" name="Pravougaonik 12">
            <a:extLst>
              <a:ext uri="{FF2B5EF4-FFF2-40B4-BE49-F238E27FC236}">
                <a16:creationId xmlns="" xmlns:a16="http://schemas.microsoft.com/office/drawing/2014/main" id="{EC2C0552-51A9-4CC8-90BB-1078F917C571}"/>
              </a:ext>
            </a:extLst>
          </p:cNvPr>
          <p:cNvSpPr/>
          <p:nvPr/>
        </p:nvSpPr>
        <p:spPr>
          <a:xfrm>
            <a:off x="3350360" y="855416"/>
            <a:ext cx="2290575" cy="1832460"/>
          </a:xfrm>
          <a:prstGeom prst="rect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ravougaonik 13">
            <a:extLst>
              <a:ext uri="{FF2B5EF4-FFF2-40B4-BE49-F238E27FC236}">
                <a16:creationId xmlns="" xmlns:a16="http://schemas.microsoft.com/office/drawing/2014/main" id="{01D58CA2-718C-4C53-9503-41C21312A324}"/>
              </a:ext>
            </a:extLst>
          </p:cNvPr>
          <p:cNvSpPr/>
          <p:nvPr/>
        </p:nvSpPr>
        <p:spPr>
          <a:xfrm>
            <a:off x="3197655" y="586585"/>
            <a:ext cx="2595681" cy="3359509"/>
          </a:xfrm>
          <a:prstGeom prst="rect">
            <a:avLst/>
          </a:prstGeom>
          <a:noFill/>
          <a:ln w="57150">
            <a:solidFill>
              <a:srgbClr val="CC33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Prava linija spajanja 15">
            <a:extLst>
              <a:ext uri="{FF2B5EF4-FFF2-40B4-BE49-F238E27FC236}">
                <a16:creationId xmlns="" xmlns:a16="http://schemas.microsoft.com/office/drawing/2014/main" id="{90BFF95B-446C-4BF8-ACBD-30DDD8933373}"/>
              </a:ext>
            </a:extLst>
          </p:cNvPr>
          <p:cNvCxnSpPr/>
          <p:nvPr/>
        </p:nvCxnSpPr>
        <p:spPr>
          <a:xfrm>
            <a:off x="105689" y="1197405"/>
            <a:ext cx="916230" cy="0"/>
          </a:xfrm>
          <a:prstGeom prst="line">
            <a:avLst/>
          </a:prstGeom>
          <a:ln w="57150">
            <a:solidFill>
              <a:srgbClr val="CC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958F6D72-1BEF-4E57-9583-09D1BA273827}"/>
              </a:ext>
            </a:extLst>
          </p:cNvPr>
          <p:cNvCxnSpPr/>
          <p:nvPr/>
        </p:nvCxnSpPr>
        <p:spPr>
          <a:xfrm>
            <a:off x="105689" y="933419"/>
            <a:ext cx="916230" cy="0"/>
          </a:xfrm>
          <a:prstGeom prst="line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kvir za tekst 17">
            <a:extLst>
              <a:ext uri="{FF2B5EF4-FFF2-40B4-BE49-F238E27FC236}">
                <a16:creationId xmlns="" xmlns:a16="http://schemas.microsoft.com/office/drawing/2014/main" id="{65525C12-FB50-4414-BD44-F29B516626E9}"/>
              </a:ext>
            </a:extLst>
          </p:cNvPr>
          <p:cNvSpPr txBox="1"/>
          <p:nvPr/>
        </p:nvSpPr>
        <p:spPr>
          <a:xfrm>
            <a:off x="1121439" y="1044700"/>
            <a:ext cx="1770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централна јединица</a:t>
            </a:r>
            <a:endParaRPr lang="en-US" sz="1400" b="1" dirty="0"/>
          </a:p>
        </p:txBody>
      </p:sp>
      <p:sp>
        <p:nvSpPr>
          <p:cNvPr id="19" name="Okvir za tekst 18">
            <a:extLst>
              <a:ext uri="{FF2B5EF4-FFF2-40B4-BE49-F238E27FC236}">
                <a16:creationId xmlns="" xmlns:a16="http://schemas.microsoft.com/office/drawing/2014/main" id="{09A26F60-04C8-4B11-9C95-2594DBE4A28A}"/>
              </a:ext>
            </a:extLst>
          </p:cNvPr>
          <p:cNvSpPr txBox="1"/>
          <p:nvPr/>
        </p:nvSpPr>
        <p:spPr>
          <a:xfrm>
            <a:off x="1103229" y="739290"/>
            <a:ext cx="930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процесор</a:t>
            </a:r>
            <a:endParaRPr lang="en-US" sz="1400" b="1" dirty="0"/>
          </a:p>
        </p:txBody>
      </p:sp>
      <p:sp>
        <p:nvSpPr>
          <p:cNvPr id="21" name="Pravougaonik 20">
            <a:extLst>
              <a:ext uri="{FF2B5EF4-FFF2-40B4-BE49-F238E27FC236}">
                <a16:creationId xmlns="" xmlns:a16="http://schemas.microsoft.com/office/drawing/2014/main" id="{D29D90FF-7CC6-4FE0-8F2B-64128136B589}"/>
              </a:ext>
            </a:extLst>
          </p:cNvPr>
          <p:cNvSpPr/>
          <p:nvPr/>
        </p:nvSpPr>
        <p:spPr>
          <a:xfrm>
            <a:off x="3502911" y="3113627"/>
            <a:ext cx="1985165" cy="6191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Pravougaonik 21">
            <a:extLst>
              <a:ext uri="{FF2B5EF4-FFF2-40B4-BE49-F238E27FC236}">
                <a16:creationId xmlns="" xmlns:a16="http://schemas.microsoft.com/office/drawing/2014/main" id="{5629D728-E310-41AD-86AF-8D8D44990FA2}"/>
              </a:ext>
            </a:extLst>
          </p:cNvPr>
          <p:cNvSpPr/>
          <p:nvPr/>
        </p:nvSpPr>
        <p:spPr>
          <a:xfrm>
            <a:off x="947786" y="3102652"/>
            <a:ext cx="1985165" cy="6191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" name="Prava linija spajanja sa strelicom 3">
            <a:extLst>
              <a:ext uri="{FF2B5EF4-FFF2-40B4-BE49-F238E27FC236}">
                <a16:creationId xmlns="" xmlns:a16="http://schemas.microsoft.com/office/drawing/2014/main" id="{687FA8EA-B989-4185-AFB3-90F2311A0018}"/>
              </a:ext>
            </a:extLst>
          </p:cNvPr>
          <p:cNvCxnSpPr>
            <a:cxnSpLocks/>
            <a:stCxn id="9" idx="3"/>
            <a:endCxn id="21" idx="1"/>
          </p:cNvCxnSpPr>
          <p:nvPr/>
        </p:nvCxnSpPr>
        <p:spPr>
          <a:xfrm>
            <a:off x="2945408" y="3416385"/>
            <a:ext cx="557503" cy="6814"/>
          </a:xfrm>
          <a:prstGeom prst="straightConnector1">
            <a:avLst/>
          </a:prstGeom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Prava linija spajanja sa strelicom 23">
            <a:extLst>
              <a:ext uri="{FF2B5EF4-FFF2-40B4-BE49-F238E27FC236}">
                <a16:creationId xmlns="" xmlns:a16="http://schemas.microsoft.com/office/drawing/2014/main" id="{C0D3B016-E327-415D-9F33-1BC2F408A058}"/>
              </a:ext>
            </a:extLst>
          </p:cNvPr>
          <p:cNvCxnSpPr>
            <a:cxnSpLocks/>
          </p:cNvCxnSpPr>
          <p:nvPr/>
        </p:nvCxnSpPr>
        <p:spPr>
          <a:xfrm flipH="1">
            <a:off x="7605042" y="1206090"/>
            <a:ext cx="937288" cy="0"/>
          </a:xfrm>
          <a:prstGeom prst="straightConnector1">
            <a:avLst/>
          </a:prstGeom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Okvir za tekst 25">
            <a:extLst>
              <a:ext uri="{FF2B5EF4-FFF2-40B4-BE49-F238E27FC236}">
                <a16:creationId xmlns="" xmlns:a16="http://schemas.microsoft.com/office/drawing/2014/main" id="{950B9707-5A0E-4000-AEE1-04B6B6735CAE}"/>
              </a:ext>
            </a:extLst>
          </p:cNvPr>
          <p:cNvSpPr txBox="1"/>
          <p:nvPr/>
        </p:nvSpPr>
        <p:spPr>
          <a:xfrm>
            <a:off x="6399233" y="1031436"/>
            <a:ext cx="896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 err="1"/>
              <a:t>пренос</a:t>
            </a:r>
            <a:r>
              <a:rPr lang="sr-Cyrl-BA" sz="1400" b="1" dirty="0"/>
              <a:t> </a:t>
            </a:r>
          </a:p>
          <a:p>
            <a:r>
              <a:rPr lang="sr-Cyrl-BA" sz="1400" b="1" dirty="0"/>
              <a:t>података</a:t>
            </a:r>
            <a:endParaRPr lang="en-US" sz="1400" b="1" dirty="0"/>
          </a:p>
        </p:txBody>
      </p:sp>
      <p:cxnSp>
        <p:nvCxnSpPr>
          <p:cNvPr id="27" name="Prava linija spajanja sa strelicom 26">
            <a:extLst>
              <a:ext uri="{FF2B5EF4-FFF2-40B4-BE49-F238E27FC236}">
                <a16:creationId xmlns="" xmlns:a16="http://schemas.microsoft.com/office/drawing/2014/main" id="{19CBB371-379A-46CF-BD78-9FC979867DA7}"/>
              </a:ext>
            </a:extLst>
          </p:cNvPr>
          <p:cNvCxnSpPr>
            <a:cxnSpLocks/>
            <a:endCxn id="28" idx="3"/>
          </p:cNvCxnSpPr>
          <p:nvPr/>
        </p:nvCxnSpPr>
        <p:spPr>
          <a:xfrm flipH="1">
            <a:off x="7605042" y="855416"/>
            <a:ext cx="937288" cy="0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Okvir za tekst 27">
            <a:extLst>
              <a:ext uri="{FF2B5EF4-FFF2-40B4-BE49-F238E27FC236}">
                <a16:creationId xmlns="" xmlns:a16="http://schemas.microsoft.com/office/drawing/2014/main" id="{9951C6B4-5F90-478D-9CC5-2E6882B61837}"/>
              </a:ext>
            </a:extLst>
          </p:cNvPr>
          <p:cNvSpPr txBox="1"/>
          <p:nvPr/>
        </p:nvSpPr>
        <p:spPr>
          <a:xfrm>
            <a:off x="6424462" y="593806"/>
            <a:ext cx="1180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управљачки </a:t>
            </a:r>
          </a:p>
          <a:p>
            <a:r>
              <a:rPr lang="sr-Cyrl-BA" sz="1400" b="1" dirty="0"/>
              <a:t>сигнали</a:t>
            </a:r>
            <a:endParaRPr lang="en-US" sz="1400" b="1" dirty="0"/>
          </a:p>
        </p:txBody>
      </p:sp>
    </p:spTree>
    <p:extLst>
      <p:ext uri="{BB962C8B-B14F-4D97-AF65-F5344CB8AC3E}">
        <p14:creationId xmlns="" xmlns:p14="http://schemas.microsoft.com/office/powerpoint/2010/main" val="259360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ugaonik 5">
            <a:extLst>
              <a:ext uri="{FF2B5EF4-FFF2-40B4-BE49-F238E27FC236}">
                <a16:creationId xmlns="" xmlns:a16="http://schemas.microsoft.com/office/drawing/2014/main" id="{36C73262-BB0E-4E64-96DA-C013E5E710DC}"/>
              </a:ext>
            </a:extLst>
          </p:cNvPr>
          <p:cNvSpPr/>
          <p:nvPr/>
        </p:nvSpPr>
        <p:spPr>
          <a:xfrm>
            <a:off x="3503065" y="1008121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УПРАВЉАЧКА ЈЕДИНИЦА</a:t>
            </a:r>
            <a:endParaRPr lang="en-US" dirty="0"/>
          </a:p>
        </p:txBody>
      </p:sp>
      <p:sp>
        <p:nvSpPr>
          <p:cNvPr id="7" name="Pravougaonik 6">
            <a:extLst>
              <a:ext uri="{FF2B5EF4-FFF2-40B4-BE49-F238E27FC236}">
                <a16:creationId xmlns="" xmlns:a16="http://schemas.microsoft.com/office/drawing/2014/main" id="{E82F793F-DFC5-48D7-AD12-5AA91F762396}"/>
              </a:ext>
            </a:extLst>
          </p:cNvPr>
          <p:cNvSpPr/>
          <p:nvPr/>
        </p:nvSpPr>
        <p:spPr>
          <a:xfrm>
            <a:off x="3503064" y="1860636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/>
              <a:t>АРИТМЕТИЧКО ЛОГИЧКА ЈЕДИНИЦА</a:t>
            </a:r>
            <a:endParaRPr lang="en-US" sz="1400" dirty="0"/>
          </a:p>
        </p:txBody>
      </p:sp>
      <p:sp>
        <p:nvSpPr>
          <p:cNvPr id="8" name="Pravougaonik 7">
            <a:extLst>
              <a:ext uri="{FF2B5EF4-FFF2-40B4-BE49-F238E27FC236}">
                <a16:creationId xmlns="" xmlns:a16="http://schemas.microsoft.com/office/drawing/2014/main" id="{AD1903A1-C251-443D-9F1C-CC8E435D3630}"/>
              </a:ext>
            </a:extLst>
          </p:cNvPr>
          <p:cNvSpPr/>
          <p:nvPr/>
        </p:nvSpPr>
        <p:spPr>
          <a:xfrm>
            <a:off x="3503064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РАДНА МЕМОРИЈА</a:t>
            </a:r>
            <a:endParaRPr lang="en-US" dirty="0"/>
          </a:p>
        </p:txBody>
      </p:sp>
      <p:sp>
        <p:nvSpPr>
          <p:cNvPr id="9" name="Pravougaonik 8">
            <a:extLst>
              <a:ext uri="{FF2B5EF4-FFF2-40B4-BE49-F238E27FC236}">
                <a16:creationId xmlns="" xmlns:a16="http://schemas.microsoft.com/office/drawing/2014/main" id="{61B545BA-71C5-458B-98F8-21D8FDAB1952}"/>
              </a:ext>
            </a:extLst>
          </p:cNvPr>
          <p:cNvSpPr/>
          <p:nvPr/>
        </p:nvSpPr>
        <p:spPr>
          <a:xfrm>
            <a:off x="960243" y="3124602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УЛАЗНЕ ЈЕДИНИЦЕ</a:t>
            </a:r>
            <a:endParaRPr lang="en-US" dirty="0"/>
          </a:p>
        </p:txBody>
      </p:sp>
      <p:sp>
        <p:nvSpPr>
          <p:cNvPr id="10" name="Pravougaonik 9">
            <a:extLst>
              <a:ext uri="{FF2B5EF4-FFF2-40B4-BE49-F238E27FC236}">
                <a16:creationId xmlns="" xmlns:a16="http://schemas.microsoft.com/office/drawing/2014/main" id="{313F11F8-0BBE-4E7A-9013-2BEA136C8C14}"/>
              </a:ext>
            </a:extLst>
          </p:cNvPr>
          <p:cNvSpPr/>
          <p:nvPr/>
        </p:nvSpPr>
        <p:spPr>
          <a:xfrm>
            <a:off x="6198592" y="311097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ИЗЛАЗНЕ ЈЕДИНИЦЕ</a:t>
            </a:r>
            <a:endParaRPr lang="en-US" dirty="0"/>
          </a:p>
        </p:txBody>
      </p:sp>
      <p:sp>
        <p:nvSpPr>
          <p:cNvPr id="11" name="Pravougaonik 10">
            <a:extLst>
              <a:ext uri="{FF2B5EF4-FFF2-40B4-BE49-F238E27FC236}">
                <a16:creationId xmlns="" xmlns:a16="http://schemas.microsoft.com/office/drawing/2014/main" id="{2043BEDA-9F6F-4EDD-A2E0-E9459BFB2E85}"/>
              </a:ext>
            </a:extLst>
          </p:cNvPr>
          <p:cNvSpPr/>
          <p:nvPr/>
        </p:nvSpPr>
        <p:spPr>
          <a:xfrm>
            <a:off x="3503064" y="4251505"/>
            <a:ext cx="1985165" cy="61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ВАЊСКА МЕМОРИЈА</a:t>
            </a:r>
            <a:endParaRPr lang="en-US" dirty="0"/>
          </a:p>
        </p:txBody>
      </p:sp>
      <p:sp>
        <p:nvSpPr>
          <p:cNvPr id="13" name="Pravougaonik 12">
            <a:extLst>
              <a:ext uri="{FF2B5EF4-FFF2-40B4-BE49-F238E27FC236}">
                <a16:creationId xmlns="" xmlns:a16="http://schemas.microsoft.com/office/drawing/2014/main" id="{EC2C0552-51A9-4CC8-90BB-1078F917C571}"/>
              </a:ext>
            </a:extLst>
          </p:cNvPr>
          <p:cNvSpPr/>
          <p:nvPr/>
        </p:nvSpPr>
        <p:spPr>
          <a:xfrm>
            <a:off x="3350360" y="855416"/>
            <a:ext cx="2290575" cy="1832460"/>
          </a:xfrm>
          <a:prstGeom prst="rect">
            <a:avLst/>
          </a:prstGeom>
          <a:noFill/>
          <a:ln w="3810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ravougaonik 13">
            <a:extLst>
              <a:ext uri="{FF2B5EF4-FFF2-40B4-BE49-F238E27FC236}">
                <a16:creationId xmlns="" xmlns:a16="http://schemas.microsoft.com/office/drawing/2014/main" id="{01D58CA2-718C-4C53-9503-41C21312A324}"/>
              </a:ext>
            </a:extLst>
          </p:cNvPr>
          <p:cNvSpPr/>
          <p:nvPr/>
        </p:nvSpPr>
        <p:spPr>
          <a:xfrm>
            <a:off x="3197655" y="586585"/>
            <a:ext cx="2595681" cy="3359509"/>
          </a:xfrm>
          <a:prstGeom prst="rect">
            <a:avLst/>
          </a:prstGeom>
          <a:noFill/>
          <a:ln w="57150">
            <a:solidFill>
              <a:srgbClr val="CC33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Prava linija spajanja 15">
            <a:extLst>
              <a:ext uri="{FF2B5EF4-FFF2-40B4-BE49-F238E27FC236}">
                <a16:creationId xmlns="" xmlns:a16="http://schemas.microsoft.com/office/drawing/2014/main" id="{90BFF95B-446C-4BF8-ACBD-30DDD8933373}"/>
              </a:ext>
            </a:extLst>
          </p:cNvPr>
          <p:cNvCxnSpPr/>
          <p:nvPr/>
        </p:nvCxnSpPr>
        <p:spPr>
          <a:xfrm>
            <a:off x="105689" y="1197405"/>
            <a:ext cx="916230" cy="0"/>
          </a:xfrm>
          <a:prstGeom prst="line">
            <a:avLst/>
          </a:prstGeom>
          <a:ln w="57150">
            <a:solidFill>
              <a:srgbClr val="CC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958F6D72-1BEF-4E57-9583-09D1BA273827}"/>
              </a:ext>
            </a:extLst>
          </p:cNvPr>
          <p:cNvCxnSpPr/>
          <p:nvPr/>
        </p:nvCxnSpPr>
        <p:spPr>
          <a:xfrm>
            <a:off x="105689" y="933419"/>
            <a:ext cx="916230" cy="0"/>
          </a:xfrm>
          <a:prstGeom prst="line">
            <a:avLst/>
          </a:prstGeom>
          <a:ln w="57150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kvir za tekst 17">
            <a:extLst>
              <a:ext uri="{FF2B5EF4-FFF2-40B4-BE49-F238E27FC236}">
                <a16:creationId xmlns="" xmlns:a16="http://schemas.microsoft.com/office/drawing/2014/main" id="{65525C12-FB50-4414-BD44-F29B516626E9}"/>
              </a:ext>
            </a:extLst>
          </p:cNvPr>
          <p:cNvSpPr txBox="1"/>
          <p:nvPr/>
        </p:nvSpPr>
        <p:spPr>
          <a:xfrm>
            <a:off x="1121439" y="1044700"/>
            <a:ext cx="1770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централна јединица</a:t>
            </a:r>
            <a:endParaRPr lang="en-US" sz="1400" b="1" dirty="0"/>
          </a:p>
        </p:txBody>
      </p:sp>
      <p:sp>
        <p:nvSpPr>
          <p:cNvPr id="19" name="Okvir za tekst 18">
            <a:extLst>
              <a:ext uri="{FF2B5EF4-FFF2-40B4-BE49-F238E27FC236}">
                <a16:creationId xmlns="" xmlns:a16="http://schemas.microsoft.com/office/drawing/2014/main" id="{09A26F60-04C8-4B11-9C95-2594DBE4A28A}"/>
              </a:ext>
            </a:extLst>
          </p:cNvPr>
          <p:cNvSpPr txBox="1"/>
          <p:nvPr/>
        </p:nvSpPr>
        <p:spPr>
          <a:xfrm>
            <a:off x="1103229" y="739290"/>
            <a:ext cx="930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процесор</a:t>
            </a:r>
            <a:endParaRPr lang="en-US" sz="1400" b="1" dirty="0"/>
          </a:p>
        </p:txBody>
      </p:sp>
      <p:sp>
        <p:nvSpPr>
          <p:cNvPr id="21" name="Pravougaonik 20">
            <a:extLst>
              <a:ext uri="{FF2B5EF4-FFF2-40B4-BE49-F238E27FC236}">
                <a16:creationId xmlns="" xmlns:a16="http://schemas.microsoft.com/office/drawing/2014/main" id="{D29D90FF-7CC6-4FE0-8F2B-64128136B589}"/>
              </a:ext>
            </a:extLst>
          </p:cNvPr>
          <p:cNvSpPr/>
          <p:nvPr/>
        </p:nvSpPr>
        <p:spPr>
          <a:xfrm>
            <a:off x="6198591" y="3102651"/>
            <a:ext cx="1985165" cy="6191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2" name="Pravougaonik 21">
            <a:extLst>
              <a:ext uri="{FF2B5EF4-FFF2-40B4-BE49-F238E27FC236}">
                <a16:creationId xmlns="" xmlns:a16="http://schemas.microsoft.com/office/drawing/2014/main" id="{5629D728-E310-41AD-86AF-8D8D44990FA2}"/>
              </a:ext>
            </a:extLst>
          </p:cNvPr>
          <p:cNvSpPr/>
          <p:nvPr/>
        </p:nvSpPr>
        <p:spPr>
          <a:xfrm>
            <a:off x="3476556" y="3074657"/>
            <a:ext cx="1985165" cy="6191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4" name="Prava linija spajanja sa strelicom 3">
            <a:extLst>
              <a:ext uri="{FF2B5EF4-FFF2-40B4-BE49-F238E27FC236}">
                <a16:creationId xmlns="" xmlns:a16="http://schemas.microsoft.com/office/drawing/2014/main" id="{687FA8EA-B989-4185-AFB3-90F2311A0018}"/>
              </a:ext>
            </a:extLst>
          </p:cNvPr>
          <p:cNvCxnSpPr>
            <a:cxnSpLocks/>
          </p:cNvCxnSpPr>
          <p:nvPr/>
        </p:nvCxnSpPr>
        <p:spPr>
          <a:xfrm>
            <a:off x="5614580" y="3423198"/>
            <a:ext cx="557503" cy="6814"/>
          </a:xfrm>
          <a:prstGeom prst="straightConnector1">
            <a:avLst/>
          </a:prstGeom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Prava linija spajanja sa strelicom 23">
            <a:extLst>
              <a:ext uri="{FF2B5EF4-FFF2-40B4-BE49-F238E27FC236}">
                <a16:creationId xmlns="" xmlns:a16="http://schemas.microsoft.com/office/drawing/2014/main" id="{C0D3B016-E327-415D-9F33-1BC2F408A058}"/>
              </a:ext>
            </a:extLst>
          </p:cNvPr>
          <p:cNvCxnSpPr>
            <a:cxnSpLocks/>
          </p:cNvCxnSpPr>
          <p:nvPr/>
        </p:nvCxnSpPr>
        <p:spPr>
          <a:xfrm flipH="1">
            <a:off x="7605042" y="1206090"/>
            <a:ext cx="937288" cy="0"/>
          </a:xfrm>
          <a:prstGeom prst="straightConnector1">
            <a:avLst/>
          </a:prstGeom>
          <a:ln w="571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Okvir za tekst 25">
            <a:extLst>
              <a:ext uri="{FF2B5EF4-FFF2-40B4-BE49-F238E27FC236}">
                <a16:creationId xmlns="" xmlns:a16="http://schemas.microsoft.com/office/drawing/2014/main" id="{950B9707-5A0E-4000-AEE1-04B6B6735CAE}"/>
              </a:ext>
            </a:extLst>
          </p:cNvPr>
          <p:cNvSpPr txBox="1"/>
          <p:nvPr/>
        </p:nvSpPr>
        <p:spPr>
          <a:xfrm>
            <a:off x="6399233" y="1031436"/>
            <a:ext cx="896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 err="1"/>
              <a:t>пренос</a:t>
            </a:r>
            <a:r>
              <a:rPr lang="sr-Cyrl-BA" sz="1400" b="1" dirty="0"/>
              <a:t> </a:t>
            </a:r>
          </a:p>
          <a:p>
            <a:r>
              <a:rPr lang="sr-Cyrl-BA" sz="1400" b="1" dirty="0"/>
              <a:t>података</a:t>
            </a:r>
            <a:endParaRPr lang="en-US" sz="1400" b="1" dirty="0"/>
          </a:p>
        </p:txBody>
      </p:sp>
      <p:cxnSp>
        <p:nvCxnSpPr>
          <p:cNvPr id="27" name="Prava linija spajanja sa strelicom 26">
            <a:extLst>
              <a:ext uri="{FF2B5EF4-FFF2-40B4-BE49-F238E27FC236}">
                <a16:creationId xmlns="" xmlns:a16="http://schemas.microsoft.com/office/drawing/2014/main" id="{19CBB371-379A-46CF-BD78-9FC979867DA7}"/>
              </a:ext>
            </a:extLst>
          </p:cNvPr>
          <p:cNvCxnSpPr>
            <a:cxnSpLocks/>
            <a:endCxn id="28" idx="3"/>
          </p:cNvCxnSpPr>
          <p:nvPr/>
        </p:nvCxnSpPr>
        <p:spPr>
          <a:xfrm flipH="1">
            <a:off x="7605042" y="855416"/>
            <a:ext cx="937288" cy="0"/>
          </a:xfrm>
          <a:prstGeom prst="straightConnector1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Okvir za tekst 27">
            <a:extLst>
              <a:ext uri="{FF2B5EF4-FFF2-40B4-BE49-F238E27FC236}">
                <a16:creationId xmlns="" xmlns:a16="http://schemas.microsoft.com/office/drawing/2014/main" id="{9951C6B4-5F90-478D-9CC5-2E6882B61837}"/>
              </a:ext>
            </a:extLst>
          </p:cNvPr>
          <p:cNvSpPr txBox="1"/>
          <p:nvPr/>
        </p:nvSpPr>
        <p:spPr>
          <a:xfrm>
            <a:off x="6424462" y="593806"/>
            <a:ext cx="1180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управљачки </a:t>
            </a:r>
          </a:p>
          <a:p>
            <a:r>
              <a:rPr lang="sr-Cyrl-BA" sz="1400" b="1" dirty="0"/>
              <a:t>сигнали</a:t>
            </a:r>
            <a:endParaRPr lang="en-US" sz="1400" b="1" dirty="0"/>
          </a:p>
        </p:txBody>
      </p:sp>
    </p:spTree>
    <p:extLst>
      <p:ext uri="{BB962C8B-B14F-4D97-AF65-F5344CB8AC3E}">
        <p14:creationId xmlns="" xmlns:p14="http://schemas.microsoft.com/office/powerpoint/2010/main" val="133247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E819D693-70A2-4B19-848B-E120A5D5A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965" y="1960930"/>
            <a:ext cx="8085130" cy="18297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BA" sz="2400" dirty="0"/>
              <a:t>Рачунар прима податке кроз улазне јединице, његова централна јединица их обрађује и чува у меморији, а излазне јединице приказују резултат обраде. </a:t>
            </a:r>
          </a:p>
          <a:p>
            <a:pPr marL="0" indent="0" algn="just">
              <a:buNone/>
            </a:pPr>
            <a:r>
              <a:rPr lang="sr-Cyrl-BA" sz="2400" dirty="0"/>
              <a:t>Рачунар лако можемо упоредити са човјеком.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79017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="" xmlns:a16="http://schemas.microsoft.com/office/drawing/2014/main" id="{489DAAEA-F1D9-48D0-A209-2101973107A6}"/>
              </a:ext>
            </a:extLst>
          </p:cNvPr>
          <p:cNvSpPr/>
          <p:nvPr/>
        </p:nvSpPr>
        <p:spPr>
          <a:xfrm>
            <a:off x="220097" y="55593"/>
            <a:ext cx="1384158" cy="11881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Очи</a:t>
            </a:r>
          </a:p>
          <a:p>
            <a:pPr algn="ctr"/>
            <a:r>
              <a:rPr lang="sr-Cyrl-BA" dirty="0"/>
              <a:t>Уши</a:t>
            </a:r>
          </a:p>
          <a:p>
            <a:pPr algn="ctr"/>
            <a:r>
              <a:rPr lang="sr-Cyrl-BA" dirty="0"/>
              <a:t>Нос</a:t>
            </a:r>
          </a:p>
          <a:p>
            <a:pPr algn="ctr"/>
            <a:r>
              <a:rPr lang="sr-Cyrl-BA" dirty="0"/>
              <a:t>Језик</a:t>
            </a:r>
          </a:p>
          <a:p>
            <a:pPr algn="ctr"/>
            <a:endParaRPr lang="en-US" dirty="0"/>
          </a:p>
        </p:txBody>
      </p:sp>
      <p:sp>
        <p:nvSpPr>
          <p:cNvPr id="7" name="Pravougaonik 6">
            <a:extLst>
              <a:ext uri="{FF2B5EF4-FFF2-40B4-BE49-F238E27FC236}">
                <a16:creationId xmlns="" xmlns:a16="http://schemas.microsoft.com/office/drawing/2014/main" id="{2BE3CC68-CFD4-499C-863D-5F6432ADEA42}"/>
              </a:ext>
            </a:extLst>
          </p:cNvPr>
          <p:cNvSpPr/>
          <p:nvPr/>
        </p:nvSpPr>
        <p:spPr>
          <a:xfrm rot="20489337">
            <a:off x="591538" y="3638329"/>
            <a:ext cx="1985165" cy="122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/>
              <a:t>Гласне жице</a:t>
            </a:r>
          </a:p>
          <a:p>
            <a:pPr algn="ctr"/>
            <a:r>
              <a:rPr lang="sr-Cyrl-BA"/>
              <a:t>Покрети ногу и руку</a:t>
            </a:r>
          </a:p>
          <a:p>
            <a:pPr algn="ctr"/>
            <a:r>
              <a:rPr lang="sr-Cyrl-BA"/>
              <a:t>Покрети тијела</a:t>
            </a:r>
            <a:endParaRPr lang="sr-Cyrl-BA" dirty="0"/>
          </a:p>
        </p:txBody>
      </p:sp>
      <p:sp>
        <p:nvSpPr>
          <p:cNvPr id="8" name="Jednakokraki trougao 7">
            <a:extLst>
              <a:ext uri="{FF2B5EF4-FFF2-40B4-BE49-F238E27FC236}">
                <a16:creationId xmlns="" xmlns:a16="http://schemas.microsoft.com/office/drawing/2014/main" id="{FF943BC6-2C8D-484B-B36B-7C3A67F6D34C}"/>
              </a:ext>
            </a:extLst>
          </p:cNvPr>
          <p:cNvSpPr/>
          <p:nvPr/>
        </p:nvSpPr>
        <p:spPr>
          <a:xfrm>
            <a:off x="220097" y="1655520"/>
            <a:ext cx="1603214" cy="118813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Мозак</a:t>
            </a:r>
            <a:endParaRPr lang="en-US" dirty="0"/>
          </a:p>
        </p:txBody>
      </p:sp>
      <p:sp>
        <p:nvSpPr>
          <p:cNvPr id="9" name="Strelica: Levo-desno 8">
            <a:extLst>
              <a:ext uri="{FF2B5EF4-FFF2-40B4-BE49-F238E27FC236}">
                <a16:creationId xmlns="" xmlns:a16="http://schemas.microsoft.com/office/drawing/2014/main" id="{54D57D05-A576-414D-8BF3-761EDEE26F53}"/>
              </a:ext>
            </a:extLst>
          </p:cNvPr>
          <p:cNvSpPr/>
          <p:nvPr/>
        </p:nvSpPr>
        <p:spPr>
          <a:xfrm>
            <a:off x="2197470" y="929760"/>
            <a:ext cx="1985164" cy="1068935"/>
          </a:xfrm>
          <a:prstGeom prst="leftRightArrow">
            <a:avLst/>
          </a:prstGeom>
          <a:solidFill>
            <a:srgbClr val="F55D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Краткорочно памћење</a:t>
            </a:r>
            <a:endParaRPr lang="en-US" dirty="0"/>
          </a:p>
        </p:txBody>
      </p:sp>
      <p:sp>
        <p:nvSpPr>
          <p:cNvPr id="10" name="Suza 9">
            <a:extLst>
              <a:ext uri="{FF2B5EF4-FFF2-40B4-BE49-F238E27FC236}">
                <a16:creationId xmlns="" xmlns:a16="http://schemas.microsoft.com/office/drawing/2014/main" id="{11902CE6-D8FB-4CCD-896C-8B7618EC1B7F}"/>
              </a:ext>
            </a:extLst>
          </p:cNvPr>
          <p:cNvSpPr/>
          <p:nvPr/>
        </p:nvSpPr>
        <p:spPr>
          <a:xfrm>
            <a:off x="2634592" y="2506960"/>
            <a:ext cx="1603214" cy="1391097"/>
          </a:xfrm>
          <a:prstGeom prst="teardrop">
            <a:avLst>
              <a:gd name="adj" fmla="val 11856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Дугорочно памћење</a:t>
            </a:r>
            <a:endParaRPr lang="en-US" dirty="0"/>
          </a:p>
        </p:txBody>
      </p:sp>
      <p:sp>
        <p:nvSpPr>
          <p:cNvPr id="11" name="Pravougaonik: sa zaobljenim uglovima 10">
            <a:extLst>
              <a:ext uri="{FF2B5EF4-FFF2-40B4-BE49-F238E27FC236}">
                <a16:creationId xmlns="" xmlns:a16="http://schemas.microsoft.com/office/drawing/2014/main" id="{9688D1D8-A729-4424-9320-F287A4AA4C9C}"/>
              </a:ext>
            </a:extLst>
          </p:cNvPr>
          <p:cNvSpPr/>
          <p:nvPr/>
        </p:nvSpPr>
        <p:spPr>
          <a:xfrm>
            <a:off x="6404460" y="586585"/>
            <a:ext cx="1985165" cy="458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УЛАЗНЕ ЈЕДИНИЦЕ</a:t>
            </a:r>
            <a:endParaRPr lang="en-US" dirty="0"/>
          </a:p>
        </p:txBody>
      </p:sp>
      <p:sp>
        <p:nvSpPr>
          <p:cNvPr id="12" name="Pravougaonik: sa zaobljenim uglovima 11">
            <a:extLst>
              <a:ext uri="{FF2B5EF4-FFF2-40B4-BE49-F238E27FC236}">
                <a16:creationId xmlns="" xmlns:a16="http://schemas.microsoft.com/office/drawing/2014/main" id="{D51C055A-A1AC-4FC5-B361-ABBEC5B6A976}"/>
              </a:ext>
            </a:extLst>
          </p:cNvPr>
          <p:cNvSpPr/>
          <p:nvPr/>
        </p:nvSpPr>
        <p:spPr>
          <a:xfrm>
            <a:off x="6462117" y="3798983"/>
            <a:ext cx="1985165" cy="458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ИЗЛАЗНЕ ЈЕДИНИЦЕ</a:t>
            </a:r>
            <a:endParaRPr lang="en-US" dirty="0"/>
          </a:p>
        </p:txBody>
      </p:sp>
      <p:sp>
        <p:nvSpPr>
          <p:cNvPr id="13" name="Pravougaonik: sa zaobljenim uglovima 12">
            <a:extLst>
              <a:ext uri="{FF2B5EF4-FFF2-40B4-BE49-F238E27FC236}">
                <a16:creationId xmlns="" xmlns:a16="http://schemas.microsoft.com/office/drawing/2014/main" id="{7895656D-8847-4544-8416-13C19B7A3BB1}"/>
              </a:ext>
            </a:extLst>
          </p:cNvPr>
          <p:cNvSpPr/>
          <p:nvPr/>
        </p:nvSpPr>
        <p:spPr>
          <a:xfrm>
            <a:off x="6346800" y="2034969"/>
            <a:ext cx="1985165" cy="458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ПРОЦЕСОР</a:t>
            </a:r>
            <a:endParaRPr lang="en-US" dirty="0"/>
          </a:p>
        </p:txBody>
      </p:sp>
      <p:sp>
        <p:nvSpPr>
          <p:cNvPr id="14" name="Pravougaonik: sa zaobljenim uglovima 13">
            <a:extLst>
              <a:ext uri="{FF2B5EF4-FFF2-40B4-BE49-F238E27FC236}">
                <a16:creationId xmlns="" xmlns:a16="http://schemas.microsoft.com/office/drawing/2014/main" id="{256A4766-27D7-412F-85EC-9301673BCF3C}"/>
              </a:ext>
            </a:extLst>
          </p:cNvPr>
          <p:cNvSpPr/>
          <p:nvPr/>
        </p:nvSpPr>
        <p:spPr>
          <a:xfrm>
            <a:off x="6381521" y="1321234"/>
            <a:ext cx="1985165" cy="458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РАДНА МЕМОРИЈА</a:t>
            </a:r>
            <a:endParaRPr lang="en-US" dirty="0"/>
          </a:p>
        </p:txBody>
      </p:sp>
      <p:sp>
        <p:nvSpPr>
          <p:cNvPr id="15" name="Pravougaonik: sa zaobljenim uglovima 14">
            <a:extLst>
              <a:ext uri="{FF2B5EF4-FFF2-40B4-BE49-F238E27FC236}">
                <a16:creationId xmlns="" xmlns:a16="http://schemas.microsoft.com/office/drawing/2014/main" id="{AA692893-85D3-4558-BBF7-D7D795167C1A}"/>
              </a:ext>
            </a:extLst>
          </p:cNvPr>
          <p:cNvSpPr/>
          <p:nvPr/>
        </p:nvSpPr>
        <p:spPr>
          <a:xfrm>
            <a:off x="6346800" y="2954774"/>
            <a:ext cx="2100482" cy="458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ВАЊСКА МЕМОРИЈА</a:t>
            </a:r>
            <a:endParaRPr lang="en-US" dirty="0"/>
          </a:p>
        </p:txBody>
      </p:sp>
      <p:cxnSp>
        <p:nvCxnSpPr>
          <p:cNvPr id="17" name="Prava linija spajanja sa strelicom 16">
            <a:extLst>
              <a:ext uri="{FF2B5EF4-FFF2-40B4-BE49-F238E27FC236}">
                <a16:creationId xmlns="" xmlns:a16="http://schemas.microsoft.com/office/drawing/2014/main" id="{3AA0FBF0-707C-488C-B170-4C29133B0535}"/>
              </a:ext>
            </a:extLst>
          </p:cNvPr>
          <p:cNvCxnSpPr>
            <a:stCxn id="5" idx="6"/>
            <a:endCxn id="11" idx="1"/>
          </p:cNvCxnSpPr>
          <p:nvPr/>
        </p:nvCxnSpPr>
        <p:spPr>
          <a:xfrm>
            <a:off x="1604255" y="649662"/>
            <a:ext cx="4800205" cy="16598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Prava linija spajanja sa strelicom 17">
            <a:extLst>
              <a:ext uri="{FF2B5EF4-FFF2-40B4-BE49-F238E27FC236}">
                <a16:creationId xmlns="" xmlns:a16="http://schemas.microsoft.com/office/drawing/2014/main" id="{FC076008-03CA-4AE0-BBD0-9ACF12E99CA6}"/>
              </a:ext>
            </a:extLst>
          </p:cNvPr>
          <p:cNvCxnSpPr>
            <a:cxnSpLocks/>
            <a:stCxn id="7" idx="3"/>
            <a:endCxn id="12" idx="1"/>
          </p:cNvCxnSpPr>
          <p:nvPr/>
        </p:nvCxnSpPr>
        <p:spPr>
          <a:xfrm>
            <a:off x="2525349" y="3934016"/>
            <a:ext cx="3936768" cy="94025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Prava linija spajanja sa strelicom 19">
            <a:extLst>
              <a:ext uri="{FF2B5EF4-FFF2-40B4-BE49-F238E27FC236}">
                <a16:creationId xmlns="" xmlns:a16="http://schemas.microsoft.com/office/drawing/2014/main" id="{A5B6E56F-9094-43FE-9ECE-AC47DEA8DFC5}"/>
              </a:ext>
            </a:extLst>
          </p:cNvPr>
          <p:cNvCxnSpPr>
            <a:cxnSpLocks/>
            <a:stCxn id="8" idx="5"/>
            <a:endCxn id="13" idx="1"/>
          </p:cNvCxnSpPr>
          <p:nvPr/>
        </p:nvCxnSpPr>
        <p:spPr>
          <a:xfrm>
            <a:off x="1422508" y="2249589"/>
            <a:ext cx="4924292" cy="1443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Prava linija spajanja sa strelicom 23">
            <a:extLst>
              <a:ext uri="{FF2B5EF4-FFF2-40B4-BE49-F238E27FC236}">
                <a16:creationId xmlns="" xmlns:a16="http://schemas.microsoft.com/office/drawing/2014/main" id="{1EF2FDDA-596E-465C-B921-D5F976C12DE4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4237806" y="2972225"/>
            <a:ext cx="2108994" cy="211607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Prava linija spajanja sa strelicom 25">
            <a:extLst>
              <a:ext uri="{FF2B5EF4-FFF2-40B4-BE49-F238E27FC236}">
                <a16:creationId xmlns="" xmlns:a16="http://schemas.microsoft.com/office/drawing/2014/main" id="{E5009203-4851-431E-8B2B-450E8B9A56D5}"/>
              </a:ext>
            </a:extLst>
          </p:cNvPr>
          <p:cNvCxnSpPr>
            <a:cxnSpLocks/>
            <a:stCxn id="9" idx="7"/>
            <a:endCxn id="14" idx="1"/>
          </p:cNvCxnSpPr>
          <p:nvPr/>
        </p:nvCxnSpPr>
        <p:spPr>
          <a:xfrm>
            <a:off x="4182634" y="1464228"/>
            <a:ext cx="2198887" cy="86064"/>
          </a:xfrm>
          <a:prstGeom prst="straightConnector1">
            <a:avLst/>
          </a:prstGeom>
          <a:ln w="57150">
            <a:solidFill>
              <a:srgbClr val="F55D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9390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65195" y="1648420"/>
            <a:ext cx="6118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ХВАЛА НА ПАЖЊИ</a:t>
            </a:r>
            <a:r>
              <a:rPr lang="sr-Latn-R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="" xmlns:a16="http://schemas.microsoft.com/office/drawing/2014/main" id="{38186F0A-116D-4647-96E9-88584F519F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04" y="2877160"/>
            <a:ext cx="2228850" cy="2047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8228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1855" y="288335"/>
            <a:ext cx="8229600" cy="610820"/>
          </a:xfrm>
        </p:spPr>
        <p:txBody>
          <a:bodyPr>
            <a:noAutofit/>
          </a:bodyPr>
          <a:lstStyle/>
          <a:p>
            <a:r>
              <a:rPr lang="sr-Cyrl-BA" sz="4000" b="1" dirty="0">
                <a:solidFill>
                  <a:schemeClr val="tx1"/>
                </a:solidFill>
              </a:rPr>
              <a:t>Шта је то рачунар?</a:t>
            </a:r>
            <a:endParaRPr lang="sr-Latn-R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10" y="1197405"/>
            <a:ext cx="6099965" cy="2901395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sr-Cyrl-B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Рачунар је електронски уређај који је намијењен пријему и обради података и меморисању информација.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Рачунар се састоји од материјалних компоненти или хардвера и нематеријалних компоненти или софтвера.</a:t>
            </a:r>
            <a:endParaRPr lang="sr-Cyrl-B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165" y="2786360"/>
            <a:ext cx="1799830" cy="1807865"/>
          </a:xfrm>
        </p:spPr>
      </p:pic>
      <p:sp>
        <p:nvSpPr>
          <p:cNvPr id="6" name="Cloud Callout 5"/>
          <p:cNvSpPr/>
          <p:nvPr/>
        </p:nvSpPr>
        <p:spPr>
          <a:xfrm>
            <a:off x="6557165" y="281175"/>
            <a:ext cx="2443280" cy="2137870"/>
          </a:xfrm>
          <a:prstGeom prst="cloudCallout">
            <a:avLst>
              <a:gd name="adj1" fmla="val -27012"/>
              <a:gd name="adj2" fmla="val 72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Deflate">
              <a:avLst>
                <a:gd name="adj" fmla="val 13693"/>
              </a:avLst>
            </a:prstTxWarp>
            <a:noAutofit/>
          </a:bodyPr>
          <a:lstStyle/>
          <a:p>
            <a:pPr algn="ctr"/>
            <a:r>
              <a:rPr lang="sr-Cyrl-BA" sz="600" dirty="0"/>
              <a:t>ПОНОВИМО!</a:t>
            </a:r>
            <a:endParaRPr lang="sr-Latn-RS" sz="600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CFD09ED4-435F-47AD-A013-4AF8CA643C1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67877"/>
          <a:stretch/>
        </p:blipFill>
        <p:spPr>
          <a:xfrm>
            <a:off x="421123" y="-4007"/>
            <a:ext cx="637691" cy="971464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3F69778C-763D-45D6-A692-A787E28B79C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63951"/>
          <a:stretch/>
        </p:blipFill>
        <p:spPr>
          <a:xfrm>
            <a:off x="2241725" y="947287"/>
            <a:ext cx="688954" cy="64800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="" xmlns:a16="http://schemas.microsoft.com/office/drawing/2014/main" id="{E0AFA6CC-AA78-4A6E-A8B8-270F5B29F91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68433"/>
          <a:stretch/>
        </p:blipFill>
        <p:spPr>
          <a:xfrm>
            <a:off x="2319973" y="1677326"/>
            <a:ext cx="538731" cy="651730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01DEFEBA-8E90-4833-AD59-2C35074B24E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/>
          <a:srcRect l="70348"/>
          <a:stretch/>
        </p:blipFill>
        <p:spPr>
          <a:xfrm>
            <a:off x="2161492" y="2394995"/>
            <a:ext cx="825444" cy="971464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="" xmlns:a16="http://schemas.microsoft.com/office/drawing/2014/main" id="{8E4F6C11-081B-410D-BFEE-7760D7DED7A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/>
          <a:srcRect l="54159"/>
          <a:stretch/>
        </p:blipFill>
        <p:spPr>
          <a:xfrm>
            <a:off x="2289939" y="3913337"/>
            <a:ext cx="677343" cy="523220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="" xmlns:a16="http://schemas.microsoft.com/office/drawing/2014/main" id="{4C65FC18-DCC8-4F9D-B758-3A9D9FEA9B6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/>
          <a:srcRect l="64771"/>
          <a:stretch/>
        </p:blipFill>
        <p:spPr>
          <a:xfrm>
            <a:off x="2295470" y="4500024"/>
            <a:ext cx="635209" cy="648000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="" xmlns:a16="http://schemas.microsoft.com/office/drawing/2014/main" id="{147D3EBB-F98A-4F6A-9BE9-2A9151E8984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/>
          <a:srcRect r="61908"/>
          <a:stretch/>
        </p:blipFill>
        <p:spPr>
          <a:xfrm>
            <a:off x="5457379" y="284435"/>
            <a:ext cx="760963" cy="972000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="" xmlns:a16="http://schemas.microsoft.com/office/drawing/2014/main" id="{032F6583-284F-4DDC-BF4D-83942D376586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/>
          <a:srcRect r="64766"/>
          <a:stretch/>
        </p:blipFill>
        <p:spPr>
          <a:xfrm>
            <a:off x="3684846" y="1467797"/>
            <a:ext cx="688954" cy="1168232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="" xmlns:a16="http://schemas.microsoft.com/office/drawing/2014/main" id="{CB097652-2915-4ED7-BF6F-EA3FA50A18F0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/>
          <a:srcRect r="62303"/>
          <a:stretch/>
        </p:blipFill>
        <p:spPr>
          <a:xfrm>
            <a:off x="6414901" y="1567877"/>
            <a:ext cx="753084" cy="972000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="" xmlns:a16="http://schemas.microsoft.com/office/drawing/2014/main" id="{189A093C-DE10-42F2-86BC-0E688DECC84A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/>
          <a:srcRect l="56155"/>
          <a:stretch/>
        </p:blipFill>
        <p:spPr>
          <a:xfrm>
            <a:off x="5248141" y="2786879"/>
            <a:ext cx="722122" cy="648000"/>
          </a:xfrm>
          <a:prstGeom prst="rect">
            <a:avLst/>
          </a:prstGeom>
        </p:spPr>
      </p:pic>
      <p:sp>
        <p:nvSpPr>
          <p:cNvPr id="15" name="Okvir za tekst 14">
            <a:extLst>
              <a:ext uri="{FF2B5EF4-FFF2-40B4-BE49-F238E27FC236}">
                <a16:creationId xmlns="" xmlns:a16="http://schemas.microsoft.com/office/drawing/2014/main" id="{7ACDD7F7-DE73-4F07-B46C-7A9DACB73387}"/>
              </a:ext>
            </a:extLst>
          </p:cNvPr>
          <p:cNvSpPr txBox="1"/>
          <p:nvPr/>
        </p:nvSpPr>
        <p:spPr>
          <a:xfrm>
            <a:off x="1058814" y="129365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/>
              <a:t>ХАРДВЕР</a:t>
            </a:r>
            <a:endParaRPr lang="en-US" sz="2400" b="1" dirty="0"/>
          </a:p>
        </p:txBody>
      </p:sp>
      <p:sp>
        <p:nvSpPr>
          <p:cNvPr id="16" name="Okvir za tekst 15">
            <a:extLst>
              <a:ext uri="{FF2B5EF4-FFF2-40B4-BE49-F238E27FC236}">
                <a16:creationId xmlns="" xmlns:a16="http://schemas.microsoft.com/office/drawing/2014/main" id="{AED36BCB-304D-4FEF-9694-89619D5E7C79}"/>
              </a:ext>
            </a:extLst>
          </p:cNvPr>
          <p:cNvSpPr txBox="1"/>
          <p:nvPr/>
        </p:nvSpPr>
        <p:spPr>
          <a:xfrm>
            <a:off x="6392783" y="450834"/>
            <a:ext cx="1408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/>
              <a:t>СОФТВЕР</a:t>
            </a:r>
            <a:endParaRPr lang="en-US" sz="2400" b="1" dirty="0"/>
          </a:p>
        </p:txBody>
      </p:sp>
      <p:sp>
        <p:nvSpPr>
          <p:cNvPr id="17" name="Okvir za tekst 16">
            <a:extLst>
              <a:ext uri="{FF2B5EF4-FFF2-40B4-BE49-F238E27FC236}">
                <a16:creationId xmlns="" xmlns:a16="http://schemas.microsoft.com/office/drawing/2014/main" id="{63E8AA03-C23D-416C-B57F-0DDA33795102}"/>
              </a:ext>
            </a:extLst>
          </p:cNvPr>
          <p:cNvSpPr txBox="1"/>
          <p:nvPr/>
        </p:nvSpPr>
        <p:spPr>
          <a:xfrm>
            <a:off x="4384241" y="1833327"/>
            <a:ext cx="1547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b="1" dirty="0"/>
              <a:t>СИСТЕМСКИ</a:t>
            </a:r>
            <a:endParaRPr lang="en-US" sz="2000" b="1" dirty="0"/>
          </a:p>
        </p:txBody>
      </p:sp>
      <p:sp>
        <p:nvSpPr>
          <p:cNvPr id="18" name="Okvir za tekst 17">
            <a:extLst>
              <a:ext uri="{FF2B5EF4-FFF2-40B4-BE49-F238E27FC236}">
                <a16:creationId xmlns="" xmlns:a16="http://schemas.microsoft.com/office/drawing/2014/main" id="{1A804840-995A-4DE4-92CD-130BC311B1E2}"/>
              </a:ext>
            </a:extLst>
          </p:cNvPr>
          <p:cNvSpPr txBox="1"/>
          <p:nvPr/>
        </p:nvSpPr>
        <p:spPr>
          <a:xfrm>
            <a:off x="7096854" y="1833327"/>
            <a:ext cx="1879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b="1" dirty="0"/>
              <a:t>АПЛИКАТИВНИ</a:t>
            </a:r>
            <a:endParaRPr lang="en-US" sz="2000" b="1" dirty="0"/>
          </a:p>
        </p:txBody>
      </p:sp>
      <p:sp>
        <p:nvSpPr>
          <p:cNvPr id="19" name="Okvir za tekst 18">
            <a:extLst>
              <a:ext uri="{FF2B5EF4-FFF2-40B4-BE49-F238E27FC236}">
                <a16:creationId xmlns="" xmlns:a16="http://schemas.microsoft.com/office/drawing/2014/main" id="{8BD1CC1F-47CB-4883-AB76-840D6DCC63E1}"/>
              </a:ext>
            </a:extLst>
          </p:cNvPr>
          <p:cNvSpPr txBox="1"/>
          <p:nvPr/>
        </p:nvSpPr>
        <p:spPr>
          <a:xfrm>
            <a:off x="143478" y="1120713"/>
            <a:ext cx="1640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УЛАЗНЕ ЈЕДИНИЦЕ</a:t>
            </a:r>
            <a:endParaRPr lang="en-US" sz="1400" b="1" dirty="0"/>
          </a:p>
        </p:txBody>
      </p:sp>
      <p:sp>
        <p:nvSpPr>
          <p:cNvPr id="20" name="Okvir za tekst 19">
            <a:extLst>
              <a:ext uri="{FF2B5EF4-FFF2-40B4-BE49-F238E27FC236}">
                <a16:creationId xmlns="" xmlns:a16="http://schemas.microsoft.com/office/drawing/2014/main" id="{51A2F0B7-E9FC-4ED5-BF96-4FA98F8B178F}"/>
              </a:ext>
            </a:extLst>
          </p:cNvPr>
          <p:cNvSpPr txBox="1"/>
          <p:nvPr/>
        </p:nvSpPr>
        <p:spPr>
          <a:xfrm>
            <a:off x="143477" y="1827462"/>
            <a:ext cx="1759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ИЗЛАЗНЕ ЈЕДИНИЦЕ</a:t>
            </a:r>
            <a:endParaRPr lang="en-US" sz="1400" b="1" dirty="0"/>
          </a:p>
        </p:txBody>
      </p:sp>
      <p:sp>
        <p:nvSpPr>
          <p:cNvPr id="21" name="Okvir za tekst 20">
            <a:extLst>
              <a:ext uri="{FF2B5EF4-FFF2-40B4-BE49-F238E27FC236}">
                <a16:creationId xmlns="" xmlns:a16="http://schemas.microsoft.com/office/drawing/2014/main" id="{4606F900-673A-4DB1-9B87-000EF634832C}"/>
              </a:ext>
            </a:extLst>
          </p:cNvPr>
          <p:cNvSpPr txBox="1"/>
          <p:nvPr/>
        </p:nvSpPr>
        <p:spPr>
          <a:xfrm>
            <a:off x="156873" y="2662519"/>
            <a:ext cx="1800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ВАЊСКА МЕМОРИЈА</a:t>
            </a:r>
            <a:endParaRPr lang="en-US" sz="1400" b="1" dirty="0"/>
          </a:p>
        </p:txBody>
      </p:sp>
      <p:sp>
        <p:nvSpPr>
          <p:cNvPr id="22" name="Okvir za tekst 21">
            <a:extLst>
              <a:ext uri="{FF2B5EF4-FFF2-40B4-BE49-F238E27FC236}">
                <a16:creationId xmlns="" xmlns:a16="http://schemas.microsoft.com/office/drawing/2014/main" id="{02EEBE54-A24A-471C-90B1-09ED4D4759DF}"/>
              </a:ext>
            </a:extLst>
          </p:cNvPr>
          <p:cNvSpPr txBox="1"/>
          <p:nvPr/>
        </p:nvSpPr>
        <p:spPr>
          <a:xfrm>
            <a:off x="233796" y="4062568"/>
            <a:ext cx="1031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ПРОЦЕСОР</a:t>
            </a:r>
            <a:endParaRPr lang="en-US" sz="1400" b="1" dirty="0"/>
          </a:p>
        </p:txBody>
      </p:sp>
      <p:sp>
        <p:nvSpPr>
          <p:cNvPr id="23" name="Okvir za tekst 22">
            <a:extLst>
              <a:ext uri="{FF2B5EF4-FFF2-40B4-BE49-F238E27FC236}">
                <a16:creationId xmlns="" xmlns:a16="http://schemas.microsoft.com/office/drawing/2014/main" id="{1319239B-5E9E-4D8A-A3D3-BF80D16FB142}"/>
              </a:ext>
            </a:extLst>
          </p:cNvPr>
          <p:cNvSpPr txBox="1"/>
          <p:nvPr/>
        </p:nvSpPr>
        <p:spPr>
          <a:xfrm>
            <a:off x="146997" y="4595397"/>
            <a:ext cx="2148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УНУТРАШЊА МЕМОРИЈА</a:t>
            </a:r>
            <a:endParaRPr lang="en-US" sz="1400" b="1" dirty="0"/>
          </a:p>
        </p:txBody>
      </p:sp>
      <p:pic>
        <p:nvPicPr>
          <p:cNvPr id="24" name="Slika 23">
            <a:extLst>
              <a:ext uri="{FF2B5EF4-FFF2-40B4-BE49-F238E27FC236}">
                <a16:creationId xmlns="" xmlns:a16="http://schemas.microsoft.com/office/drawing/2014/main" id="{84C90B6B-671D-4231-A48B-DDACA4CE906C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281268" y="3763881"/>
            <a:ext cx="722122" cy="648001"/>
          </a:xfrm>
          <a:prstGeom prst="rect">
            <a:avLst/>
          </a:prstGeom>
        </p:spPr>
      </p:pic>
      <p:sp>
        <p:nvSpPr>
          <p:cNvPr id="25" name="Okvir za tekst 24">
            <a:extLst>
              <a:ext uri="{FF2B5EF4-FFF2-40B4-BE49-F238E27FC236}">
                <a16:creationId xmlns="" xmlns:a16="http://schemas.microsoft.com/office/drawing/2014/main" id="{0FB983F3-62AC-4793-8CD0-4E62A6A59E5E}"/>
              </a:ext>
            </a:extLst>
          </p:cNvPr>
          <p:cNvSpPr txBox="1"/>
          <p:nvPr/>
        </p:nvSpPr>
        <p:spPr>
          <a:xfrm>
            <a:off x="4001164" y="2843239"/>
            <a:ext cx="1297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1400" b="1" dirty="0"/>
              <a:t>ОПЕРАТИВНИ СИСТЕМ</a:t>
            </a:r>
            <a:endParaRPr lang="en-US" sz="1400" b="1" dirty="0"/>
          </a:p>
        </p:txBody>
      </p:sp>
      <p:sp>
        <p:nvSpPr>
          <p:cNvPr id="26" name="Okvir za tekst 25">
            <a:extLst>
              <a:ext uri="{FF2B5EF4-FFF2-40B4-BE49-F238E27FC236}">
                <a16:creationId xmlns="" xmlns:a16="http://schemas.microsoft.com/office/drawing/2014/main" id="{1EC5F1DA-8C29-4D55-B6F3-EE2F161E3ED8}"/>
              </a:ext>
            </a:extLst>
          </p:cNvPr>
          <p:cNvSpPr txBox="1"/>
          <p:nvPr/>
        </p:nvSpPr>
        <p:spPr>
          <a:xfrm>
            <a:off x="6641665" y="2930739"/>
            <a:ext cx="1302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КОРИСНИЧКИ </a:t>
            </a:r>
          </a:p>
          <a:p>
            <a:r>
              <a:rPr lang="sr-Cyrl-BA" sz="1400" b="1" dirty="0"/>
              <a:t>ПРОГРАМИ</a:t>
            </a:r>
            <a:endParaRPr lang="en-US" sz="1400" b="1" dirty="0"/>
          </a:p>
        </p:txBody>
      </p:sp>
      <p:sp>
        <p:nvSpPr>
          <p:cNvPr id="27" name="Okvir za tekst 26">
            <a:extLst>
              <a:ext uri="{FF2B5EF4-FFF2-40B4-BE49-F238E27FC236}">
                <a16:creationId xmlns="" xmlns:a16="http://schemas.microsoft.com/office/drawing/2014/main" id="{B2E2C32E-2D8F-4B1B-B041-E22290352F5E}"/>
              </a:ext>
            </a:extLst>
          </p:cNvPr>
          <p:cNvSpPr txBox="1"/>
          <p:nvPr/>
        </p:nvSpPr>
        <p:spPr>
          <a:xfrm>
            <a:off x="4014137" y="3800958"/>
            <a:ext cx="1297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1400" b="1" dirty="0"/>
              <a:t>ПОМОЋНИ ПРОГРАМИ</a:t>
            </a:r>
            <a:endParaRPr lang="en-US" sz="1400" b="1" dirty="0"/>
          </a:p>
        </p:txBody>
      </p:sp>
      <p:pic>
        <p:nvPicPr>
          <p:cNvPr id="28" name="Slika 27">
            <a:extLst>
              <a:ext uri="{FF2B5EF4-FFF2-40B4-BE49-F238E27FC236}">
                <a16:creationId xmlns="" xmlns:a16="http://schemas.microsoft.com/office/drawing/2014/main" id="{FA7D579C-F790-49DF-A293-D98906088A84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109468" y="2868349"/>
            <a:ext cx="723600" cy="648000"/>
          </a:xfrm>
          <a:prstGeom prst="rect">
            <a:avLst/>
          </a:prstGeom>
        </p:spPr>
      </p:pic>
      <p:sp>
        <p:nvSpPr>
          <p:cNvPr id="29" name="Okvir za tekst 28">
            <a:extLst>
              <a:ext uri="{FF2B5EF4-FFF2-40B4-BE49-F238E27FC236}">
                <a16:creationId xmlns="" xmlns:a16="http://schemas.microsoft.com/office/drawing/2014/main" id="{D95875AD-F334-46AA-8C90-309554FF12CA}"/>
              </a:ext>
            </a:extLst>
          </p:cNvPr>
          <p:cNvSpPr txBox="1"/>
          <p:nvPr/>
        </p:nvSpPr>
        <p:spPr>
          <a:xfrm>
            <a:off x="167862" y="3455997"/>
            <a:ext cx="1608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1400" b="1" dirty="0"/>
              <a:t>МАТИЧНА ПЛОЧА </a:t>
            </a:r>
            <a:endParaRPr lang="en-US" sz="1400" b="1" dirty="0"/>
          </a:p>
        </p:txBody>
      </p:sp>
      <p:pic>
        <p:nvPicPr>
          <p:cNvPr id="3" name="Slika 2">
            <a:extLst>
              <a:ext uri="{FF2B5EF4-FFF2-40B4-BE49-F238E27FC236}">
                <a16:creationId xmlns="" xmlns:a16="http://schemas.microsoft.com/office/drawing/2014/main" id="{E9430093-1112-4099-9E91-175F60F7E474}"/>
              </a:ext>
            </a:extLst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319973" y="3399252"/>
            <a:ext cx="538731" cy="4720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2903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14C795B-A2E3-4DAC-A006-9FD7806C9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BA" sz="3600" b="1" dirty="0"/>
              <a:t>УЛАЗНЕ ЈЕДИНИЦЕ</a:t>
            </a:r>
            <a:endParaRPr lang="en-US" sz="3600" b="1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5CFBAC68-31F0-48C7-A28B-713EB32E9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5787" y="1379576"/>
            <a:ext cx="7932425" cy="1218893"/>
          </a:xfrm>
        </p:spPr>
        <p:txBody>
          <a:bodyPr numCol="2"/>
          <a:lstStyle/>
          <a:p>
            <a:r>
              <a:rPr lang="sr-Cyrl-BA" dirty="0"/>
              <a:t>Миш</a:t>
            </a:r>
          </a:p>
          <a:p>
            <a:r>
              <a:rPr lang="sr-Cyrl-BA" dirty="0"/>
              <a:t>Тастатура</a:t>
            </a:r>
          </a:p>
          <a:p>
            <a:r>
              <a:rPr lang="sr-Cyrl-BA" dirty="0"/>
              <a:t>Скенер</a:t>
            </a:r>
          </a:p>
          <a:p>
            <a:r>
              <a:rPr lang="sr-Cyrl-BA" dirty="0"/>
              <a:t>Џојстик</a:t>
            </a:r>
          </a:p>
          <a:p>
            <a:r>
              <a:rPr lang="sr-Cyrl-BA" dirty="0"/>
              <a:t>Дигитални фотоапарат</a:t>
            </a:r>
          </a:p>
          <a:p>
            <a:r>
              <a:rPr lang="sr-Cyrl-BA" dirty="0"/>
              <a:t>Микрофон </a:t>
            </a:r>
            <a:endParaRPr lang="en-US" dirty="0"/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4AFC4026-E253-4480-88B1-289AF8A633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782" y="3721667"/>
            <a:ext cx="1350156" cy="1356975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119E1EAE-ECDD-4D0B-8004-127418BDD1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4" y="2687059"/>
            <a:ext cx="1171575" cy="857250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="" xmlns:a16="http://schemas.microsoft.com/office/drawing/2014/main" id="{0641B87A-246C-4D37-B812-6B862AD830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3176"/>
            <a:ext cx="1905000" cy="1009650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="" xmlns:a16="http://schemas.microsoft.com/office/drawing/2014/main" id="{795F1A26-CA9A-487A-8B4B-CB69E7762B4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497" y="2730075"/>
            <a:ext cx="1218893" cy="1218893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="" xmlns:a16="http://schemas.microsoft.com/office/drawing/2014/main" id="{54321B53-BF3A-42E8-96BA-167E1F2DFA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274" y="2415115"/>
            <a:ext cx="1524462" cy="1532161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="" xmlns:a16="http://schemas.microsoft.com/office/drawing/2014/main" id="{AC361C25-46CA-4067-B551-4FC00F68FE1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163" y="3043179"/>
            <a:ext cx="1534307" cy="13569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1223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14C795B-A2E3-4DAC-A006-9FD7806C9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BA" sz="3600" b="1" dirty="0"/>
              <a:t>ИЗЛАЗНЕ ЈЕДИНИЦЕ</a:t>
            </a:r>
            <a:endParaRPr lang="en-US" sz="3600" b="1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5CFBAC68-31F0-48C7-A28B-713EB32E9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5787" y="1379576"/>
            <a:ext cx="7932425" cy="1218893"/>
          </a:xfrm>
        </p:spPr>
        <p:txBody>
          <a:bodyPr numCol="2"/>
          <a:lstStyle/>
          <a:p>
            <a:r>
              <a:rPr lang="sr-Cyrl-BA" dirty="0"/>
              <a:t>Монитор</a:t>
            </a:r>
          </a:p>
          <a:p>
            <a:r>
              <a:rPr lang="sr-Cyrl-BA" dirty="0"/>
              <a:t>Штампач</a:t>
            </a:r>
          </a:p>
          <a:p>
            <a:r>
              <a:rPr lang="sr-Cyrl-BA" dirty="0"/>
              <a:t>Плотер</a:t>
            </a:r>
          </a:p>
          <a:p>
            <a:r>
              <a:rPr lang="sr-Latn-BA" dirty="0"/>
              <a:t>LCD </a:t>
            </a:r>
            <a:r>
              <a:rPr lang="sr-Cyrl-BA" dirty="0"/>
              <a:t>пројектор</a:t>
            </a:r>
          </a:p>
          <a:p>
            <a:r>
              <a:rPr lang="sr-Cyrl-BA" dirty="0"/>
              <a:t>Звучници</a:t>
            </a:r>
          </a:p>
          <a:p>
            <a:r>
              <a:rPr lang="sr-Cyrl-BA" dirty="0"/>
              <a:t>Слушалице </a:t>
            </a:r>
            <a:endParaRPr lang="en-US" dirty="0"/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4AFC4026-E253-4480-88B1-289AF8A633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4266590" y="4149658"/>
            <a:ext cx="1718512" cy="885033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119E1EAE-ECDD-4D0B-8004-127418BDD1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429529" y="2598470"/>
            <a:ext cx="1484559" cy="1209642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="" xmlns:a16="http://schemas.microsoft.com/office/drawing/2014/main" id="{0641B87A-246C-4D37-B812-6B862AD830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-1" y="4040851"/>
            <a:ext cx="1824485" cy="1102649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="" xmlns:a16="http://schemas.microsoft.com/office/drawing/2014/main" id="{795F1A26-CA9A-487A-8B4B-CB69E7762B4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5892625" y="2741582"/>
            <a:ext cx="1376392" cy="1218893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="" xmlns:a16="http://schemas.microsoft.com/office/drawing/2014/main" id="{54321B53-BF3A-42E8-96BA-167E1F2DFA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01268" y="2614417"/>
            <a:ext cx="1977980" cy="1340213"/>
          </a:xfrm>
          <a:prstGeom prst="rect">
            <a:avLst/>
          </a:prstGeom>
        </p:spPr>
      </p:pic>
      <p:pic>
        <p:nvPicPr>
          <p:cNvPr id="16" name="Slika 15">
            <a:extLst>
              <a:ext uri="{FF2B5EF4-FFF2-40B4-BE49-F238E27FC236}">
                <a16:creationId xmlns="" xmlns:a16="http://schemas.microsoft.com/office/drawing/2014/main" id="{AC361C25-46CA-4067-B551-4FC00F68FE1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730386" y="2948147"/>
            <a:ext cx="1322880" cy="13569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7550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14C795B-A2E3-4DAC-A006-9FD7806C9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BA" sz="4000" b="1" dirty="0"/>
              <a:t>МЕМОРИЈА</a:t>
            </a:r>
            <a:endParaRPr lang="en-US" sz="4000" b="1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5CFBAC68-31F0-48C7-A28B-713EB32E9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3962095" cy="1677008"/>
          </a:xfrm>
        </p:spPr>
        <p:txBody>
          <a:bodyPr numCol="1"/>
          <a:lstStyle/>
          <a:p>
            <a:pPr marL="0" indent="0" algn="ctr">
              <a:buNone/>
            </a:pPr>
            <a:r>
              <a:rPr lang="sr-Cyrl-BA" sz="2800" dirty="0"/>
              <a:t>УНУТРАШЊА</a:t>
            </a:r>
          </a:p>
          <a:p>
            <a:pPr marL="0" indent="0">
              <a:buNone/>
            </a:pPr>
            <a:endParaRPr lang="sr-Cyrl-BA" dirty="0"/>
          </a:p>
          <a:p>
            <a:r>
              <a:rPr lang="sr-Cyrl-BA" sz="2000" dirty="0"/>
              <a:t>РАМ</a:t>
            </a:r>
          </a:p>
          <a:p>
            <a:r>
              <a:rPr lang="sr-Cyrl-BA" sz="2000" dirty="0"/>
              <a:t>РОМ</a:t>
            </a:r>
            <a:endParaRPr lang="en-US" dirty="0"/>
          </a:p>
        </p:txBody>
      </p:sp>
      <p:sp>
        <p:nvSpPr>
          <p:cNvPr id="4" name="Čuvar mesta za sadržaj 3">
            <a:extLst>
              <a:ext uri="{FF2B5EF4-FFF2-40B4-BE49-F238E27FC236}">
                <a16:creationId xmlns="" xmlns:a16="http://schemas.microsoft.com/office/drawing/2014/main" id="{4BCB74C9-5296-4606-AC9C-E215B6C75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1982418"/>
          </a:xfrm>
        </p:spPr>
        <p:txBody>
          <a:bodyPr/>
          <a:lstStyle/>
          <a:p>
            <a:pPr marL="0" indent="0" algn="ctr">
              <a:buNone/>
            </a:pPr>
            <a:r>
              <a:rPr lang="sr-Cyrl-BA" sz="2800" dirty="0"/>
              <a:t>ВАЊСКА</a:t>
            </a:r>
          </a:p>
          <a:p>
            <a:pPr marL="0" indent="0" algn="ctr">
              <a:buNone/>
            </a:pPr>
            <a:endParaRPr lang="sr-Cyrl-BA" dirty="0"/>
          </a:p>
          <a:p>
            <a:r>
              <a:rPr lang="sr-Cyrl-BA" sz="2000" dirty="0"/>
              <a:t>МАГНЕТНЕ (хард диск)</a:t>
            </a:r>
          </a:p>
          <a:p>
            <a:r>
              <a:rPr lang="sr-Cyrl-BA" sz="2000" dirty="0"/>
              <a:t>ОПТИЧКЕ (</a:t>
            </a:r>
            <a:r>
              <a:rPr lang="sr-Latn-BA" sz="2000" dirty="0"/>
              <a:t>CD, DVD)</a:t>
            </a:r>
          </a:p>
          <a:p>
            <a:r>
              <a:rPr lang="sr-Cyrl-BA" sz="2000" dirty="0"/>
              <a:t>ФЛЕШ </a:t>
            </a:r>
            <a:r>
              <a:rPr lang="sr-Latn-BA" sz="2000" dirty="0"/>
              <a:t>(USB)</a:t>
            </a:r>
            <a:endParaRPr lang="sr-Cyrl-BA" sz="2000" dirty="0"/>
          </a:p>
        </p:txBody>
      </p:sp>
      <p:pic>
        <p:nvPicPr>
          <p:cNvPr id="7" name="Slika 6">
            <a:extLst>
              <a:ext uri="{FF2B5EF4-FFF2-40B4-BE49-F238E27FC236}">
                <a16:creationId xmlns="" xmlns:a16="http://schemas.microsoft.com/office/drawing/2014/main" id="{B6DBAD51-95CD-4EAE-B701-DAC735B6D1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37" y="2877160"/>
            <a:ext cx="2316010" cy="889049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="" xmlns:a16="http://schemas.microsoft.com/office/drawing/2014/main" id="{FF61BC2F-EF7D-4348-AE95-5A0205BA51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9534"/>
            <a:ext cx="1870764" cy="1013966"/>
          </a:xfrm>
          <a:prstGeom prst="rect">
            <a:avLst/>
          </a:prstGeom>
        </p:spPr>
      </p:pic>
      <p:pic>
        <p:nvPicPr>
          <p:cNvPr id="15" name="Slika 14">
            <a:extLst>
              <a:ext uri="{FF2B5EF4-FFF2-40B4-BE49-F238E27FC236}">
                <a16:creationId xmlns="" xmlns:a16="http://schemas.microsoft.com/office/drawing/2014/main" id="{9851C7AD-A7D1-4EF9-AB5A-18C23BF418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9013">
            <a:off x="7563927" y="3651161"/>
            <a:ext cx="1449363" cy="731928"/>
          </a:xfrm>
          <a:prstGeom prst="rect">
            <a:avLst/>
          </a:prstGeom>
        </p:spPr>
      </p:pic>
      <p:pic>
        <p:nvPicPr>
          <p:cNvPr id="18" name="Slika 17">
            <a:extLst>
              <a:ext uri="{FF2B5EF4-FFF2-40B4-BE49-F238E27FC236}">
                <a16:creationId xmlns="" xmlns:a16="http://schemas.microsoft.com/office/drawing/2014/main" id="{A99DB345-42ED-425E-8377-1A7E3BCF00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457" y="3128076"/>
            <a:ext cx="1297882" cy="889049"/>
          </a:xfrm>
          <a:prstGeom prst="rect">
            <a:avLst/>
          </a:prstGeom>
        </p:spPr>
      </p:pic>
      <p:pic>
        <p:nvPicPr>
          <p:cNvPr id="20" name="Slika 19">
            <a:extLst>
              <a:ext uri="{FF2B5EF4-FFF2-40B4-BE49-F238E27FC236}">
                <a16:creationId xmlns="" xmlns:a16="http://schemas.microsoft.com/office/drawing/2014/main" id="{B572EE26-F1AD-4A43-A537-893550CE344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636" y="3943348"/>
            <a:ext cx="2143125" cy="8572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056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FB7FFA4F-861B-4808-B863-6B16D3630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600" b="1" dirty="0"/>
              <a:t>                                            МАТИЧНА ПЛОЧА</a:t>
            </a:r>
            <a:endParaRPr lang="en-US" sz="3600" b="1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66EEE5CE-2A3E-46BC-9458-CE0EED4B5A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92173"/>
            <a:ext cx="8410660" cy="19591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BA" sz="2400" dirty="0"/>
              <a:t>Матична плоча је основа сваког рачунара, јер обједињује све компоненте рачунара. Важнији дијелови рачунара се спајају на матичну плочу непосредно путем </a:t>
            </a:r>
            <a:r>
              <a:rPr lang="sr-Cyrl-RS" sz="2400" b="1" smtClean="0"/>
              <a:t>уреза</a:t>
            </a:r>
            <a:r>
              <a:rPr lang="sr-Cyrl-BA" sz="2400" b="1" smtClean="0"/>
              <a:t>, </a:t>
            </a:r>
            <a:r>
              <a:rPr lang="sr-Cyrl-BA" sz="2400" dirty="0"/>
              <a:t>док се вањски уређаји рачунара спајају посредно путем </a:t>
            </a:r>
            <a:r>
              <a:rPr lang="sr-Cyrl-BA" sz="2400" b="1" dirty="0"/>
              <a:t>конектора.</a:t>
            </a:r>
            <a:endParaRPr lang="en-US" sz="2400" b="1" dirty="0"/>
          </a:p>
        </p:txBody>
      </p:sp>
      <p:pic>
        <p:nvPicPr>
          <p:cNvPr id="8" name="Čuvar mesta za sadržaj 7">
            <a:extLst>
              <a:ext uri="{FF2B5EF4-FFF2-40B4-BE49-F238E27FC236}">
                <a16:creationId xmlns="" xmlns:a16="http://schemas.microsoft.com/office/drawing/2014/main" id="{F7212D98-C2D6-4E6D-8AA5-2D9B1D06FB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3302207" y="3313508"/>
            <a:ext cx="2720645" cy="1533525"/>
          </a:xfrm>
        </p:spPr>
      </p:pic>
    </p:spTree>
    <p:extLst>
      <p:ext uri="{BB962C8B-B14F-4D97-AF65-F5344CB8AC3E}">
        <p14:creationId xmlns="" xmlns:p14="http://schemas.microsoft.com/office/powerpoint/2010/main" val="87279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FB7FFA4F-861B-4808-B863-6B16D3630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600" b="1" dirty="0"/>
              <a:t>                                    ПРОЦЕСОР</a:t>
            </a:r>
            <a:endParaRPr lang="en-US" sz="3600" b="1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66EEE5CE-2A3E-46BC-9458-CE0EED4B5A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7080" y="1834237"/>
            <a:ext cx="4440330" cy="226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/>
              <a:t>Процесор чине:</a:t>
            </a:r>
          </a:p>
          <a:p>
            <a:r>
              <a:rPr lang="sr-Cyrl-BA" sz="2400" dirty="0"/>
              <a:t>Аритметичко – логичка јединица</a:t>
            </a:r>
          </a:p>
          <a:p>
            <a:r>
              <a:rPr lang="sr-Cyrl-BA" sz="2400"/>
              <a:t>Управљачка </a:t>
            </a:r>
            <a:r>
              <a:rPr lang="sr-Cyrl-BA" sz="2400" dirty="0"/>
              <a:t>јединица</a:t>
            </a:r>
          </a:p>
          <a:p>
            <a:r>
              <a:rPr lang="sr-Cyrl-BA" sz="2400" dirty="0"/>
              <a:t>Регистри </a:t>
            </a:r>
            <a:endParaRPr lang="en-US" sz="2400" dirty="0"/>
          </a:p>
        </p:txBody>
      </p:sp>
      <p:pic>
        <p:nvPicPr>
          <p:cNvPr id="8" name="Čuvar mesta za sadržaj 7">
            <a:extLst>
              <a:ext uri="{FF2B5EF4-FFF2-40B4-BE49-F238E27FC236}">
                <a16:creationId xmlns="" xmlns:a16="http://schemas.microsoft.com/office/drawing/2014/main" id="{F7212D98-C2D6-4E6D-8AA5-2D9B1D06FB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525" y="1982330"/>
            <a:ext cx="3009900" cy="1533525"/>
          </a:xfrm>
        </p:spPr>
      </p:pic>
    </p:spTree>
    <p:extLst>
      <p:ext uri="{BB962C8B-B14F-4D97-AF65-F5344CB8AC3E}">
        <p14:creationId xmlns="" xmlns:p14="http://schemas.microsoft.com/office/powerpoint/2010/main" val="141083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14C795B-A2E3-4DAC-A006-9FD7806C9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Cyrl-BA" sz="4000" b="1" dirty="0"/>
              <a:t>СОФТВЕР</a:t>
            </a:r>
            <a:endParaRPr lang="en-US" sz="4000" b="1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5CFBAC68-31F0-48C7-A28B-713EB32E9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693" y="1505562"/>
            <a:ext cx="3962095" cy="1677008"/>
          </a:xfrm>
        </p:spPr>
        <p:txBody>
          <a:bodyPr numCol="1"/>
          <a:lstStyle/>
          <a:p>
            <a:pPr marL="0" indent="0" algn="ctr">
              <a:buNone/>
            </a:pPr>
            <a:r>
              <a:rPr lang="sr-Cyrl-BA" sz="2800" dirty="0"/>
              <a:t>СИСТЕМСКИ</a:t>
            </a:r>
          </a:p>
          <a:p>
            <a:pPr marL="0" indent="0">
              <a:buNone/>
            </a:pPr>
            <a:endParaRPr lang="sr-Cyrl-BA" dirty="0"/>
          </a:p>
          <a:p>
            <a:r>
              <a:rPr lang="sr-Cyrl-BA" sz="2000" dirty="0"/>
              <a:t>ОПЕРАТИВНИ СИСТЕМ</a:t>
            </a:r>
          </a:p>
          <a:p>
            <a:r>
              <a:rPr lang="sr-Cyrl-BA" sz="2000" dirty="0"/>
              <a:t>ПОМОЋНИ ПРОГРАМИ</a:t>
            </a:r>
            <a:endParaRPr lang="en-US" dirty="0"/>
          </a:p>
        </p:txBody>
      </p:sp>
      <p:sp>
        <p:nvSpPr>
          <p:cNvPr id="4" name="Čuvar mesta za sadržaj 3">
            <a:extLst>
              <a:ext uri="{FF2B5EF4-FFF2-40B4-BE49-F238E27FC236}">
                <a16:creationId xmlns="" xmlns:a16="http://schemas.microsoft.com/office/drawing/2014/main" id="{4BCB74C9-5296-4606-AC9C-E215B6C75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05023" y="1505562"/>
            <a:ext cx="4038600" cy="1982418"/>
          </a:xfrm>
        </p:spPr>
        <p:txBody>
          <a:bodyPr/>
          <a:lstStyle/>
          <a:p>
            <a:pPr marL="0" indent="0">
              <a:buNone/>
            </a:pPr>
            <a:r>
              <a:rPr lang="sr-Cyrl-BA" sz="2800" dirty="0"/>
              <a:t>         АПЛИКАТИВНИ</a:t>
            </a:r>
          </a:p>
          <a:p>
            <a:pPr marL="0" indent="0" algn="ctr">
              <a:buNone/>
            </a:pPr>
            <a:endParaRPr lang="sr-Cyrl-BA" dirty="0"/>
          </a:p>
          <a:p>
            <a:r>
              <a:rPr lang="sr-Cyrl-BA" sz="2000" dirty="0"/>
              <a:t>КОРИСНИЧКИ ПРОГРАМИ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49AC7450-2E54-45FD-A2C6-0E2314EDAC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525" y="3006389"/>
            <a:ext cx="2476500" cy="1847850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="" xmlns:a16="http://schemas.microsoft.com/office/drawing/2014/main" id="{773395B4-E984-42D6-9A66-4734CDF497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98" y="3153098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1770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heme1" id="{97DD32FB-B774-4E72-88F2-B8EF1B6DEC91}" vid="{D22C864C-73AC-4B24-A3A4-72300F9CF2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338</Words>
  <Application>Microsoft Office PowerPoint</Application>
  <PresentationFormat>On-screen Show (16:9)</PresentationFormat>
  <Paragraphs>144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Theme1</vt:lpstr>
      <vt:lpstr>Slide 1</vt:lpstr>
      <vt:lpstr>Шта је то рачунар?</vt:lpstr>
      <vt:lpstr>Slide 3</vt:lpstr>
      <vt:lpstr>УЛАЗНЕ ЈЕДИНИЦЕ</vt:lpstr>
      <vt:lpstr>ИЗЛАЗНЕ ЈЕДИНИЦЕ</vt:lpstr>
      <vt:lpstr>МЕМОРИЈА</vt:lpstr>
      <vt:lpstr>                                            МАТИЧНА ПЛОЧА</vt:lpstr>
      <vt:lpstr>                                    ПРОЦЕСОР</vt:lpstr>
      <vt:lpstr>СОФТВЕР</vt:lpstr>
      <vt:lpstr>ФОН НОЈМАНОВ МОДЕЛ РАЧУНАРА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Saša Bijeljic</dc:creator>
  <cp:lastModifiedBy>Aleksandra Stankovic</cp:lastModifiedBy>
  <cp:revision>161</cp:revision>
  <dcterms:created xsi:type="dcterms:W3CDTF">2013-08-21T19:17:07Z</dcterms:created>
  <dcterms:modified xsi:type="dcterms:W3CDTF">2020-12-17T07:30:12Z</dcterms:modified>
</cp:coreProperties>
</file>