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7ABF-0C88-4397-AA5C-EAE36F460144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F521-AE97-4C88-AC9E-DAA63D9E6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7061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7ABF-0C88-4397-AA5C-EAE36F460144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F521-AE97-4C88-AC9E-DAA63D9E6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117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7ABF-0C88-4397-AA5C-EAE36F460144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F521-AE97-4C88-AC9E-DAA63D9E6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121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7ABF-0C88-4397-AA5C-EAE36F460144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F521-AE97-4C88-AC9E-DAA63D9E6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6179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7ABF-0C88-4397-AA5C-EAE36F460144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F521-AE97-4C88-AC9E-DAA63D9E6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938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7ABF-0C88-4397-AA5C-EAE36F460144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F521-AE97-4C88-AC9E-DAA63D9E6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159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7ABF-0C88-4397-AA5C-EAE36F460144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F521-AE97-4C88-AC9E-DAA63D9E6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064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7ABF-0C88-4397-AA5C-EAE36F460144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F521-AE97-4C88-AC9E-DAA63D9E6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716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7ABF-0C88-4397-AA5C-EAE36F460144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F521-AE97-4C88-AC9E-DAA63D9E6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853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7ABF-0C88-4397-AA5C-EAE36F460144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F521-AE97-4C88-AC9E-DAA63D9E6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667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7ABF-0C88-4397-AA5C-EAE36F460144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BF521-AE97-4C88-AC9E-DAA63D9E6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288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77ABF-0C88-4397-AA5C-EAE36F460144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F521-AE97-4C88-AC9E-DAA63D9E6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490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670175"/>
          </a:xfrm>
        </p:spPr>
        <p:txBody>
          <a:bodyPr>
            <a:normAutofit fontScale="90000"/>
          </a:bodyPr>
          <a:lstStyle/>
          <a:p>
            <a:r>
              <a:rPr lang="sr-Cyrl-RS" dirty="0"/>
              <a:t>МАТЕМАТИКА</a:t>
            </a:r>
            <a:br>
              <a:rPr lang="sr-Cyrl-RS" dirty="0"/>
            </a:br>
            <a:r>
              <a:rPr lang="sr-Cyrl-RS" dirty="0"/>
              <a:t>3. РАЗРЕД</a:t>
            </a:r>
            <a:br>
              <a:rPr lang="sr-Cyrl-RS" dirty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/>
              <a:t>Множење броја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endParaRPr lang="en-US" dirty="0"/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xmlns="" id="{42E8E44F-D1DE-4D49-B430-3FA69487A3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4259132"/>
            <a:ext cx="2057400" cy="2759336"/>
          </a:xfrm>
          <a:prstGeom prst="rect">
            <a:avLst/>
          </a:prstGeom>
        </p:spPr>
      </p:pic>
      <p:sp>
        <p:nvSpPr>
          <p:cNvPr id="6" name="Облачић за говор: овални 5">
            <a:extLst>
              <a:ext uri="{FF2B5EF4-FFF2-40B4-BE49-F238E27FC236}">
                <a16:creationId xmlns:a16="http://schemas.microsoft.com/office/drawing/2014/main" xmlns="" id="{109BB0D5-5AD2-43CE-89A8-8F4900165FB3}"/>
              </a:ext>
            </a:extLst>
          </p:cNvPr>
          <p:cNvSpPr/>
          <p:nvPr/>
        </p:nvSpPr>
        <p:spPr>
          <a:xfrm>
            <a:off x="1597742" y="2808157"/>
            <a:ext cx="2209800" cy="145097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 dirty="0"/>
          </a:p>
        </p:txBody>
      </p:sp>
      <p:sp>
        <p:nvSpPr>
          <p:cNvPr id="7" name="Оквир за текст 6">
            <a:extLst>
              <a:ext uri="{FF2B5EF4-FFF2-40B4-BE49-F238E27FC236}">
                <a16:creationId xmlns:a16="http://schemas.microsoft.com/office/drawing/2014/main" xmlns="" id="{C5C34AAB-F2C6-47B3-AB24-AB59FB93CC82}"/>
              </a:ext>
            </a:extLst>
          </p:cNvPr>
          <p:cNvSpPr txBox="1"/>
          <p:nvPr/>
        </p:nvSpPr>
        <p:spPr>
          <a:xfrm>
            <a:off x="1905000" y="3023442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/>
              <a:t>Научимо заједно</a:t>
            </a:r>
            <a:r>
              <a:rPr lang="sr-Cyrl-BA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418584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81000"/>
            <a:ext cx="2352675" cy="1943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2743200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33675" y="1143000"/>
            <a:ext cx="21996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1  10 </a:t>
            </a:r>
            <a:r>
              <a:rPr lang="sr-Latn-RS" sz="4000" b="1" dirty="0"/>
              <a:t>= </a:t>
            </a:r>
            <a:r>
              <a:rPr lang="en-US" sz="4000" b="1" dirty="0"/>
              <a:t>10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3162300" y="1408619"/>
            <a:ext cx="76200" cy="144393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0" y="1199069"/>
            <a:ext cx="28312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b="1" dirty="0">
                <a:solidFill>
                  <a:srgbClr val="0070C0"/>
                </a:solidFill>
              </a:rPr>
              <a:t>и  10   1 = 10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6581664" y="1482772"/>
            <a:ext cx="117772" cy="14742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1" y="3581400"/>
            <a:ext cx="21336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1" y="3451086"/>
            <a:ext cx="19812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73257" y="5554373"/>
            <a:ext cx="3874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>
                <a:solidFill>
                  <a:srgbClr val="FF0000"/>
                </a:solidFill>
              </a:rPr>
              <a:t>10       +    10 =  20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4839560"/>
            <a:ext cx="23150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b="1" dirty="0"/>
              <a:t>2  10 = 20 </a:t>
            </a:r>
            <a:endParaRPr lang="en-US" sz="4000" b="1" dirty="0"/>
          </a:p>
        </p:txBody>
      </p:sp>
      <p:sp>
        <p:nvSpPr>
          <p:cNvPr id="10" name="Flowchart: Connector 9"/>
          <p:cNvSpPr/>
          <p:nvPr/>
        </p:nvSpPr>
        <p:spPr>
          <a:xfrm>
            <a:off x="4375123" y="5154543"/>
            <a:ext cx="132716" cy="10325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72200" y="4846487"/>
            <a:ext cx="28312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RS" sz="4000" b="1" dirty="0">
                <a:solidFill>
                  <a:srgbClr val="0070C0"/>
                </a:solidFill>
              </a:rPr>
              <a:t>и  10   2 = 10</a:t>
            </a:r>
            <a:endParaRPr lang="en-US" sz="4000" b="1" dirty="0">
              <a:solidFill>
                <a:srgbClr val="0070C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0404" y="5114705"/>
            <a:ext cx="1397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1390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 animBg="1"/>
      <p:bldP spid="8" grpId="0"/>
      <p:bldP spid="9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7569" y="596107"/>
            <a:ext cx="140335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1" y="471416"/>
            <a:ext cx="155575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1" y="381000"/>
            <a:ext cx="15240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2534444"/>
            <a:ext cx="51042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b="1" dirty="0">
                <a:solidFill>
                  <a:srgbClr val="FF0000"/>
                </a:solidFill>
              </a:rPr>
              <a:t>10   +    10   +     10 = 30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5000" y="596107"/>
            <a:ext cx="23150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b="1" dirty="0"/>
              <a:t>3  10 = 30 </a:t>
            </a:r>
            <a:endParaRPr lang="en-US" sz="4000" b="1" dirty="0"/>
          </a:p>
        </p:txBody>
      </p:sp>
      <p:sp>
        <p:nvSpPr>
          <p:cNvPr id="4" name="Flowchart: Connector 3"/>
          <p:cNvSpPr/>
          <p:nvPr/>
        </p:nvSpPr>
        <p:spPr>
          <a:xfrm>
            <a:off x="6096000" y="838200"/>
            <a:ext cx="76200" cy="11185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07836" y="1611451"/>
            <a:ext cx="27158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b="1" dirty="0">
                <a:solidFill>
                  <a:srgbClr val="0070C0"/>
                </a:solidFill>
              </a:rPr>
              <a:t>и 10  3 = 30 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6338455" y="1880315"/>
            <a:ext cx="152400" cy="16820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352800"/>
            <a:ext cx="1295401" cy="123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0669" y="3429000"/>
            <a:ext cx="129857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1" y="3394364"/>
            <a:ext cx="129857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9261" y="3429000"/>
            <a:ext cx="129857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1" y="4854714"/>
            <a:ext cx="5763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b="1" dirty="0">
                <a:solidFill>
                  <a:srgbClr val="FF0000"/>
                </a:solidFill>
              </a:rPr>
              <a:t>10 +   1 0 +   1 0 +   1 0 = 40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1717" y="3581400"/>
            <a:ext cx="2661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b="1" dirty="0"/>
              <a:t>4     1 0 = 40</a:t>
            </a:r>
            <a:endParaRPr lang="en-US" sz="4000" b="1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6603" y="3864983"/>
            <a:ext cx="161200" cy="208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642336" y="4272321"/>
            <a:ext cx="27158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b="1" dirty="0">
                <a:solidFill>
                  <a:srgbClr val="0070C0"/>
                </a:solidFill>
              </a:rPr>
              <a:t>и 10   4 = 40</a:t>
            </a:r>
            <a:endParaRPr lang="en-US" sz="4000" b="1" dirty="0">
              <a:solidFill>
                <a:srgbClr val="0070C0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6315" y="4563268"/>
            <a:ext cx="176213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877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954087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95726" y="457200"/>
            <a:ext cx="9572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8463" y="311727"/>
            <a:ext cx="9572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"/>
            <a:ext cx="9572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6487" y="152400"/>
            <a:ext cx="9572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1377950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FF0000"/>
                </a:solidFill>
              </a:rPr>
              <a:t>10 + 1 0 + 1 0 + 10 + 10 </a:t>
            </a:r>
            <a:r>
              <a:rPr lang="sr-Cyrl-RS" sz="3600" b="1" dirty="0">
                <a:solidFill>
                  <a:srgbClr val="FF0000"/>
                </a:solidFill>
              </a:rPr>
              <a:t>=</a:t>
            </a:r>
            <a:r>
              <a:rPr lang="en-US" sz="3600" b="1" dirty="0">
                <a:solidFill>
                  <a:srgbClr val="FF0000"/>
                </a:solidFill>
              </a:rPr>
              <a:t> 50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25838" y="325581"/>
            <a:ext cx="24048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400" b="1" dirty="0"/>
              <a:t>5  10 = 50</a:t>
            </a:r>
            <a:endParaRPr lang="en-US" sz="4400" b="1" dirty="0"/>
          </a:p>
        </p:txBody>
      </p:sp>
      <p:sp>
        <p:nvSpPr>
          <p:cNvPr id="5" name="Flowchart: Connector 4"/>
          <p:cNvSpPr/>
          <p:nvPr/>
        </p:nvSpPr>
        <p:spPr>
          <a:xfrm>
            <a:off x="6250853" y="634101"/>
            <a:ext cx="152400" cy="152400"/>
          </a:xfrm>
          <a:prstGeom prst="flowChartConnector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55758" y="964942"/>
            <a:ext cx="2600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b="1" dirty="0">
                <a:solidFill>
                  <a:srgbClr val="00B050"/>
                </a:solidFill>
              </a:rPr>
              <a:t>и 10  5 = 50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6477000" y="1225550"/>
            <a:ext cx="152400" cy="159327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4337" y="2355850"/>
            <a:ext cx="628652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7094" y="2355850"/>
            <a:ext cx="675481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9279" y="2324966"/>
            <a:ext cx="617321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37" y="2324966"/>
            <a:ext cx="673894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3937" y="2355850"/>
            <a:ext cx="6524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621" y="2279650"/>
            <a:ext cx="72058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478" y="3670011"/>
            <a:ext cx="6027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>
                <a:solidFill>
                  <a:srgbClr val="FF0000"/>
                </a:solidFill>
              </a:rPr>
              <a:t>10 + 10 +   10+  10 +  10 +10 =60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5725" y="2356427"/>
            <a:ext cx="23150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b="1" dirty="0"/>
              <a:t>6   10 = 60</a:t>
            </a:r>
            <a:endParaRPr lang="en-US" sz="4000" b="1" dirty="0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6692" y="2616565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852989" y="3044173"/>
            <a:ext cx="2707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b="1" dirty="0">
                <a:solidFill>
                  <a:srgbClr val="00B050"/>
                </a:solidFill>
              </a:rPr>
              <a:t>и 10   6 = 60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9786" y="3306834"/>
            <a:ext cx="17621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4281623"/>
            <a:ext cx="64557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1" y="4281623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7637" y="4419600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6774" y="4398818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2887" y="4383015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6462" y="4362233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8150" y="4398817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1564" y="5058535"/>
            <a:ext cx="5101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>
                <a:solidFill>
                  <a:srgbClr val="FF0000"/>
                </a:solidFill>
              </a:rPr>
              <a:t>10 + 10 + 10 +10 +10 +10 +10= 70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46692" y="4383015"/>
            <a:ext cx="23150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b="1" dirty="0"/>
              <a:t>7   10 = 70</a:t>
            </a:r>
            <a:endParaRPr lang="en-US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69507" y="5090901"/>
            <a:ext cx="28312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b="1" dirty="0">
                <a:solidFill>
                  <a:srgbClr val="00B050"/>
                </a:solidFill>
              </a:rPr>
              <a:t>и 1 0   7 = 70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48712" y="4680960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967" y="5345906"/>
            <a:ext cx="17621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7005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137" y="457200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9250" y="457200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83702" y="457200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7589" y="457200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1476" y="457199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5363" y="457200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9815" y="457200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603" y="4419600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2871" y="2733099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5785" y="2661949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9672" y="2661950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3559" y="2649970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7446" y="2620386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1333" y="2649971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588" y="2624138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721" y="2622262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8" y="2514600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2168" y="4597832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6055" y="4459288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9942" y="4459288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3829" y="4459288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716" y="4459288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78281" y="4535487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1206" y="4556269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7319" y="4528560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6" name="Picture 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32108" y="4602884"/>
            <a:ext cx="6461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08" y="1259321"/>
            <a:ext cx="5670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>
                <a:solidFill>
                  <a:srgbClr val="FF0000"/>
                </a:solidFill>
              </a:rPr>
              <a:t>10 +10+10+10+10+10+10+10=80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29055" y="285889"/>
            <a:ext cx="21996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b="1" dirty="0"/>
              <a:t>8  10 = 80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97472" y="1136210"/>
            <a:ext cx="28312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b="1" dirty="0">
                <a:solidFill>
                  <a:srgbClr val="00B050"/>
                </a:solidFill>
              </a:rPr>
              <a:t>и 10    8 = 80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" name="Flowchart: Connector 4"/>
          <p:cNvSpPr/>
          <p:nvPr/>
        </p:nvSpPr>
        <p:spPr>
          <a:xfrm>
            <a:off x="6858000" y="1398837"/>
            <a:ext cx="152400" cy="182632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705600" y="542850"/>
            <a:ext cx="152400" cy="18263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079" y="3198525"/>
            <a:ext cx="63850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10+10+10+10+10+10+10</a:t>
            </a:r>
            <a:r>
              <a:rPr lang="sr-Cyrl-RS" sz="3200" b="1" dirty="0">
                <a:solidFill>
                  <a:srgbClr val="FF0000"/>
                </a:solidFill>
              </a:rPr>
              <a:t>+ 10 +10</a:t>
            </a:r>
            <a:r>
              <a:rPr lang="en-US" sz="3200" b="1" dirty="0">
                <a:solidFill>
                  <a:srgbClr val="FF0000"/>
                </a:solidFill>
              </a:rPr>
              <a:t>=</a:t>
            </a:r>
            <a:r>
              <a:rPr lang="sr-Cyrl-RS" sz="3200" b="1" dirty="0">
                <a:solidFill>
                  <a:srgbClr val="FF0000"/>
                </a:solidFill>
              </a:rPr>
              <a:t>9</a:t>
            </a:r>
            <a:r>
              <a:rPr lang="en-US" sz="32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53200" y="2308007"/>
            <a:ext cx="2308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/>
              <a:t>9   10 = 90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70971" y="2885498"/>
            <a:ext cx="27158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b="1" dirty="0">
                <a:solidFill>
                  <a:srgbClr val="00B050"/>
                </a:solidFill>
              </a:rPr>
              <a:t>и 10   9 = 90</a:t>
            </a:r>
            <a:endParaRPr lang="en-US" sz="4000" b="1" dirty="0">
              <a:solidFill>
                <a:srgbClr val="00B050"/>
              </a:solidFill>
            </a:endParaRPr>
          </a:p>
        </p:txBody>
      </p: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4977" y="2545989"/>
            <a:ext cx="176213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" name="Picture 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6145" y="3198525"/>
            <a:ext cx="176213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01603" y="5137015"/>
            <a:ext cx="7308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10+10+10+10+10+10+10+ 10 +10</a:t>
            </a:r>
            <a:r>
              <a:rPr lang="sr-Cyrl-RS" sz="3200" b="1" dirty="0">
                <a:solidFill>
                  <a:srgbClr val="FF0000"/>
                </a:solidFill>
              </a:rPr>
              <a:t> +10</a:t>
            </a:r>
            <a:r>
              <a:rPr lang="en-US" sz="3200" b="1" dirty="0">
                <a:solidFill>
                  <a:srgbClr val="FF0000"/>
                </a:solidFill>
              </a:rPr>
              <a:t>=</a:t>
            </a:r>
            <a:r>
              <a:rPr lang="sr-Cyrl-RS" sz="3200" b="1" dirty="0">
                <a:solidFill>
                  <a:srgbClr val="FF0000"/>
                </a:solidFill>
              </a:rPr>
              <a:t>10</a:t>
            </a:r>
            <a:r>
              <a:rPr lang="en-US" sz="32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26160" y="4202326"/>
            <a:ext cx="28344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4000" b="1" dirty="0"/>
              <a:t>10</a:t>
            </a:r>
            <a:r>
              <a:rPr lang="en-US" sz="4000" b="1" dirty="0"/>
              <a:t>   10 = </a:t>
            </a:r>
            <a:r>
              <a:rPr lang="sr-Cyrl-RS" sz="4000" b="1" dirty="0"/>
              <a:t>10</a:t>
            </a:r>
            <a:r>
              <a:rPr lang="en-US" sz="4000" b="1" dirty="0"/>
              <a:t>0</a:t>
            </a:r>
          </a:p>
        </p:txBody>
      </p:sp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8434" y="4498902"/>
            <a:ext cx="176213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8471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/>
      <p:bldP spid="8" grpId="0"/>
      <p:bldP spid="9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xmlns="" id="{927B3DB0-1ACF-4011-AC9A-71058C929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714" y="152401"/>
            <a:ext cx="7772400" cy="1066800"/>
          </a:xfrm>
        </p:spPr>
        <p:txBody>
          <a:bodyPr/>
          <a:lstStyle/>
          <a:p>
            <a:r>
              <a:rPr lang="sr-Cyrl-BA" dirty="0"/>
              <a:t>Задатак за самосталан рад:</a:t>
            </a:r>
          </a:p>
        </p:txBody>
      </p:sp>
      <p:pic>
        <p:nvPicPr>
          <p:cNvPr id="4" name="Слика 3">
            <a:extLst>
              <a:ext uri="{FF2B5EF4-FFF2-40B4-BE49-F238E27FC236}">
                <a16:creationId xmlns:a16="http://schemas.microsoft.com/office/drawing/2014/main" xmlns="" id="{BC0E87D9-0BBD-4A31-B240-1551B2D2B41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362200"/>
            <a:ext cx="8077200" cy="4495800"/>
          </a:xfrm>
          <a:prstGeom prst="rect">
            <a:avLst/>
          </a:prstGeom>
        </p:spPr>
      </p:pic>
      <p:sp>
        <p:nvSpPr>
          <p:cNvPr id="3" name="Поднаслов 2">
            <a:extLst>
              <a:ext uri="{FF2B5EF4-FFF2-40B4-BE49-F238E27FC236}">
                <a16:creationId xmlns:a16="http://schemas.microsoft.com/office/drawing/2014/main" xmlns="" id="{7012BF4F-0477-485C-8C17-D558BCEEC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153400" cy="5638801"/>
          </a:xfrm>
        </p:spPr>
        <p:txBody>
          <a:bodyPr>
            <a:normAutofit/>
          </a:bodyPr>
          <a:lstStyle/>
          <a:p>
            <a:pPr algn="l"/>
            <a:r>
              <a:rPr lang="sr-Cyrl-BA" sz="2800" dirty="0">
                <a:solidFill>
                  <a:schemeClr val="tx1"/>
                </a:solidFill>
              </a:rPr>
              <a:t>Нацртај у свеску исти цртеж.</a:t>
            </a:r>
          </a:p>
          <a:p>
            <a:pPr algn="l"/>
            <a:r>
              <a:rPr lang="sr-Cyrl-BA" sz="2800" dirty="0">
                <a:solidFill>
                  <a:schemeClr val="tx1"/>
                </a:solidFill>
              </a:rPr>
              <a:t>Израчунај задатке, а након тога цртеж  обоји према заданом правилу. </a:t>
            </a:r>
          </a:p>
        </p:txBody>
      </p:sp>
    </p:spTree>
    <p:extLst>
      <p:ext uri="{BB962C8B-B14F-4D97-AF65-F5344CB8AC3E}">
        <p14:creationId xmlns:p14="http://schemas.microsoft.com/office/powerpoint/2010/main" xmlns="" val="339104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2558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202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МАТЕМАТИКА 3. РАЗРЕД  Множење броја 10</vt:lpstr>
      <vt:lpstr>Slide 2</vt:lpstr>
      <vt:lpstr>Slide 3</vt:lpstr>
      <vt:lpstr>Slide 4</vt:lpstr>
      <vt:lpstr>Slide 5</vt:lpstr>
      <vt:lpstr>Задатак за самосталан рад:</vt:lpstr>
      <vt:lpstr>Slide 7</vt:lpstr>
    </vt:vector>
  </TitlesOfParts>
  <Company>TEAM 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Sneguljica</dc:creator>
  <cp:lastModifiedBy>Gordana Popadic</cp:lastModifiedBy>
  <cp:revision>16</cp:revision>
  <dcterms:created xsi:type="dcterms:W3CDTF">2017-12-23T18:57:54Z</dcterms:created>
  <dcterms:modified xsi:type="dcterms:W3CDTF">2020-12-09T10:22:30Z</dcterms:modified>
</cp:coreProperties>
</file>