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 smtClean="0"/>
              <a:t>3.4.At </a:t>
            </a:r>
            <a:r>
              <a:rPr lang="sr-Latn-CS" dirty="0" err="1" smtClean="0"/>
              <a:t>the</a:t>
            </a:r>
            <a:r>
              <a:rPr lang="sr-Latn-CS" dirty="0" smtClean="0"/>
              <a:t> </a:t>
            </a:r>
            <a:r>
              <a:rPr lang="sr-Latn-CS" dirty="0" err="1" smtClean="0"/>
              <a:t>shopping</a:t>
            </a:r>
            <a:r>
              <a:rPr lang="sr-Latn-CS" dirty="0" smtClean="0"/>
              <a:t> </a:t>
            </a:r>
            <a:r>
              <a:rPr lang="sr-Latn-CS" dirty="0" err="1" smtClean="0"/>
              <a:t>mall</a:t>
            </a:r>
            <a:endParaRPr lang="sr-Latn-C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CS" sz="3200" dirty="0" err="1" smtClean="0">
                <a:solidFill>
                  <a:schemeClr val="bg1"/>
                </a:solidFill>
              </a:rPr>
              <a:t>Page</a:t>
            </a:r>
            <a:r>
              <a:rPr lang="sr-Latn-CS" sz="3200" dirty="0" smtClean="0">
                <a:solidFill>
                  <a:schemeClr val="bg1"/>
                </a:solidFill>
              </a:rPr>
              <a:t> 24    </a:t>
            </a:r>
            <a:r>
              <a:rPr lang="sr-Latn-CS" sz="3200" dirty="0" err="1" smtClean="0">
                <a:solidFill>
                  <a:schemeClr val="bg1"/>
                </a:solidFill>
              </a:rPr>
              <a:t>student’s</a:t>
            </a:r>
            <a:r>
              <a:rPr lang="sr-Latn-CS" sz="3200" dirty="0" smtClean="0">
                <a:solidFill>
                  <a:schemeClr val="bg1"/>
                </a:solidFill>
              </a:rPr>
              <a:t> </a:t>
            </a:r>
            <a:r>
              <a:rPr lang="sr-Latn-CS" sz="3200" dirty="0" err="1" smtClean="0">
                <a:solidFill>
                  <a:schemeClr val="bg1"/>
                </a:solidFill>
              </a:rPr>
              <a:t>book</a:t>
            </a:r>
            <a:endParaRPr lang="sr-Latn-C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19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 </a:t>
            </a:r>
            <a:r>
              <a:rPr lang="sr-Latn-CS" dirty="0" smtClean="0"/>
              <a:t>a </a:t>
            </a:r>
            <a:r>
              <a:rPr lang="sr-Latn-CS" dirty="0" err="1" smtClean="0"/>
              <a:t>shooping</a:t>
            </a:r>
            <a:r>
              <a:rPr lang="sr-Latn-CS" dirty="0" smtClean="0"/>
              <a:t> </a:t>
            </a:r>
            <a:r>
              <a:rPr lang="sr-Latn-CS" dirty="0" err="1" smtClean="0"/>
              <a:t>mall</a:t>
            </a:r>
            <a:r>
              <a:rPr lang="sr-Latn-CS" dirty="0" smtClean="0"/>
              <a:t>-</a:t>
            </a:r>
            <a:r>
              <a:rPr lang="sr-Cyrl-BA" dirty="0" smtClean="0"/>
              <a:t>трговачки центар</a:t>
            </a:r>
            <a:endParaRPr lang="sr-Latn-CS" dirty="0"/>
          </a:p>
        </p:txBody>
      </p:sp>
      <p:pic>
        <p:nvPicPr>
          <p:cNvPr id="5" name="Čuvar mesta za slik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 b="5235"/>
          <a:stretch>
            <a:fillRect/>
          </a:stretch>
        </p:blipFill>
        <p:spPr/>
      </p:pic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480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liku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r="1095"/>
          <a:stretch>
            <a:fillRect/>
          </a:stretch>
        </p:blipFill>
        <p:spPr>
          <a:xfrm>
            <a:off x="943430" y="435429"/>
            <a:ext cx="10189028" cy="5471885"/>
          </a:xfrm>
        </p:spPr>
      </p:pic>
      <p:pic>
        <p:nvPicPr>
          <p:cNvPr id="7" name="3-4 Track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308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29126" y="578826"/>
            <a:ext cx="8825659" cy="706964"/>
          </a:xfrm>
        </p:spPr>
        <p:txBody>
          <a:bodyPr/>
          <a:lstStyle/>
          <a:p>
            <a:r>
              <a:rPr lang="sr-Latn-CS" dirty="0" err="1" smtClean="0"/>
              <a:t>Vocabulary</a:t>
            </a:r>
            <a:r>
              <a:rPr lang="sr-Latn-CS" dirty="0" smtClean="0"/>
              <a:t>:</a:t>
            </a:r>
            <a:endParaRPr lang="sr-Latn-CS" dirty="0"/>
          </a:p>
        </p:txBody>
      </p:sp>
      <p:pic>
        <p:nvPicPr>
          <p:cNvPr id="12" name="Čuvar mesta za sliku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r="3491"/>
          <a:stretch>
            <a:fillRect/>
          </a:stretch>
        </p:blipFill>
        <p:spPr>
          <a:xfrm>
            <a:off x="1133604" y="1549438"/>
            <a:ext cx="2691242" cy="1591510"/>
          </a:xfrm>
        </p:spPr>
      </p:pic>
      <p:sp>
        <p:nvSpPr>
          <p:cNvPr id="5" name="Čuvar mesta za tekst 4"/>
          <p:cNvSpPr>
            <a:spLocks noGrp="1"/>
          </p:cNvSpPr>
          <p:nvPr>
            <p:ph type="body" sz="half" idx="18"/>
          </p:nvPr>
        </p:nvSpPr>
        <p:spPr>
          <a:xfrm>
            <a:off x="4753644" y="1707312"/>
            <a:ext cx="3050438" cy="917952"/>
          </a:xfrm>
        </p:spPr>
        <p:txBody>
          <a:bodyPr/>
          <a:lstStyle/>
          <a:p>
            <a:r>
              <a:rPr lang="sr-Latn-CS" dirty="0" smtClean="0"/>
              <a:t> </a:t>
            </a:r>
            <a:r>
              <a:rPr lang="sr-Latn-CS" sz="3200" dirty="0" err="1" smtClean="0">
                <a:solidFill>
                  <a:schemeClr val="bg1"/>
                </a:solidFill>
              </a:rPr>
              <a:t>candy</a:t>
            </a:r>
            <a:endParaRPr lang="sr-Latn-CS" dirty="0"/>
          </a:p>
        </p:txBody>
      </p:sp>
      <p:pic>
        <p:nvPicPr>
          <p:cNvPr id="13" name="Čuvar mesta za sliku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8" b="8978"/>
          <a:stretch>
            <a:fillRect/>
          </a:stretch>
        </p:blipFill>
        <p:spPr>
          <a:xfrm>
            <a:off x="1143373" y="3239974"/>
            <a:ext cx="2691243" cy="1591510"/>
          </a:xfrm>
        </p:spPr>
      </p:pic>
      <p:sp>
        <p:nvSpPr>
          <p:cNvPr id="8" name="Čuvar mesta za tekst 7"/>
          <p:cNvSpPr>
            <a:spLocks noGrp="1"/>
          </p:cNvSpPr>
          <p:nvPr>
            <p:ph type="body" sz="half" idx="19"/>
          </p:nvPr>
        </p:nvSpPr>
        <p:spPr>
          <a:xfrm>
            <a:off x="4753644" y="3454477"/>
            <a:ext cx="3050438" cy="917952"/>
          </a:xfrm>
        </p:spPr>
        <p:txBody>
          <a:bodyPr>
            <a:normAutofit/>
          </a:bodyPr>
          <a:lstStyle/>
          <a:p>
            <a:r>
              <a:rPr lang="sr-Latn-CS" sz="2800" dirty="0" err="1" smtClean="0">
                <a:solidFill>
                  <a:schemeClr val="tx1"/>
                </a:solidFill>
              </a:rPr>
              <a:t>pizza</a:t>
            </a:r>
            <a:endParaRPr lang="sr-Latn-CS" sz="2800" dirty="0">
              <a:solidFill>
                <a:schemeClr val="tx1"/>
              </a:solidFill>
            </a:endParaRPr>
          </a:p>
        </p:txBody>
      </p:sp>
      <p:pic>
        <p:nvPicPr>
          <p:cNvPr id="14" name="Čuvar mesta za sliku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7" b="10357"/>
          <a:stretch>
            <a:fillRect/>
          </a:stretch>
        </p:blipFill>
        <p:spPr>
          <a:xfrm>
            <a:off x="1133604" y="4930510"/>
            <a:ext cx="2691242" cy="1591510"/>
          </a:xfrm>
        </p:spPr>
      </p:pic>
      <p:sp>
        <p:nvSpPr>
          <p:cNvPr id="11" name="Čuvar mesta za tekst 10"/>
          <p:cNvSpPr>
            <a:spLocks noGrp="1"/>
          </p:cNvSpPr>
          <p:nvPr>
            <p:ph type="body" sz="half" idx="20"/>
          </p:nvPr>
        </p:nvSpPr>
        <p:spPr>
          <a:xfrm>
            <a:off x="4753644" y="5082053"/>
            <a:ext cx="3051096" cy="917952"/>
          </a:xfrm>
        </p:spPr>
        <p:txBody>
          <a:bodyPr>
            <a:normAutofit/>
          </a:bodyPr>
          <a:lstStyle/>
          <a:p>
            <a:r>
              <a:rPr lang="sr-Latn-CS" sz="2800" dirty="0" err="1" smtClean="0"/>
              <a:t>pancakes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val="40176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Čuvar mesta za sliku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b="4854"/>
          <a:stretch>
            <a:fillRect/>
          </a:stretch>
        </p:blipFill>
        <p:spPr>
          <a:xfrm>
            <a:off x="1335052" y="858910"/>
            <a:ext cx="2691242" cy="1591510"/>
          </a:xfrm>
        </p:spPr>
      </p:pic>
      <p:sp>
        <p:nvSpPr>
          <p:cNvPr id="5" name="Čuvar mesta za tekst 4"/>
          <p:cNvSpPr>
            <a:spLocks noGrp="1"/>
          </p:cNvSpPr>
          <p:nvPr>
            <p:ph type="body" sz="half" idx="18"/>
          </p:nvPr>
        </p:nvSpPr>
        <p:spPr>
          <a:xfrm>
            <a:off x="4710954" y="1297289"/>
            <a:ext cx="3050438" cy="917952"/>
          </a:xfrm>
        </p:spPr>
        <p:txBody>
          <a:bodyPr>
            <a:normAutofit/>
          </a:bodyPr>
          <a:lstStyle/>
          <a:p>
            <a:r>
              <a:rPr lang="sr-Latn-CS" sz="2800" dirty="0" smtClean="0">
                <a:solidFill>
                  <a:schemeClr val="bg1"/>
                </a:solidFill>
              </a:rPr>
              <a:t>hamburger</a:t>
            </a:r>
            <a:endParaRPr lang="sr-Latn-CS" sz="2800" dirty="0">
              <a:solidFill>
                <a:schemeClr val="bg1"/>
              </a:solidFill>
            </a:endParaRPr>
          </a:p>
        </p:txBody>
      </p:sp>
      <p:pic>
        <p:nvPicPr>
          <p:cNvPr id="13" name="Čuvar mesta za sliku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8" b="22588"/>
          <a:stretch>
            <a:fillRect/>
          </a:stretch>
        </p:blipFill>
        <p:spPr>
          <a:xfrm>
            <a:off x="1335052" y="2749740"/>
            <a:ext cx="2692400" cy="1592263"/>
          </a:xfrm>
        </p:spPr>
      </p:pic>
      <p:sp>
        <p:nvSpPr>
          <p:cNvPr id="8" name="Čuvar mesta za tekst 7"/>
          <p:cNvSpPr>
            <a:spLocks noGrp="1"/>
          </p:cNvSpPr>
          <p:nvPr>
            <p:ph type="body" sz="half" idx="19"/>
          </p:nvPr>
        </p:nvSpPr>
        <p:spPr>
          <a:xfrm>
            <a:off x="4710954" y="4862285"/>
            <a:ext cx="2909656" cy="1164771"/>
          </a:xfrm>
        </p:spPr>
        <p:txBody>
          <a:bodyPr>
            <a:normAutofit/>
          </a:bodyPr>
          <a:lstStyle/>
          <a:p>
            <a:r>
              <a:rPr lang="sr-Latn-CS" sz="2800" dirty="0" err="1"/>
              <a:t>i</a:t>
            </a:r>
            <a:r>
              <a:rPr lang="sr-Latn-CS" sz="2800" dirty="0" err="1" smtClean="0"/>
              <a:t>ce-cream</a:t>
            </a:r>
            <a:endParaRPr lang="sr-Latn-CS" sz="2800" dirty="0"/>
          </a:p>
        </p:txBody>
      </p:sp>
      <p:sp>
        <p:nvSpPr>
          <p:cNvPr id="11" name="Čuvar mesta za tekst 10"/>
          <p:cNvSpPr>
            <a:spLocks noGrp="1"/>
          </p:cNvSpPr>
          <p:nvPr>
            <p:ph type="body" sz="half" idx="20"/>
          </p:nvPr>
        </p:nvSpPr>
        <p:spPr>
          <a:xfrm>
            <a:off x="4833256" y="3222171"/>
            <a:ext cx="2928135" cy="782676"/>
          </a:xfrm>
        </p:spPr>
        <p:txBody>
          <a:bodyPr>
            <a:normAutofit/>
          </a:bodyPr>
          <a:lstStyle/>
          <a:p>
            <a:r>
              <a:rPr lang="sr-Latn-CS" sz="2800" dirty="0" err="1" smtClean="0">
                <a:solidFill>
                  <a:schemeClr val="tx1"/>
                </a:solidFill>
              </a:rPr>
              <a:t>popcorn</a:t>
            </a:r>
            <a:endParaRPr lang="sr-Latn-CS" sz="2800" dirty="0">
              <a:solidFill>
                <a:schemeClr val="tx1"/>
              </a:solidFill>
            </a:endParaRPr>
          </a:p>
        </p:txBody>
      </p:sp>
      <p:pic>
        <p:nvPicPr>
          <p:cNvPr id="20" name="Čuvar mesta za sliku 19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52" y="4641323"/>
            <a:ext cx="2691242" cy="1591510"/>
          </a:xfrm>
        </p:spPr>
      </p:pic>
    </p:spTree>
    <p:extLst>
      <p:ext uri="{BB962C8B-B14F-4D97-AF65-F5344CB8AC3E}">
        <p14:creationId xmlns:p14="http://schemas.microsoft.com/office/powerpoint/2010/main" val="26012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Čuvar mesta za sliku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 b="2673"/>
          <a:stretch>
            <a:fillRect/>
          </a:stretch>
        </p:blipFill>
        <p:spPr>
          <a:xfrm>
            <a:off x="1532582" y="837127"/>
            <a:ext cx="8757633" cy="4533363"/>
          </a:xfrm>
        </p:spPr>
      </p:pic>
      <p:sp>
        <p:nvSpPr>
          <p:cNvPr id="21" name="Okvir za tekst 20"/>
          <p:cNvSpPr txBox="1"/>
          <p:nvPr/>
        </p:nvSpPr>
        <p:spPr>
          <a:xfrm>
            <a:off x="4846883" y="1124617"/>
            <a:ext cx="909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200" dirty="0" err="1" smtClean="0">
                <a:solidFill>
                  <a:schemeClr val="accent2"/>
                </a:solidFill>
              </a:rPr>
              <a:t>popcorn</a:t>
            </a:r>
            <a:endParaRPr lang="sr-Latn-CS" sz="1200" dirty="0">
              <a:solidFill>
                <a:schemeClr val="accent2"/>
              </a:solidFill>
            </a:endParaRPr>
          </a:p>
        </p:txBody>
      </p:sp>
      <p:sp>
        <p:nvSpPr>
          <p:cNvPr id="23" name="Okvir za tekst 22"/>
          <p:cNvSpPr txBox="1"/>
          <p:nvPr/>
        </p:nvSpPr>
        <p:spPr>
          <a:xfrm>
            <a:off x="5911399" y="1093839"/>
            <a:ext cx="1352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400" dirty="0" err="1" smtClean="0">
                <a:solidFill>
                  <a:schemeClr val="accent2"/>
                </a:solidFill>
              </a:rPr>
              <a:t>candy</a:t>
            </a:r>
            <a:endParaRPr lang="sr-Latn-CS" sz="1400" dirty="0">
              <a:solidFill>
                <a:schemeClr val="accent2"/>
              </a:solidFill>
            </a:endParaRPr>
          </a:p>
        </p:txBody>
      </p:sp>
      <p:cxnSp>
        <p:nvCxnSpPr>
          <p:cNvPr id="25" name="Prava linija spajanja 24"/>
          <p:cNvCxnSpPr/>
          <p:nvPr/>
        </p:nvCxnSpPr>
        <p:spPr>
          <a:xfrm>
            <a:off x="5387797" y="1493949"/>
            <a:ext cx="3176647" cy="1867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a linija spajanja 26"/>
          <p:cNvCxnSpPr/>
          <p:nvPr/>
        </p:nvCxnSpPr>
        <p:spPr>
          <a:xfrm>
            <a:off x="6915955" y="1401616"/>
            <a:ext cx="1843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kvir za tekst 29"/>
          <p:cNvSpPr txBox="1"/>
          <p:nvPr/>
        </p:nvSpPr>
        <p:spPr>
          <a:xfrm>
            <a:off x="3464417" y="2253802"/>
            <a:ext cx="1056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 err="1" smtClean="0">
                <a:solidFill>
                  <a:schemeClr val="accent2"/>
                </a:solidFill>
              </a:rPr>
              <a:t>pizza</a:t>
            </a:r>
            <a:endParaRPr lang="sr-Latn-CS" sz="1600" dirty="0">
              <a:solidFill>
                <a:schemeClr val="accent2"/>
              </a:solidFill>
            </a:endParaRPr>
          </a:p>
        </p:txBody>
      </p:sp>
      <p:sp>
        <p:nvSpPr>
          <p:cNvPr id="31" name="Okvir za tekst 30"/>
          <p:cNvSpPr txBox="1"/>
          <p:nvPr/>
        </p:nvSpPr>
        <p:spPr>
          <a:xfrm>
            <a:off x="4971245" y="2253801"/>
            <a:ext cx="13007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300" dirty="0" err="1" smtClean="0">
                <a:solidFill>
                  <a:schemeClr val="accent2"/>
                </a:solidFill>
              </a:rPr>
              <a:t>hamburgers</a:t>
            </a:r>
            <a:endParaRPr lang="sr-Latn-CS" sz="1300" dirty="0">
              <a:solidFill>
                <a:schemeClr val="accent2"/>
              </a:solidFill>
            </a:endParaRPr>
          </a:p>
        </p:txBody>
      </p:sp>
      <p:cxnSp>
        <p:nvCxnSpPr>
          <p:cNvPr id="33" name="Prava linija spajanja 32"/>
          <p:cNvCxnSpPr/>
          <p:nvPr/>
        </p:nvCxnSpPr>
        <p:spPr>
          <a:xfrm flipV="1">
            <a:off x="4108361" y="1661375"/>
            <a:ext cx="4340180" cy="682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a linija spajanja 34"/>
          <p:cNvCxnSpPr/>
          <p:nvPr/>
        </p:nvCxnSpPr>
        <p:spPr>
          <a:xfrm>
            <a:off x="6168980" y="2546189"/>
            <a:ext cx="2395464" cy="46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kvir za tekst 35"/>
          <p:cNvSpPr txBox="1"/>
          <p:nvPr/>
        </p:nvSpPr>
        <p:spPr>
          <a:xfrm>
            <a:off x="3389358" y="3290345"/>
            <a:ext cx="252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err="1">
                <a:solidFill>
                  <a:schemeClr val="accent2"/>
                </a:solidFill>
              </a:rPr>
              <a:t>i</a:t>
            </a:r>
            <a:r>
              <a:rPr lang="sr-Latn-CS" dirty="0" err="1" smtClean="0">
                <a:solidFill>
                  <a:schemeClr val="accent2"/>
                </a:solidFill>
              </a:rPr>
              <a:t>ce-cream</a:t>
            </a:r>
            <a:endParaRPr lang="sr-Latn-CS" dirty="0">
              <a:solidFill>
                <a:schemeClr val="accent2"/>
              </a:solidFill>
            </a:endParaRPr>
          </a:p>
        </p:txBody>
      </p:sp>
      <p:cxnSp>
        <p:nvCxnSpPr>
          <p:cNvPr id="38" name="Prava linija spajanja 37"/>
          <p:cNvCxnSpPr/>
          <p:nvPr/>
        </p:nvCxnSpPr>
        <p:spPr>
          <a:xfrm>
            <a:off x="4752304" y="3464417"/>
            <a:ext cx="3812140" cy="618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kvir za tekst 38"/>
          <p:cNvSpPr txBox="1"/>
          <p:nvPr/>
        </p:nvSpPr>
        <p:spPr>
          <a:xfrm>
            <a:off x="4108361" y="4434938"/>
            <a:ext cx="23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err="1" smtClean="0">
                <a:solidFill>
                  <a:schemeClr val="accent2"/>
                </a:solidFill>
              </a:rPr>
              <a:t>pancakes</a:t>
            </a:r>
            <a:endParaRPr lang="sr-Latn-CS" dirty="0">
              <a:solidFill>
                <a:schemeClr val="accent2"/>
              </a:solidFill>
            </a:endParaRPr>
          </a:p>
        </p:txBody>
      </p:sp>
      <p:cxnSp>
        <p:nvCxnSpPr>
          <p:cNvPr id="41" name="Prava linija spajanja 40"/>
          <p:cNvCxnSpPr/>
          <p:nvPr/>
        </p:nvCxnSpPr>
        <p:spPr>
          <a:xfrm flipV="1">
            <a:off x="5387797" y="2253801"/>
            <a:ext cx="2944834" cy="2395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6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0" grpId="0"/>
      <p:bldP spid="31" grpId="0"/>
      <p:bldP spid="3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sz="4400" dirty="0" err="1" smtClean="0"/>
              <a:t>Homework</a:t>
            </a:r>
            <a:r>
              <a:rPr lang="sr-Latn-CS" sz="4400" dirty="0" smtClean="0"/>
              <a:t>: </a:t>
            </a:r>
            <a:r>
              <a:rPr lang="sr-Latn-CS" sz="4400" dirty="0" err="1" smtClean="0"/>
              <a:t>Activity</a:t>
            </a:r>
            <a:r>
              <a:rPr lang="sr-Latn-CS" sz="4400" dirty="0" smtClean="0"/>
              <a:t> </a:t>
            </a:r>
            <a:r>
              <a:rPr lang="sr-Latn-CS" sz="4400" dirty="0" err="1" smtClean="0"/>
              <a:t>Book</a:t>
            </a:r>
            <a:r>
              <a:rPr lang="sr-Latn-CS" sz="4400" dirty="0" smtClean="0"/>
              <a:t/>
            </a:r>
            <a:br>
              <a:rPr lang="sr-Latn-CS" sz="4400" dirty="0" smtClean="0"/>
            </a:br>
            <a:r>
              <a:rPr lang="sr-Latn-CS" sz="4400" dirty="0" err="1" smtClean="0"/>
              <a:t>page</a:t>
            </a:r>
            <a:r>
              <a:rPr lang="sr-Latn-CS" sz="4400" dirty="0" smtClean="0"/>
              <a:t> 27</a:t>
            </a:r>
            <a:r>
              <a:rPr lang="sr-Cyrl-BA" sz="4400" dirty="0" smtClean="0"/>
              <a:t>(задаћа-радни лист страна 27</a:t>
            </a:r>
            <a:r>
              <a:rPr lang="sr-Cyrl-BA" sz="4400" dirty="0" smtClean="0"/>
              <a:t>):</a:t>
            </a:r>
            <a:r>
              <a:rPr lang="sr-Latn-RS" sz="4400" smtClean="0"/>
              <a:t/>
            </a:r>
            <a:br>
              <a:rPr lang="sr-Latn-RS" sz="4400" smtClean="0"/>
            </a:br>
            <a:r>
              <a:rPr lang="sr-Latn-CS" sz="4400" smtClean="0"/>
              <a:t>1Write </a:t>
            </a:r>
            <a:r>
              <a:rPr lang="sr-Latn-CS" sz="4400" dirty="0" err="1" smtClean="0"/>
              <a:t>the</a:t>
            </a:r>
            <a:r>
              <a:rPr lang="sr-Latn-CS" sz="4400" dirty="0" smtClean="0"/>
              <a:t> </a:t>
            </a:r>
            <a:r>
              <a:rPr lang="sr-Latn-CS" sz="4400" dirty="0" err="1" smtClean="0"/>
              <a:t>missing</a:t>
            </a:r>
            <a:r>
              <a:rPr lang="sr-Latn-CS" sz="4400" dirty="0" smtClean="0"/>
              <a:t> </a:t>
            </a:r>
            <a:r>
              <a:rPr lang="sr-Latn-CS" sz="4400" dirty="0" err="1" smtClean="0"/>
              <a:t>words</a:t>
            </a:r>
            <a:r>
              <a:rPr lang="sr-Latn-CS" sz="4400" dirty="0" smtClean="0"/>
              <a:t>;</a:t>
            </a:r>
            <a:br>
              <a:rPr lang="sr-Latn-CS" sz="4400" dirty="0" smtClean="0"/>
            </a:br>
            <a:r>
              <a:rPr lang="sr-Latn-CS" sz="4400" dirty="0" smtClean="0"/>
              <a:t>2 </a:t>
            </a:r>
            <a:r>
              <a:rPr lang="sr-Latn-CS" sz="4400" dirty="0" err="1" smtClean="0"/>
              <a:t>Write</a:t>
            </a:r>
            <a:r>
              <a:rPr lang="sr-Latn-CS" sz="4400" dirty="0" smtClean="0"/>
              <a:t> </a:t>
            </a:r>
            <a:r>
              <a:rPr lang="sr-Latn-CS" sz="4400" dirty="0" err="1" smtClean="0"/>
              <a:t>true</a:t>
            </a:r>
            <a:r>
              <a:rPr lang="sr-Latn-CS" sz="4400" dirty="0" smtClean="0"/>
              <a:t> </a:t>
            </a:r>
            <a:r>
              <a:rPr lang="sr-Latn-CS" sz="4400" dirty="0" err="1" smtClean="0"/>
              <a:t>false</a:t>
            </a:r>
            <a:r>
              <a:rPr lang="sr-Latn-CS" sz="4400" dirty="0" smtClean="0"/>
              <a:t>;</a:t>
            </a:r>
            <a:br>
              <a:rPr lang="sr-Latn-CS" sz="4400" dirty="0" smtClean="0"/>
            </a:br>
            <a:r>
              <a:rPr lang="sr-Latn-CS" sz="4400" dirty="0" smtClean="0"/>
              <a:t>3 </a:t>
            </a:r>
            <a:r>
              <a:rPr lang="sr-Latn-CS" sz="4400" dirty="0" err="1" smtClean="0"/>
              <a:t>Write</a:t>
            </a:r>
            <a:r>
              <a:rPr lang="sr-Latn-CS" sz="4400" dirty="0" smtClean="0"/>
              <a:t> </a:t>
            </a:r>
            <a:r>
              <a:rPr lang="sr-Latn-CS" sz="4400" dirty="0" err="1" smtClean="0"/>
              <a:t>and</a:t>
            </a:r>
            <a:r>
              <a:rPr lang="sr-Latn-CS" sz="4400" dirty="0" smtClean="0"/>
              <a:t> </a:t>
            </a:r>
            <a:r>
              <a:rPr lang="sr-Latn-CS" sz="4400" dirty="0" err="1" smtClean="0"/>
              <a:t>say</a:t>
            </a:r>
            <a:endParaRPr lang="sr-Latn-CS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CS" sz="4000" dirty="0" smtClean="0">
                <a:solidFill>
                  <a:schemeClr val="bg1"/>
                </a:solidFill>
              </a:rPr>
              <a:t>Goodbye !!! </a:t>
            </a:r>
            <a:r>
              <a:rPr lang="sr-Latn-CS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  </a:t>
            </a:r>
            <a:r>
              <a:rPr lang="sr-Latn-CS" sz="4000" dirty="0" smtClean="0">
                <a:solidFill>
                  <a:schemeClr val="bg1"/>
                </a:solidFill>
              </a:rPr>
              <a:t> </a:t>
            </a:r>
            <a:endParaRPr lang="sr-Latn-C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sala za sastank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198</TotalTime>
  <Words>38</Words>
  <Application>Microsoft Office PowerPoint</Application>
  <PresentationFormat>Widescreen</PresentationFormat>
  <Paragraphs>18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Ion sala za sastanke</vt:lpstr>
      <vt:lpstr>3.4.At the shopping mall</vt:lpstr>
      <vt:lpstr> a shooping mall-трговачки центар</vt:lpstr>
      <vt:lpstr>PowerPoint Presentation</vt:lpstr>
      <vt:lpstr>Vocabulary:</vt:lpstr>
      <vt:lpstr>PowerPoint Presentation</vt:lpstr>
      <vt:lpstr>PowerPoint Presentation</vt:lpstr>
      <vt:lpstr>Homework: Activity Book page 27(задаћа-радни лист страна 27): 1Write the missing words; 2 Write true false; 3 Write and say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3.4.At the shopping mall</dc:title>
  <dc:creator>Microsoft nalog</dc:creator>
  <cp:lastModifiedBy>11. Kristina Mataruga</cp:lastModifiedBy>
  <cp:revision>24</cp:revision>
  <dcterms:created xsi:type="dcterms:W3CDTF">2020-12-10T17:28:06Z</dcterms:created>
  <dcterms:modified xsi:type="dcterms:W3CDTF">2020-12-21T10:34:25Z</dcterms:modified>
</cp:coreProperties>
</file>