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5" r:id="rId2"/>
    <p:sldId id="257" r:id="rId3"/>
    <p:sldId id="256" r:id="rId4"/>
    <p:sldId id="258" r:id="rId5"/>
    <p:sldId id="259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C3B83650-D3C4-4B77-9170-F70AB1D88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xmlns="" id="{5277E088-0862-4F27-A934-7662A2406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BA"/>
              <a:t>Кликните да уредите стил поднаслова мастера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xmlns="" id="{12AE6E7F-1C4C-4258-95C6-0E0D3DBA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xmlns="" id="{46322054-670C-45BC-985A-E401CA21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xmlns="" id="{5224EE7A-DBE6-459C-8751-74CAAAC3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6666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2CF0102D-E443-4A20-A01F-2BD83041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вертикални текст 2">
            <a:extLst>
              <a:ext uri="{FF2B5EF4-FFF2-40B4-BE49-F238E27FC236}">
                <a16:creationId xmlns:a16="http://schemas.microsoft.com/office/drawing/2014/main" xmlns="" id="{69D07327-F24D-4FD3-89E8-58E00890C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xmlns="" id="{5E3755ED-E276-43E9-9530-FD7B15D5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xmlns="" id="{7B33BD2F-D30A-4CE5-870B-3BFC3BB7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xmlns="" id="{CD3AFA3B-687E-4C5A-8452-20152D1F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04159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:a16="http://schemas.microsoft.com/office/drawing/2014/main" xmlns="" id="{AB4C3E87-DF0D-43C4-8D56-CA66181E2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вертикални текст 2">
            <a:extLst>
              <a:ext uri="{FF2B5EF4-FFF2-40B4-BE49-F238E27FC236}">
                <a16:creationId xmlns:a16="http://schemas.microsoft.com/office/drawing/2014/main" xmlns="" id="{0B767798-4767-495A-9FFE-D5C93EB91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xmlns="" id="{D56A2702-E27F-43CD-90F2-134A969F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xmlns="" id="{C3FE9249-B746-40DD-A383-FDA6D6AD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xmlns="" id="{F168A4BF-1B6D-4CBF-8061-FF8BB39E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69098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B5B70A6B-7049-469F-889A-923BECD1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xmlns="" id="{229E2DEC-5F1C-4237-9C47-062067614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xmlns="" id="{C9E7B49C-91C9-4209-BCA2-D928FE96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xmlns="" id="{D1CA988F-24F3-45C0-BE70-23A31898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xmlns="" id="{98AC23F8-C9CA-4F2F-9322-C84CB504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06883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ј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017425B0-AEFF-46B7-A468-91046EBA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xmlns="" id="{63A85985-C999-409B-ACF1-51C109DFB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xmlns="" id="{3CF89FE5-9352-4581-B081-140B5BC4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xmlns="" id="{998E2024-3060-4266-A9B7-1628D6A0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xmlns="" id="{A70C9F58-7D7A-4DDB-A7E2-D98F2D41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6291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97B2769B-64E9-413F-9FD7-581DD558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xmlns="" id="{2AC9DF57-0C9E-4844-938B-1D20957EC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садржај 3">
            <a:extLst>
              <a:ext uri="{FF2B5EF4-FFF2-40B4-BE49-F238E27FC236}">
                <a16:creationId xmlns:a16="http://schemas.microsoft.com/office/drawing/2014/main" xmlns="" id="{7BA85DB4-592A-4FDE-B6D7-1A7658194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xmlns="" id="{20F3C346-35FC-4AE4-9F17-4BA1DD0D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xmlns="" id="{DE13FB5A-45A5-4AC5-A01A-7FDEBA97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xmlns="" id="{9CE0C55B-2B58-4EA6-AD01-D927B75F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19121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6032182B-B0AB-4F91-99CE-014C4F45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xmlns="" id="{ACF00EC6-8C17-470F-92D9-7DE296B79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Чувар мјеста за садржај 3">
            <a:extLst>
              <a:ext uri="{FF2B5EF4-FFF2-40B4-BE49-F238E27FC236}">
                <a16:creationId xmlns:a16="http://schemas.microsoft.com/office/drawing/2014/main" xmlns="" id="{C0D75F71-B08F-4CBF-AB95-CC48E3A07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5" name="Чувар мјеста за текст 4">
            <a:extLst>
              <a:ext uri="{FF2B5EF4-FFF2-40B4-BE49-F238E27FC236}">
                <a16:creationId xmlns:a16="http://schemas.microsoft.com/office/drawing/2014/main" xmlns="" id="{43546F6D-EEF2-4F88-90B6-08BA744F8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6" name="Чувар мјеста за садржај 5">
            <a:extLst>
              <a:ext uri="{FF2B5EF4-FFF2-40B4-BE49-F238E27FC236}">
                <a16:creationId xmlns:a16="http://schemas.microsoft.com/office/drawing/2014/main" xmlns="" id="{578D8A0F-3D65-480A-BA76-AAC5363DC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7" name="Чувар мјеста за датум 6">
            <a:extLst>
              <a:ext uri="{FF2B5EF4-FFF2-40B4-BE49-F238E27FC236}">
                <a16:creationId xmlns:a16="http://schemas.microsoft.com/office/drawing/2014/main" xmlns="" id="{EC24E7FD-D725-47B0-94E1-356192C8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8" name="Чувар мјеста за подножје 7">
            <a:extLst>
              <a:ext uri="{FF2B5EF4-FFF2-40B4-BE49-F238E27FC236}">
                <a16:creationId xmlns:a16="http://schemas.microsoft.com/office/drawing/2014/main" xmlns="" id="{5FF46758-C520-4F61-97AB-5D9D1983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Чувар мјеста за број слајда 8">
            <a:extLst>
              <a:ext uri="{FF2B5EF4-FFF2-40B4-BE49-F238E27FC236}">
                <a16:creationId xmlns:a16="http://schemas.microsoft.com/office/drawing/2014/main" xmlns="" id="{0ADA155D-F0DF-429D-B9CF-E624E658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68764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4C31F3DE-EB23-4829-AC3D-8CD94A55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датум 2">
            <a:extLst>
              <a:ext uri="{FF2B5EF4-FFF2-40B4-BE49-F238E27FC236}">
                <a16:creationId xmlns:a16="http://schemas.microsoft.com/office/drawing/2014/main" xmlns="" id="{F8DD0B59-7ECA-4E28-B372-A44DDA32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4" name="Чувар мјеста за подножје 3">
            <a:extLst>
              <a:ext uri="{FF2B5EF4-FFF2-40B4-BE49-F238E27FC236}">
                <a16:creationId xmlns:a16="http://schemas.microsoft.com/office/drawing/2014/main" xmlns="" id="{D2D066AF-7E6F-484B-A9BB-7BBF843E4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Чувар мјеста за број слајда 4">
            <a:extLst>
              <a:ext uri="{FF2B5EF4-FFF2-40B4-BE49-F238E27FC236}">
                <a16:creationId xmlns:a16="http://schemas.microsoft.com/office/drawing/2014/main" xmlns="" id="{DBB8CDE7-BE8B-49DB-B746-76A36E7F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00193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јеста за датум 1">
            <a:extLst>
              <a:ext uri="{FF2B5EF4-FFF2-40B4-BE49-F238E27FC236}">
                <a16:creationId xmlns:a16="http://schemas.microsoft.com/office/drawing/2014/main" xmlns="" id="{D9508FD4-1AA9-40BE-95D3-3E298AE2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3" name="Чувар мјеста за подножје 2">
            <a:extLst>
              <a:ext uri="{FF2B5EF4-FFF2-40B4-BE49-F238E27FC236}">
                <a16:creationId xmlns:a16="http://schemas.microsoft.com/office/drawing/2014/main" xmlns="" id="{602066DD-6C7A-4715-84D9-E992860D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Чувар мјеста за број слајда 3">
            <a:extLst>
              <a:ext uri="{FF2B5EF4-FFF2-40B4-BE49-F238E27FC236}">
                <a16:creationId xmlns:a16="http://schemas.microsoft.com/office/drawing/2014/main" xmlns="" id="{063A11CE-BC42-47FC-953B-9D273713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24921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64A2D787-8EC4-4BA4-BDA8-07A7790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xmlns="" id="{FE7E9E20-C487-4E7B-9099-A67D4804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текст 3">
            <a:extLst>
              <a:ext uri="{FF2B5EF4-FFF2-40B4-BE49-F238E27FC236}">
                <a16:creationId xmlns:a16="http://schemas.microsoft.com/office/drawing/2014/main" xmlns="" id="{6A162682-CB37-431F-AA00-D5DB02DB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xmlns="" id="{C3451712-D173-4435-82A9-6A9C8F52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xmlns="" id="{171B4622-CE2D-4277-A89C-7EE87A64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xmlns="" id="{F9FB3FEF-4FF1-42B1-BA3A-F8D09084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00321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C495C74C-E76C-44D9-BF6C-2D04BE79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лику 2">
            <a:extLst>
              <a:ext uri="{FF2B5EF4-FFF2-40B4-BE49-F238E27FC236}">
                <a16:creationId xmlns:a16="http://schemas.microsoft.com/office/drawing/2014/main" xmlns="" id="{CADCAFDD-ECD3-4FBF-8A50-8E28E6BD6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Чувар мјеста за текст 3">
            <a:extLst>
              <a:ext uri="{FF2B5EF4-FFF2-40B4-BE49-F238E27FC236}">
                <a16:creationId xmlns:a16="http://schemas.microsoft.com/office/drawing/2014/main" xmlns="" id="{B90C3B29-E9C7-472E-8E01-5B0DE89A6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xmlns="" id="{C7BD6267-F80E-4429-9998-5939B5B9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xmlns="" id="{722C5105-3F17-4399-903B-FA39392D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xmlns="" id="{7B356EC4-EFD2-42DB-AD56-6A05B8C3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24732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јеста за наслов 1">
            <a:extLst>
              <a:ext uri="{FF2B5EF4-FFF2-40B4-BE49-F238E27FC236}">
                <a16:creationId xmlns:a16="http://schemas.microsoft.com/office/drawing/2014/main" xmlns="" id="{C0DCB7F9-5675-446E-9301-D8BA0938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xmlns="" id="{81FE642A-6AED-4DF0-9EBE-E59BA3092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xmlns="" id="{20F51130-B94E-4260-80F2-0F5B7D2D5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6B0E2-A84E-46B7-95F4-EC55071CE285}" type="datetimeFigureOut">
              <a:rPr lang="sr-Cyrl-BA" smtClean="0"/>
              <a:pPr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xmlns="" id="{D3CE55A4-E9FE-4FBE-9423-43A8393AA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xmlns="" id="{855694FB-7C16-43FE-9205-7B4950AEA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59C6F-4D81-4C82-AFFD-BA25E61A996F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8632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лика 11">
            <a:extLst>
              <a:ext uri="{FF2B5EF4-FFF2-40B4-BE49-F238E27FC236}">
                <a16:creationId xmlns:a16="http://schemas.microsoft.com/office/drawing/2014/main" xmlns="" id="{6B2A057A-D80F-43A4-A5A5-5D34AC6C0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84291"/>
          </a:xfrm>
          <a:prstGeom prst="rect">
            <a:avLst/>
          </a:prstGeom>
        </p:spPr>
      </p:pic>
      <p:sp>
        <p:nvSpPr>
          <p:cNvPr id="13" name="Оквир за текст 12">
            <a:extLst>
              <a:ext uri="{FF2B5EF4-FFF2-40B4-BE49-F238E27FC236}">
                <a16:creationId xmlns:a16="http://schemas.microsoft.com/office/drawing/2014/main" xmlns="" id="{53C406F9-6CF6-43E9-86E3-39CF1E31615C}"/>
              </a:ext>
            </a:extLst>
          </p:cNvPr>
          <p:cNvSpPr txBox="1"/>
          <p:nvPr/>
        </p:nvSpPr>
        <p:spPr>
          <a:xfrm>
            <a:off x="2881745" y="1828801"/>
            <a:ext cx="5902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/>
              <a:t>СРПСКИ ЈЕЗИК</a:t>
            </a:r>
          </a:p>
          <a:p>
            <a:pPr algn="ctr"/>
            <a:r>
              <a:rPr lang="sr-Cyrl-BA" sz="4000" b="1" dirty="0"/>
              <a:t>3. РАЗРЕД</a:t>
            </a:r>
          </a:p>
        </p:txBody>
      </p:sp>
    </p:spTree>
    <p:extLst>
      <p:ext uri="{BB962C8B-B14F-4D97-AF65-F5344CB8AC3E}">
        <p14:creationId xmlns:p14="http://schemas.microsoft.com/office/powerpoint/2010/main" xmlns="" val="29765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5D1A622D-9E48-42D9-B981-5EB3B79F6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5400" dirty="0"/>
              <a:t>Како </a:t>
            </a:r>
            <a:r>
              <a:rPr lang="sr-Cyrl-BA" sz="5400" dirty="0" err="1"/>
              <a:t>Џингискан</a:t>
            </a:r>
            <a:r>
              <a:rPr lang="sr-Cyrl-BA" sz="5400" dirty="0"/>
              <a:t> проводи дан</a:t>
            </a:r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xmlns="" id="{5A1FDD7F-7394-4B3A-B1DB-98D06FC4D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12798"/>
          </a:xfrm>
        </p:spPr>
        <p:txBody>
          <a:bodyPr>
            <a:normAutofit/>
          </a:bodyPr>
          <a:lstStyle/>
          <a:p>
            <a:r>
              <a:rPr lang="sr-Cyrl-BA" sz="3600" dirty="0"/>
              <a:t>Весна Парун</a:t>
            </a:r>
          </a:p>
          <a:p>
            <a:endParaRPr lang="sr-Cyrl-BA" sz="3600" dirty="0"/>
          </a:p>
          <a:p>
            <a:endParaRPr lang="sr-Cyrl-BA" sz="3600" dirty="0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xmlns="" id="{6565502F-4FD7-4C36-A059-3FCC79A52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4691" y="4039947"/>
            <a:ext cx="1474932" cy="22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лика 6">
            <a:extLst>
              <a:ext uri="{FF2B5EF4-FFF2-40B4-BE49-F238E27FC236}">
                <a16:creationId xmlns:a16="http://schemas.microsoft.com/office/drawing/2014/main" xmlns="" id="{A4F36399-FEB6-4178-9793-E2949AAAF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5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84D68308-0385-412A-92EB-9436AC41A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5" y="618836"/>
            <a:ext cx="8599055" cy="1219345"/>
          </a:xfrm>
        </p:spPr>
        <p:txBody>
          <a:bodyPr>
            <a:normAutofit fontScale="90000"/>
          </a:bodyPr>
          <a:lstStyle/>
          <a:p>
            <a:pPr algn="l"/>
            <a:r>
              <a:rPr lang="sr-Cyrl-BA" dirty="0"/>
              <a:t>Непознате ријечи:</a:t>
            </a:r>
            <a:br>
              <a:rPr lang="sr-Cyrl-BA" dirty="0"/>
            </a:br>
            <a:endParaRPr lang="sr-Cyrl-BA" dirty="0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xmlns="" id="{92D08C89-F9F5-4583-AACA-C94F06716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35" y="1320656"/>
            <a:ext cx="9144000" cy="4918508"/>
          </a:xfrm>
        </p:spPr>
        <p:txBody>
          <a:bodyPr>
            <a:noAutofit/>
          </a:bodyPr>
          <a:lstStyle/>
          <a:p>
            <a:pPr algn="l"/>
            <a:r>
              <a:rPr lang="sr-Cyrl-BA" sz="3600" dirty="0">
                <a:solidFill>
                  <a:srgbClr val="FF0000"/>
                </a:solidFill>
              </a:rPr>
              <a:t>Џингис- кан  </a:t>
            </a:r>
            <a:r>
              <a:rPr lang="sr-Cyrl-BA" sz="3600" dirty="0"/>
              <a:t>је био владар државе која се данас зове Монголија и освојио је многе земље.  У вријеме када је живио његово краљевство је било највеће на свијету. Био је одличан јахач.</a:t>
            </a:r>
          </a:p>
          <a:p>
            <a:pPr algn="l"/>
            <a:r>
              <a:rPr lang="sr-Cyrl-BA" sz="3600" dirty="0" err="1">
                <a:solidFill>
                  <a:srgbClr val="FF0000"/>
                </a:solidFill>
              </a:rPr>
              <a:t>измити</a:t>
            </a:r>
            <a:r>
              <a:rPr lang="sr-Cyrl-BA" sz="3600" dirty="0"/>
              <a:t>- опрати</a:t>
            </a:r>
          </a:p>
          <a:p>
            <a:pPr algn="l"/>
            <a:r>
              <a:rPr lang="sr-Cyrl-BA" sz="3600" dirty="0" err="1">
                <a:solidFill>
                  <a:srgbClr val="FF0000"/>
                </a:solidFill>
              </a:rPr>
              <a:t>карас</a:t>
            </a:r>
            <a:r>
              <a:rPr lang="sr-Cyrl-BA" sz="3600" dirty="0"/>
              <a:t> – златна рибица</a:t>
            </a:r>
          </a:p>
          <a:p>
            <a:pPr algn="l"/>
            <a:endParaRPr lang="sr-Cyrl-BA" sz="3600" dirty="0"/>
          </a:p>
          <a:p>
            <a:pPr algn="l"/>
            <a:r>
              <a:rPr lang="sr-Cyrl-BA" sz="3600" dirty="0">
                <a:solidFill>
                  <a:srgbClr val="FF0000"/>
                </a:solidFill>
              </a:rPr>
              <a:t>ревизија – </a:t>
            </a:r>
            <a:r>
              <a:rPr lang="sr-Cyrl-BA" sz="3600" dirty="0" err="1"/>
              <a:t>преглед</a:t>
            </a:r>
            <a:r>
              <a:rPr lang="sr-Cyrl-BA" sz="3600" dirty="0"/>
              <a:t>, гледање, контрола</a:t>
            </a:r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xmlns="" id="{FBA3C8DE-D176-439B-8F8F-045CAB052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7011" y="824490"/>
            <a:ext cx="988349" cy="2027382"/>
          </a:xfrm>
          <a:prstGeom prst="rect">
            <a:avLst/>
          </a:prstGeom>
        </p:spPr>
      </p:pic>
      <p:pic>
        <p:nvPicPr>
          <p:cNvPr id="7" name="Слика 6">
            <a:extLst>
              <a:ext uri="{FF2B5EF4-FFF2-40B4-BE49-F238E27FC236}">
                <a16:creationId xmlns:a16="http://schemas.microsoft.com/office/drawing/2014/main" xmlns="" id="{53625CD0-882A-4C18-88F2-2118DAF83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3343" y="3888509"/>
            <a:ext cx="2336801" cy="16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7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36DE5DDC-2E06-4955-A2E9-27D37C0E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74" y="606426"/>
            <a:ext cx="9975272" cy="823913"/>
          </a:xfrm>
        </p:spPr>
        <p:txBody>
          <a:bodyPr>
            <a:normAutofit fontScale="90000"/>
          </a:bodyPr>
          <a:lstStyle/>
          <a:p>
            <a:r>
              <a:rPr lang="sr-Cyrl-BA" sz="2700" dirty="0"/>
              <a:t>Да ли вам се свидјела ова пјесма?</a:t>
            </a:r>
            <a:br>
              <a:rPr lang="sr-Cyrl-BA" sz="2700" dirty="0"/>
            </a:br>
            <a:r>
              <a:rPr lang="sr-Cyrl-BA" sz="2700" dirty="0"/>
              <a:t>Потражите је у својој Читанци на страни 72</a:t>
            </a:r>
          </a:p>
        </p:txBody>
      </p:sp>
      <p:sp>
        <p:nvSpPr>
          <p:cNvPr id="7" name="Чувар мјеста за текст 6">
            <a:extLst>
              <a:ext uri="{FF2B5EF4-FFF2-40B4-BE49-F238E27FC236}">
                <a16:creationId xmlns:a16="http://schemas.microsoft.com/office/drawing/2014/main" xmlns="" id="{83823DC9-E5FE-4BE1-92A2-B2FE1F683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Заокружи шта </a:t>
            </a:r>
            <a:r>
              <a:rPr lang="sr-Cyrl-BA" dirty="0" err="1"/>
              <a:t>Џингискан</a:t>
            </a:r>
            <a:r>
              <a:rPr lang="sr-Cyrl-BA" dirty="0"/>
              <a:t> у овој пјесми ради и препиши у свеску.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xmlns="" id="{48D6AD6A-1720-445F-BF7C-1E7ABE29E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/>
              <a:t>Тањуре </a:t>
            </a:r>
            <a:r>
              <a:rPr lang="sr-Cyrl-BA" dirty="0" err="1"/>
              <a:t>измио</a:t>
            </a:r>
            <a:endParaRPr lang="sr-Cyrl-BA" dirty="0"/>
          </a:p>
          <a:p>
            <a:pPr marL="0" indent="0">
              <a:buNone/>
            </a:pPr>
            <a:r>
              <a:rPr lang="sr-Cyrl-BA" dirty="0"/>
              <a:t>Уловио је рибу </a:t>
            </a:r>
            <a:r>
              <a:rPr lang="sr-Cyrl-BA" dirty="0" err="1"/>
              <a:t>карас</a:t>
            </a:r>
            <a:endParaRPr lang="sr-Cyrl-BA" dirty="0"/>
          </a:p>
          <a:p>
            <a:pPr marL="0" indent="0">
              <a:buNone/>
            </a:pPr>
            <a:r>
              <a:rPr lang="sr-Cyrl-BA" dirty="0"/>
              <a:t>Донио кошару хљеба</a:t>
            </a:r>
          </a:p>
          <a:p>
            <a:pPr marL="0" indent="0">
              <a:buNone/>
            </a:pPr>
            <a:r>
              <a:rPr lang="sr-Cyrl-BA" dirty="0"/>
              <a:t>Пробушио је лопту</a:t>
            </a:r>
          </a:p>
          <a:p>
            <a:pPr marL="0" indent="0">
              <a:buNone/>
            </a:pPr>
            <a:r>
              <a:rPr lang="sr-Cyrl-BA" dirty="0"/>
              <a:t>Појео сладолед</a:t>
            </a:r>
          </a:p>
          <a:p>
            <a:pPr marL="0" indent="0">
              <a:buNone/>
            </a:pPr>
            <a:r>
              <a:rPr lang="sr-Cyrl-BA" dirty="0"/>
              <a:t>Испио </a:t>
            </a:r>
            <a:r>
              <a:rPr lang="sr-Cyrl-BA" dirty="0" err="1"/>
              <a:t>кокту</a:t>
            </a:r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pPr marL="0" indent="0">
              <a:buNone/>
            </a:pPr>
            <a:endParaRPr lang="sr-Cyrl-BA" dirty="0"/>
          </a:p>
        </p:txBody>
      </p:sp>
      <p:sp>
        <p:nvSpPr>
          <p:cNvPr id="8" name="Чувар мјеста за текст 7">
            <a:extLst>
              <a:ext uri="{FF2B5EF4-FFF2-40B4-BE49-F238E27FC236}">
                <a16:creationId xmlns:a16="http://schemas.microsoft.com/office/drawing/2014/main" xmlns="" id="{92B0B885-A22A-4133-B81B-40807089B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У преписаним изразима подвуци само ријечи које означавају радњу.</a:t>
            </a:r>
          </a:p>
        </p:txBody>
      </p:sp>
      <p:sp>
        <p:nvSpPr>
          <p:cNvPr id="9" name="Чувар мјеста за садржај 8">
            <a:extLst>
              <a:ext uri="{FF2B5EF4-FFF2-40B4-BE49-F238E27FC236}">
                <a16:creationId xmlns:a16="http://schemas.microsoft.com/office/drawing/2014/main" xmlns="" id="{084FD6A8-391C-4387-870E-B7649A3316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Тањуре </a:t>
            </a:r>
            <a:r>
              <a:rPr kumimoji="0" lang="sr-Cyrl-BA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измио</a:t>
            </a:r>
            <a:endParaRPr kumimoji="0" lang="sr-Cyrl-BA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BA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Уловио </a:t>
            </a: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је рибу </a:t>
            </a:r>
            <a:r>
              <a:rPr kumimoji="0" lang="sr-Cyrl-B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карас</a:t>
            </a:r>
            <a:endParaRPr kumimoji="0" lang="sr-Cyrl-B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BA" sz="2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Донио </a:t>
            </a: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кошару хљеба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BA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Пробушио</a:t>
            </a: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је лопту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BA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Појео</a:t>
            </a: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сладолед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BA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Испио </a:t>
            </a:r>
            <a:r>
              <a:rPr kumimoji="0" lang="sr-Cyrl-B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кокту</a:t>
            </a:r>
            <a:endParaRPr kumimoji="0" lang="sr-Cyrl-B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xmlns="" val="1282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6CDF4DAB-200F-46C7-8E1A-7DAC8F3F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endParaRPr lang="sr-Cyrl-BA" dirty="0"/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xmlns="" id="{4DFD0B4F-6173-46AF-A9BC-472429666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27"/>
            <a:ext cx="10515600" cy="6308148"/>
          </a:xfrm>
        </p:spPr>
        <p:txBody>
          <a:bodyPr/>
          <a:lstStyle/>
          <a:p>
            <a:r>
              <a:rPr lang="sr-Cyrl-BA" dirty="0"/>
              <a:t>Које особине има овај </a:t>
            </a:r>
            <a:r>
              <a:rPr lang="sr-Cyrl-BA" dirty="0" err="1"/>
              <a:t>Џингискан</a:t>
            </a:r>
            <a:r>
              <a:rPr lang="sr-Cyrl-BA" dirty="0"/>
              <a:t>?</a:t>
            </a:r>
          </a:p>
          <a:p>
            <a:pPr marL="0" indent="0">
              <a:buNone/>
            </a:pPr>
            <a:r>
              <a:rPr lang="sr-Cyrl-BA" dirty="0"/>
              <a:t>   Лове ли се златне рибице? Гдје оне обично буду ако их имамо у кући? Да ли је лијепо пробушити лопту, дирати  хљеб?</a:t>
            </a:r>
          </a:p>
          <a:p>
            <a:r>
              <a:rPr lang="sr-Cyrl-BA" u="sng" dirty="0"/>
              <a:t>Овај </a:t>
            </a:r>
            <a:r>
              <a:rPr lang="sr-Cyrl-BA" u="sng" dirty="0" err="1"/>
              <a:t>Џингискан</a:t>
            </a:r>
            <a:r>
              <a:rPr lang="sr-Cyrl-BA" u="sng" dirty="0"/>
              <a:t> је несташан.</a:t>
            </a:r>
          </a:p>
          <a:p>
            <a:endParaRPr lang="sr-Cyrl-BA" dirty="0"/>
          </a:p>
          <a:p>
            <a:r>
              <a:rPr lang="sr-Cyrl-BA" dirty="0"/>
              <a:t> Ко је </a:t>
            </a:r>
            <a:r>
              <a:rPr lang="sr-Cyrl-BA" dirty="0" err="1"/>
              <a:t>Џингискан</a:t>
            </a:r>
            <a:r>
              <a:rPr lang="sr-Cyrl-BA" dirty="0"/>
              <a:t>?</a:t>
            </a:r>
          </a:p>
          <a:p>
            <a:endParaRPr lang="sr-Cyrl-BA" dirty="0"/>
          </a:p>
          <a:p>
            <a:r>
              <a:rPr lang="sr-Cyrl-BA" dirty="0" err="1"/>
              <a:t>Џингискан</a:t>
            </a:r>
            <a:r>
              <a:rPr lang="sr-Cyrl-BA" dirty="0"/>
              <a:t> је мачак који је </a:t>
            </a:r>
          </a:p>
          <a:p>
            <a:pPr marL="0" indent="0">
              <a:buNone/>
            </a:pPr>
            <a:r>
              <a:rPr lang="sr-Cyrl-BA" dirty="0"/>
              <a:t>   несташан.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xmlns="" id="{7D7F2E61-51B1-4FDA-B433-6B91C97FA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4380" y="2107860"/>
            <a:ext cx="4204855" cy="40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7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0669728A-FA03-479B-A935-52F3E10E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/>
              <a:t>Пјесничка слика је пјесниково „цртање“ ријечима којима он изражава своја осјећања или мисли.</a:t>
            </a:r>
          </a:p>
        </p:txBody>
      </p:sp>
      <p:sp>
        <p:nvSpPr>
          <p:cNvPr id="4" name="Чувар мјеста за текст 3">
            <a:extLst>
              <a:ext uri="{FF2B5EF4-FFF2-40B4-BE49-F238E27FC236}">
                <a16:creationId xmlns:a16="http://schemas.microsoft.com/office/drawing/2014/main" xmlns="" id="{6F2A6775-63D4-47A9-AD5E-8F1C29B23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Cyrl-BA" dirty="0"/>
              <a:t>уловио је рибу </a:t>
            </a:r>
            <a:r>
              <a:rPr lang="sr-Cyrl-BA" dirty="0" err="1"/>
              <a:t>карас</a:t>
            </a:r>
            <a:endParaRPr lang="sr-Cyrl-BA" dirty="0"/>
          </a:p>
        </p:txBody>
      </p:sp>
      <p:sp>
        <p:nvSpPr>
          <p:cNvPr id="6" name="Чувар мјеста за текст 5">
            <a:extLst>
              <a:ext uri="{FF2B5EF4-FFF2-40B4-BE49-F238E27FC236}">
                <a16:creationId xmlns:a16="http://schemas.microsoft.com/office/drawing/2014/main" xmlns="" id="{1952322C-5D05-4804-B09A-1117181E4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Cyrl-BA" dirty="0"/>
              <a:t>појео сладолед</a:t>
            </a:r>
          </a:p>
        </p:txBody>
      </p:sp>
      <p:pic>
        <p:nvPicPr>
          <p:cNvPr id="15" name="Чувар мјеста за садржај 14">
            <a:extLst>
              <a:ext uri="{FF2B5EF4-FFF2-40B4-BE49-F238E27FC236}">
                <a16:creationId xmlns:a16="http://schemas.microsoft.com/office/drawing/2014/main" xmlns="" id="{82CB243F-1D02-409A-ADDC-53DEE72D80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9768" y="2553856"/>
            <a:ext cx="3568052" cy="3684588"/>
          </a:xfrm>
        </p:spPr>
      </p:pic>
      <p:pic>
        <p:nvPicPr>
          <p:cNvPr id="13" name="Чувар мјеста за садржај 12">
            <a:extLst>
              <a:ext uri="{FF2B5EF4-FFF2-40B4-BE49-F238E27FC236}">
                <a16:creationId xmlns:a16="http://schemas.microsoft.com/office/drawing/2014/main" xmlns="" id="{300508A3-8D8F-4784-B5D8-3487F48D64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164" y="2553856"/>
            <a:ext cx="3611418" cy="3684588"/>
          </a:xfrm>
        </p:spPr>
      </p:pic>
    </p:spTree>
    <p:extLst>
      <p:ext uri="{BB962C8B-B14F-4D97-AF65-F5344CB8AC3E}">
        <p14:creationId xmlns:p14="http://schemas.microsoft.com/office/powerpoint/2010/main" xmlns="" val="11923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AA706169-126A-42F4-8D8A-57C64E05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Задатак за самосталан рад: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xmlns="" id="{FA6041B3-6EE5-4A1C-A454-307FFC1D2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BA" dirty="0"/>
              <a:t>У </a:t>
            </a:r>
            <a:r>
              <a:rPr lang="sr-Cyrl-BA" dirty="0" smtClean="0"/>
              <a:t>свеску </a:t>
            </a:r>
            <a:r>
              <a:rPr lang="sr-Cyrl-BA" dirty="0"/>
              <a:t>запиши два посљедња стиха пјесме. </a:t>
            </a:r>
          </a:p>
          <a:p>
            <a:pPr marL="0" indent="0">
              <a:buNone/>
            </a:pPr>
            <a:r>
              <a:rPr lang="sr-Cyrl-BA" dirty="0"/>
              <a:t>   Они гласе: </a:t>
            </a:r>
          </a:p>
          <a:p>
            <a:pPr marL="0" indent="0">
              <a:buNone/>
            </a:pPr>
            <a:r>
              <a:rPr lang="sr-Cyrl-BA" dirty="0"/>
              <a:t>„ </a:t>
            </a:r>
            <a:r>
              <a:rPr lang="sr-Cyrl-BA"/>
              <a:t>И </a:t>
            </a:r>
            <a:r>
              <a:rPr lang="sr-Cyrl-BA" smtClean="0"/>
              <a:t>сада, </a:t>
            </a:r>
            <a:r>
              <a:rPr lang="sr-Cyrl-BA" dirty="0"/>
              <a:t>док мишеви праве ревизију</a:t>
            </a:r>
          </a:p>
          <a:p>
            <a:pPr marL="0" indent="0">
              <a:buNone/>
            </a:pPr>
            <a:r>
              <a:rPr lang="sr-Cyrl-BA" dirty="0"/>
              <a:t>   на тавану гледа телевизију.“</a:t>
            </a:r>
          </a:p>
          <a:p>
            <a:pPr marL="0" indent="0">
              <a:buNone/>
            </a:pPr>
            <a:r>
              <a:rPr lang="sr-Cyrl-BA" dirty="0"/>
              <a:t>Напиши у свеску значење ових стихова! 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2. Илуструј три пјесничке слике које ти се највише свиђају.</a:t>
            </a:r>
          </a:p>
        </p:txBody>
      </p:sp>
    </p:spTree>
    <p:extLst>
      <p:ext uri="{BB962C8B-B14F-4D97-AF65-F5344CB8AC3E}">
        <p14:creationId xmlns:p14="http://schemas.microsoft.com/office/powerpoint/2010/main" xmlns="" val="8313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0124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пакет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247</Words>
  <Application>Microsoft Office PowerPoint</Application>
  <PresentationFormat>Custom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пакета Office</vt:lpstr>
      <vt:lpstr>Slide 1</vt:lpstr>
      <vt:lpstr>Како Џингискан проводи дан</vt:lpstr>
      <vt:lpstr>Slide 3</vt:lpstr>
      <vt:lpstr>Непознате ријечи: </vt:lpstr>
      <vt:lpstr>Да ли вам се свидјела ова пјесма? Потражите је у својој Читанци на страни 72</vt:lpstr>
      <vt:lpstr>    </vt:lpstr>
      <vt:lpstr>Пјесничка слика је пјесниково „цртање“ ријечима којима он изражава своја осјећања или мисли.</vt:lpstr>
      <vt:lpstr>Задатак за самосталан рад: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Џингинс-кан je оснивач првог великог</dc:title>
  <dc:creator>Asus</dc:creator>
  <cp:lastModifiedBy>Gordana Popadic</cp:lastModifiedBy>
  <cp:revision>25</cp:revision>
  <dcterms:created xsi:type="dcterms:W3CDTF">2020-12-08T13:07:16Z</dcterms:created>
  <dcterms:modified xsi:type="dcterms:W3CDTF">2020-12-10T11:38:00Z</dcterms:modified>
</cp:coreProperties>
</file>