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71" r:id="rId6"/>
    <p:sldId id="266" r:id="rId7"/>
    <p:sldId id="267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AE07EC-DE5A-4FCB-8B6D-1D665B8563D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E9D2576-2B8F-46FA-8658-F5E957598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СВЈЕТЛИНА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7358114" cy="1752600"/>
          </a:xfrm>
        </p:spPr>
        <p:txBody>
          <a:bodyPr/>
          <a:lstStyle/>
          <a:p>
            <a:r>
              <a:rPr lang="sr-Cyrl-BA" dirty="0" smtClean="0"/>
              <a:t>ТОНСКЕ РАЗЛИКЕ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5040560" cy="2973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olin-Roberts-001-Sweeping-boughs-beech-in-w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5672853" cy="304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Тон је количина свјетлости у боји</a:t>
            </a:r>
            <a:r>
              <a:rPr lang="hr-BA" dirty="0" smtClean="0"/>
              <a:t>.</a:t>
            </a:r>
            <a:endParaRPr lang="sr-Cyrl-BA" dirty="0" smtClean="0"/>
          </a:p>
          <a:p>
            <a:r>
              <a:rPr lang="sr-Cyrl-BA" dirty="0" smtClean="0"/>
              <a:t>Валер означава однос свијетлог и тамног у тону једне боје или однос међу разним тоновима</a:t>
            </a:r>
            <a:r>
              <a:rPr lang="hr-BA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196752"/>
            <a:ext cx="7992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 Валерска скала тонова, са постепеном промјеном  од бијелог до црног</a:t>
            </a:r>
            <a:r>
              <a:rPr lang="en-US" dirty="0" smtClean="0"/>
              <a:t>.</a:t>
            </a:r>
            <a:endParaRPr lang="sr-Cyrl-BA" dirty="0" smtClean="0"/>
          </a:p>
          <a:p>
            <a:endParaRPr lang="sr-Cyrl-BA" sz="2000" dirty="0" smtClean="0"/>
          </a:p>
          <a:p>
            <a:endParaRPr lang="sr-Cyrl-BA" sz="2000" dirty="0" smtClean="0"/>
          </a:p>
          <a:p>
            <a:r>
              <a:rPr lang="sr-Cyrl-BA" sz="2000" dirty="0" smtClean="0"/>
              <a:t> </a:t>
            </a:r>
            <a:r>
              <a:rPr lang="sr-Cyrl-BA" dirty="0" smtClean="0"/>
              <a:t>Када су тонови боје степеновани тако да су границе између тонова видљиве, то зовемо </a:t>
            </a:r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тонском градацијом.</a:t>
            </a:r>
            <a:endParaRPr lang="en-US" dirty="0"/>
          </a:p>
        </p:txBody>
      </p:sp>
      <p:pic>
        <p:nvPicPr>
          <p:cNvPr id="6" name="Picture 5" descr="793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305425" cy="432048"/>
          </a:xfrm>
          <a:prstGeom prst="rect">
            <a:avLst/>
          </a:prstGeom>
        </p:spPr>
      </p:pic>
      <p:pic>
        <p:nvPicPr>
          <p:cNvPr id="7" name="Picture 6" descr="52_venucci_drenig_1632_y1s1843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2160240" cy="3114113"/>
          </a:xfrm>
          <a:prstGeom prst="rect">
            <a:avLst/>
          </a:prstGeom>
        </p:spPr>
      </p:pic>
      <p:pic>
        <p:nvPicPr>
          <p:cNvPr id="8" name="Picture 7" descr="Crystal_Grad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068960"/>
            <a:ext cx="2304256" cy="2996748"/>
          </a:xfrm>
          <a:prstGeom prst="rect">
            <a:avLst/>
          </a:prstGeom>
        </p:spPr>
      </p:pic>
      <p:pic>
        <p:nvPicPr>
          <p:cNvPr id="9" name="Picture 8" descr="tmpn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068960"/>
            <a:ext cx="2946561" cy="2952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6165304"/>
            <a:ext cx="2499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600" dirty="0" smtClean="0"/>
              <a:t>Ромоло Венучи,</a:t>
            </a:r>
            <a:r>
              <a:rPr lang="en-US" sz="1600" dirty="0" smtClean="0"/>
              <a:t> </a:t>
            </a:r>
            <a:r>
              <a:rPr lang="sr-Cyrl-BA" sz="1600" dirty="0" smtClean="0"/>
              <a:t>портрет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771800" y="6165304"/>
            <a:ext cx="2967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600" dirty="0" smtClean="0"/>
              <a:t>Паул Кле </a:t>
            </a:r>
            <a:r>
              <a:rPr lang="sr-Cyrl-BA" sz="1600" i="1" dirty="0" smtClean="0"/>
              <a:t>Градација кристала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6165304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Виктор Вазарели  Плаво</a:t>
            </a:r>
            <a:endParaRPr lang="en-US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76672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1" dirty="0" smtClean="0"/>
              <a:t>Степеновање свјетлине боје, односно постепен прелаз боје из тона у тон без видњиве границе прелаза, назива се </a:t>
            </a:r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тонска моделација.</a:t>
            </a:r>
          </a:p>
          <a:p>
            <a:endParaRPr lang="sr-Cyrl-BA" sz="2000" b="1" dirty="0" smtClean="0"/>
          </a:p>
        </p:txBody>
      </p:sp>
      <p:pic>
        <p:nvPicPr>
          <p:cNvPr id="5" name="Picture 4" descr="tmpnul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715040" cy="648072"/>
          </a:xfrm>
          <a:prstGeom prst="rect">
            <a:avLst/>
          </a:prstGeom>
        </p:spPr>
      </p:pic>
      <p:pic>
        <p:nvPicPr>
          <p:cNvPr id="6" name="Picture 5" descr="1582643347_the-artist-s-mother-1883.jpg_Half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3600400" cy="3600400"/>
          </a:xfrm>
          <a:prstGeom prst="rect">
            <a:avLst/>
          </a:prstGeom>
        </p:spPr>
      </p:pic>
      <p:pic>
        <p:nvPicPr>
          <p:cNvPr id="9" name="Picture 8" descr="1582644262_the-study-of-drapery-of-a-seated-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2468" y="2708920"/>
            <a:ext cx="3475916" cy="3607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6893566" cy="3692981"/>
          </a:xfrm>
          <a:prstGeom prst="rect">
            <a:avLst/>
          </a:prstGeom>
        </p:spPr>
      </p:pic>
      <p:pic>
        <p:nvPicPr>
          <p:cNvPr id="5" name="Picture 4" descr="slide26_orig (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51934" y="3097138"/>
            <a:ext cx="2124075" cy="437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5172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Тонска моделација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050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Франциско Зурбаран, </a:t>
            </a:r>
          </a:p>
          <a:p>
            <a:r>
              <a:rPr lang="sr-Cyrl-BA" sz="1600" i="1" dirty="0" smtClean="0"/>
              <a:t>Мртва природа</a:t>
            </a:r>
            <a:endParaRPr lang="en-US" sz="1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_orig – kop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64896" cy="5460916"/>
          </a:xfrm>
          <a:prstGeom prst="rect">
            <a:avLst/>
          </a:prstGeom>
        </p:spPr>
      </p:pic>
      <p:pic>
        <p:nvPicPr>
          <p:cNvPr id="4" name="Picture 3" descr="slide29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94797" y="-546124"/>
            <a:ext cx="990600" cy="3324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6237312"/>
            <a:ext cx="2803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Тонска моделација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86916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>
                <a:solidFill>
                  <a:schemeClr val="tx1">
                    <a:lumMod val="65000"/>
                  </a:schemeClr>
                </a:solidFill>
              </a:rPr>
              <a:t>Јан Вермер , Дјевојка с бисерном наушницом</a:t>
            </a:r>
            <a:endParaRPr lang="en-US" sz="1400" i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20160311-11299-1tykr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852936"/>
            <a:ext cx="3600400" cy="3201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8304" y="6093296"/>
            <a:ext cx="145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600" i="1" dirty="0" smtClean="0"/>
              <a:t>Џејмс  Вислер</a:t>
            </a:r>
            <a:endParaRPr lang="en-US" sz="1600" i="1" dirty="0"/>
          </a:p>
        </p:txBody>
      </p:sp>
      <p:pic>
        <p:nvPicPr>
          <p:cNvPr id="5" name="Picture 4" descr="karavadjo-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4522750" cy="3220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4766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Валерски кључ </a:t>
            </a:r>
            <a:r>
              <a:rPr lang="sr-Cyrl-BA" dirty="0" smtClean="0"/>
              <a:t>представља распон тонова од најсвјетлијих до најтамнијих. Разлике у валерима називамо контраст.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Када сликамо не користимо ув</a:t>
            </a:r>
            <a:r>
              <a:rPr lang="sr-Cyrl-BA" dirty="0" smtClean="0"/>
              <a:t>иј</a:t>
            </a:r>
            <a:r>
              <a:rPr lang="ru-RU" dirty="0" smtClean="0"/>
              <a:t>ек све тонове. Низ тонова који користимо може бити већег контраста , то зовемо дурски валерски кључ.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2048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Кјароскуро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7667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Низ тонова који има благе прелазе зовемо молски валерски кључ.</a:t>
            </a:r>
            <a:endParaRPr lang="en-US" dirty="0"/>
          </a:p>
        </p:txBody>
      </p:sp>
      <p:pic>
        <p:nvPicPr>
          <p:cNvPr id="3" name="Picture 2" descr="the-portal-of-rouen-cathedral-in-morning-light-claude-monet-1894-1-506d9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96384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9552" y="6165304"/>
            <a:ext cx="1238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600" i="1" dirty="0" smtClean="0"/>
              <a:t>Клод  Моне</a:t>
            </a:r>
            <a:endParaRPr lang="en-US" sz="1600" i="1" dirty="0"/>
          </a:p>
        </p:txBody>
      </p:sp>
      <p:pic>
        <p:nvPicPr>
          <p:cNvPr id="5" name="Picture 4" descr="images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72816"/>
            <a:ext cx="4752528" cy="427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57774_214598002066460_46272038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41829"/>
            <a:ext cx="6408712" cy="6182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solidFill>
                  <a:srgbClr val="FFFFFF"/>
                </a:solidFill>
              </a:rPr>
              <a:t>ЗАДАТАК</a:t>
            </a:r>
          </a:p>
          <a:p>
            <a:pPr algn="ctr"/>
            <a:endParaRPr lang="sr-Cyrl-BA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sr-Cyrl-BA" sz="2400" dirty="0" smtClean="0"/>
              <a:t>Тонском моделацијом у техници темпере насликајте један од ових </a:t>
            </a:r>
            <a:r>
              <a:rPr lang="sr-Cyrl-BA" sz="2400" dirty="0" smtClean="0"/>
              <a:t>пејзажа. </a:t>
            </a:r>
          </a:p>
          <a:p>
            <a:r>
              <a:rPr lang="sr-Cyrl-BA" sz="2400" dirty="0" smtClean="0"/>
              <a:t>Обратите </a:t>
            </a:r>
            <a:r>
              <a:rPr lang="sr-Cyrl-BA" sz="2400" dirty="0" smtClean="0"/>
              <a:t>пажњу одакле долази свјетло и потрудите се да између тонова прелаз буде постепен...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417</TotalTime>
  <Words>177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СВЈЕТЛИНА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Utilisateur Windows</dc:creator>
  <cp:lastModifiedBy>Utilisateur Windows</cp:lastModifiedBy>
  <cp:revision>45</cp:revision>
  <dcterms:created xsi:type="dcterms:W3CDTF">2020-11-25T03:07:23Z</dcterms:created>
  <dcterms:modified xsi:type="dcterms:W3CDTF">2020-12-02T18:07:20Z</dcterms:modified>
</cp:coreProperties>
</file>