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3" autoAdjust="0"/>
    <p:restoredTop sz="94618" autoAdjust="0"/>
  </p:normalViewPr>
  <p:slideViewPr>
    <p:cSldViewPr>
      <p:cViewPr varScale="1">
        <p:scale>
          <a:sx n="74" d="100"/>
          <a:sy n="74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11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0A9D4C-4C0F-4A35-A17F-C38C6C73B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51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0FF7CE-C0C2-415E-9275-905EB08DC737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469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FA1F01-50AF-46FD-BEB7-A8C5A957E4A8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206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6DB44-6F57-44D5-961E-D80F93D23B7A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18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6DB44-6F57-44D5-961E-D80F93D23B7A}" type="slidenum">
              <a:rPr lang="en-US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920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6DB44-6F57-44D5-961E-D80F93D23B7A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852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6DB44-6F57-44D5-961E-D80F93D23B7A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5368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6DB44-6F57-44D5-961E-D80F93D23B7A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263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6DB44-6F57-44D5-961E-D80F93D23B7A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787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6DB44-6F57-44D5-961E-D80F93D23B7A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710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2708275"/>
            <a:ext cx="6911975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500438"/>
            <a:ext cx="6911975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11863" y="1628775"/>
            <a:ext cx="1871662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628775"/>
            <a:ext cx="5464175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2276475"/>
            <a:ext cx="366712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4813" y="2276475"/>
            <a:ext cx="36687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628775"/>
            <a:ext cx="71294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276475"/>
            <a:ext cx="74882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2"/>
            <a:r>
              <a:rPr lang="ru-RU" smtClean="0"/>
              <a:t>Fifth level</a:t>
            </a:r>
          </a:p>
          <a:p>
            <a:pPr lvl="1"/>
            <a:r>
              <a:rPr lang="ru-RU" smtClean="0"/>
              <a:t>Second level</a:t>
            </a:r>
          </a:p>
          <a:p>
            <a:pPr lvl="0"/>
            <a:r>
              <a:rPr lang="ru-RU" smtClean="0"/>
              <a:t>Third level</a:t>
            </a:r>
          </a:p>
          <a:p>
            <a:pPr lvl="1"/>
            <a:r>
              <a:rPr lang="ru-RU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209800"/>
            <a:ext cx="4800600" cy="1190625"/>
          </a:xfrm>
          <a:noFill/>
        </p:spPr>
        <p:txBody>
          <a:bodyPr/>
          <a:lstStyle/>
          <a:p>
            <a:pPr algn="ctr" eaLnBrk="1" hangingPunct="1"/>
            <a:r>
              <a:rPr lang="sr-Cyrl-RS" sz="2400" dirty="0" smtClean="0">
                <a:latin typeface="Calibri" pitchFamily="34" charset="0"/>
              </a:rPr>
              <a:t>ИСТОРИЈА</a:t>
            </a:r>
            <a:br>
              <a:rPr lang="sr-Cyrl-RS" sz="2400" dirty="0" smtClean="0">
                <a:latin typeface="Calibri" pitchFamily="34" charset="0"/>
              </a:rPr>
            </a:br>
            <a:r>
              <a:rPr lang="sr-Cyrl-RS" sz="2400" dirty="0" smtClean="0">
                <a:latin typeface="Calibri" pitchFamily="34" charset="0"/>
              </a:rPr>
              <a:t>9</a:t>
            </a:r>
            <a:r>
              <a:rPr lang="en-GB" sz="2400" dirty="0" smtClean="0">
                <a:latin typeface="Calibri" pitchFamily="34" charset="0"/>
              </a:rPr>
              <a:t>.</a:t>
            </a:r>
            <a:r>
              <a:rPr lang="sr-Cyrl-RS" sz="2400" dirty="0" smtClean="0">
                <a:latin typeface="Calibri" pitchFamily="34" charset="0"/>
              </a:rPr>
              <a:t> РАЗРЕД</a:t>
            </a:r>
            <a:endParaRPr lang="uk-UA" sz="2400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733800"/>
            <a:ext cx="4419600" cy="274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Cyrl-RS" sz="1200" b="0" dirty="0" smtClean="0"/>
              <a:t>НАСТАВНИК </a:t>
            </a:r>
          </a:p>
          <a:p>
            <a:pPr eaLnBrk="1" hangingPunct="1">
              <a:lnSpc>
                <a:spcPct val="90000"/>
              </a:lnSpc>
            </a:pPr>
            <a:r>
              <a:rPr lang="sr-Cyrl-RS" sz="1200" b="0" dirty="0" smtClean="0"/>
              <a:t>ДАВОР БАРДАК</a:t>
            </a:r>
          </a:p>
          <a:p>
            <a:pPr>
              <a:lnSpc>
                <a:spcPct val="90000"/>
              </a:lnSpc>
            </a:pPr>
            <a:r>
              <a:rPr lang="sr-Cyrl-RS" sz="1200" b="0" dirty="0" smtClean="0"/>
              <a:t>ОШ “ЂОРЂО ПАНЗАЛОВИЋ” ОСИЊА</a:t>
            </a:r>
            <a:endParaRPr lang="en-US" sz="1200" b="0" dirty="0" smtClean="0"/>
          </a:p>
          <a:p>
            <a:pPr algn="ctr" eaLnBrk="1" hangingPunct="1">
              <a:lnSpc>
                <a:spcPct val="90000"/>
              </a:lnSpc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Cyrl-RS" sz="2000" dirty="0" smtClean="0">
                <a:latin typeface="Calibri" pitchFamily="34" charset="0"/>
              </a:rPr>
              <a:t> </a:t>
            </a:r>
          </a:p>
          <a:p>
            <a:pPr algn="ctr">
              <a:buNone/>
            </a:pPr>
            <a:r>
              <a:rPr lang="sr-Cyrl-RS" sz="2000" dirty="0" smtClean="0">
                <a:latin typeface="Calibri" pitchFamily="34" charset="0"/>
              </a:rPr>
              <a:t>ДОМАЋИ ЗАДАТАК</a:t>
            </a:r>
          </a:p>
          <a:p>
            <a:pPr algn="ctr">
              <a:buNone/>
            </a:pPr>
            <a:endParaRPr lang="sr-Cyrl-RS" sz="2000" dirty="0" smtClean="0">
              <a:latin typeface="Calibri" pitchFamily="34" charset="0"/>
            </a:endParaRPr>
          </a:p>
          <a:p>
            <a:r>
              <a:rPr lang="sr-Cyrl-RS" sz="2000" dirty="0" smtClean="0">
                <a:latin typeface="Calibri" pitchFamily="34" charset="0"/>
              </a:rPr>
              <a:t>ПРОЧИТАТИ И АНАЛИЗИРАТИ ТЕКСТ О ГАНДИЈУ НА СТРАНИ 83.</a:t>
            </a:r>
          </a:p>
          <a:p>
            <a:r>
              <a:rPr lang="sr-Cyrl-RS" sz="2000" dirty="0" smtClean="0">
                <a:latin typeface="Calibri" pitchFamily="34" charset="0"/>
              </a:rPr>
              <a:t>ОДГОВОРИТИ НА ПИТАЊА  НА </a:t>
            </a:r>
            <a:r>
              <a:rPr lang="sr-Cyrl-RS" sz="2000" smtClean="0">
                <a:latin typeface="Calibri" pitchFamily="34" charset="0"/>
              </a:rPr>
              <a:t>СТРАНИ 83.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129462" cy="508000"/>
          </a:xfrm>
        </p:spPr>
        <p:txBody>
          <a:bodyPr/>
          <a:lstStyle/>
          <a:p>
            <a:pPr algn="ctr"/>
            <a:r>
              <a:rPr lang="sr-Cyrl-RS" sz="2400" dirty="0" smtClean="0">
                <a:latin typeface="Calibri" pitchFamily="34" charset="0"/>
              </a:rPr>
              <a:t>АГРЕСИЈА  ЈАПАНА, ИТАЛИЈЕ И ЊЕМАЧКЕ</a:t>
            </a:r>
            <a:br>
              <a:rPr lang="sr-Cyrl-RS" sz="2400" dirty="0" smtClean="0">
                <a:latin typeface="Calibri" pitchFamily="34" charset="0"/>
              </a:rPr>
            </a:br>
            <a:r>
              <a:rPr lang="sr-Cyrl-RS" sz="2400" dirty="0" smtClean="0">
                <a:latin typeface="Calibri" pitchFamily="34" charset="0"/>
              </a:rPr>
              <a:t>стр. 80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4290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Calibri" pitchFamily="34" charset="0"/>
              </a:rPr>
              <a:t>УВОД</a:t>
            </a:r>
          </a:p>
          <a:p>
            <a:endParaRPr lang="sr-Cyrl-RS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  <a:latin typeface="Calibri" pitchFamily="34" charset="0"/>
              </a:rPr>
              <a:t> КОЈЕ СУ БИТНЕ ОДРЕДБЕ ВЕРСАЈСКОГ МИРОВНОГ УГОВОРА?</a:t>
            </a:r>
          </a:p>
          <a:p>
            <a:endParaRPr lang="sr-Cyrl-RS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Cyrl-RS" dirty="0" smtClean="0">
                <a:solidFill>
                  <a:schemeClr val="bg1"/>
                </a:solidFill>
                <a:latin typeface="Calibri" pitchFamily="34" charset="0"/>
              </a:rPr>
              <a:t>КОЈЕ СУ ДРЖАВЕ БИЛЕ НЕЗАДОВОЉНЕ ВЕРСАЈСКИМ ПОРЕТКОМ?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sr-Cyrl-RS" sz="2000" b="1" dirty="0" smtClean="0">
                <a:solidFill>
                  <a:srgbClr val="000000"/>
                </a:solidFill>
                <a:latin typeface="Calibri" pitchFamily="34" charset="0"/>
              </a:rPr>
              <a:t>АГРЕСИЈА ЈАПАНА НА КИНУ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1931. године  Јапан окупирао Манџурију</a:t>
            </a:r>
          </a:p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Сјевероисточна покрајина Кине – Манџуко.</a:t>
            </a:r>
          </a:p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Јапан излази из Друштва народа.</a:t>
            </a:r>
          </a:p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Јапанско-кинески рат 1937. године.</a:t>
            </a:r>
          </a:p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У Кини борба за власт између Куоминтанга и Комунистичке партије.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3" descr="China-Manchukuo-m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52800"/>
            <a:ext cx="604837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62200"/>
            <a:ext cx="1752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sr-Cyrl-RS" sz="2000" b="1" dirty="0" smtClean="0">
                <a:solidFill>
                  <a:srgbClr val="000000"/>
                </a:solidFill>
                <a:latin typeface="Calibri" pitchFamily="34" charset="0"/>
              </a:rPr>
              <a:t>РУШЕЊЕ ВЕРСАЈСКОГ ПОРЕТКА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1932. године Њемачка је отказала плаћање ратне штете.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Иступа из Друштва народа.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Италија 1935. године напада Етиопију.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1936. године Њемачка војска је умарширала у Рајнску област.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“Дух Версаја коначно уништен” Адолф Хитлер.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Француска и Енглеска без одлучних реакција.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962400"/>
            <a:ext cx="3733800" cy="232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alibri" pitchFamily="34" charset="0"/>
              </a:rPr>
              <a:t>Бенито Мусолини и Адолф Хитлер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sr-Cyrl-RS" sz="2000" b="1" dirty="0" smtClean="0">
                <a:solidFill>
                  <a:srgbClr val="000000"/>
                </a:solidFill>
                <a:latin typeface="Calibri" pitchFamily="34" charset="0"/>
              </a:rPr>
              <a:t>ГРАЂАНСКИ РАТ У ШПАНИЈИ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1936. године побуна у војсци против Народног фронта.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Вођа побуне Франциско Франко.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Народни фронт:</a:t>
            </a:r>
          </a:p>
          <a:p>
            <a:pPr eaLnBrk="1" hangingPunct="1">
              <a:buNone/>
            </a:pP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		- Социјалистичка и</a:t>
            </a:r>
          </a:p>
          <a:p>
            <a:pPr eaLnBrk="1" hangingPunct="1">
              <a:buNone/>
            </a:pP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		- Комунистичка партија.</a:t>
            </a:r>
          </a:p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Побуну су помагале Њемачка, Италија и Португал</a:t>
            </a:r>
          </a:p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Народни фронт је помагала СССР</a:t>
            </a:r>
          </a:p>
          <a:p>
            <a:pPr>
              <a:buNone/>
            </a:pP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		-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Југословенски добровољци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учесници у рату.</a:t>
            </a:r>
          </a:p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1939. године Франко осваја власт у Мадриду.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3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1775011" cy="2285999"/>
          </a:xfrm>
          <a:prstGeom prst="rect">
            <a:avLst/>
          </a:prstGeom>
        </p:spPr>
      </p:pic>
      <p:pic>
        <p:nvPicPr>
          <p:cNvPr id="6" name="Picture 5" descr="300px-Espagne_guerre_oc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4267200"/>
            <a:ext cx="3581400" cy="241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sr-Cyrl-RS" sz="2000" b="1" dirty="0" smtClean="0">
                <a:solidFill>
                  <a:srgbClr val="000000"/>
                </a:solidFill>
                <a:latin typeface="Calibri" pitchFamily="34" charset="0"/>
              </a:rPr>
              <a:t>АНШЛУС И МИНХЕНСКИ СПОРАЗУМ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Март 1938. године Хитлер је извршио “аншлус”припајање Аустрије Њемачкој.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Судети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област са њемачком већином становништва у Чехословачкој.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Минхенски споразум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септембар 1938. године</a:t>
            </a:r>
          </a:p>
          <a:p>
            <a:pPr eaLnBrk="1" hangingPunct="1">
              <a:buNone/>
            </a:pP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		- потписали Њемачка, Италија, </a:t>
            </a: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Француска, </a:t>
            </a: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Велика 	Британија.</a:t>
            </a:r>
          </a:p>
          <a:p>
            <a:pPr eaLnBrk="1" hangingPunct="1">
              <a:buNone/>
            </a:pP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		- Припајање Судета Њемачкој.</a:t>
            </a:r>
          </a:p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Марта 1939. године Адолф Хитлер је припојио остатак Чешке.</a:t>
            </a:r>
          </a:p>
          <a:p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1939. године Италија без отпора </a:t>
            </a:r>
            <a:r>
              <a:rPr lang="sr-Cyrl-RS" sz="2000" dirty="0">
                <a:solidFill>
                  <a:srgbClr val="000000"/>
                </a:solidFill>
                <a:latin typeface="Calibri" pitchFamily="34" charset="0"/>
              </a:rPr>
              <a:t>з</a:t>
            </a: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аузима  Албанију.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056438" cy="719138"/>
          </a:xfrm>
        </p:spPr>
        <p:txBody>
          <a:bodyPr/>
          <a:lstStyle/>
          <a:p>
            <a:pPr algn="ctr" eaLnBrk="1" hangingPunct="1"/>
            <a:r>
              <a:rPr lang="sr-Cyrl-RS" sz="2000" b="1" dirty="0" smtClean="0">
                <a:solidFill>
                  <a:srgbClr val="000000"/>
                </a:solidFill>
                <a:latin typeface="Calibri" pitchFamily="34" charset="0"/>
              </a:rPr>
              <a:t>АНШЛУС И МИНХЕНСКИ СПОРАЗУМ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3" descr="1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838200"/>
            <a:ext cx="5239793" cy="5687839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5105400" y="4572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sr-Cyrl-RS" sz="2000" b="1" dirty="0" smtClean="0">
                <a:solidFill>
                  <a:srgbClr val="000000"/>
                </a:solidFill>
                <a:latin typeface="Calibri" pitchFamily="34" charset="0"/>
              </a:rPr>
              <a:t>ПАКТ РИБЕНТРОП-МОЛОТОВ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8050"/>
            <a:ext cx="7056438" cy="5832475"/>
          </a:xfrm>
        </p:spPr>
        <p:txBody>
          <a:bodyPr/>
          <a:lstStyle/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Припајање слободног града Данцинга (Гдањска).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Гаранције Британаца и Француза Пољској.</a:t>
            </a:r>
          </a:p>
          <a:p>
            <a:pPr eaLnBrk="1" hangingPunct="1"/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Пакт Њемачке и Совјетског Савеза:</a:t>
            </a:r>
          </a:p>
          <a:p>
            <a:pPr eaLnBrk="1" hangingPunct="1">
              <a:buNone/>
            </a:pP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		- 23. август 1939. године</a:t>
            </a:r>
          </a:p>
          <a:p>
            <a:pPr eaLnBrk="1" hangingPunct="1">
              <a:buNone/>
            </a:pPr>
            <a:r>
              <a:rPr lang="sr-Cyrl-RS" sz="2000" dirty="0" smtClean="0">
                <a:solidFill>
                  <a:srgbClr val="000000"/>
                </a:solidFill>
                <a:latin typeface="Calibri" pitchFamily="34" charset="0"/>
              </a:rPr>
              <a:t>		- уговор о међусобном ненападању.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505200"/>
            <a:ext cx="4191000" cy="278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05200" y="63246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Потписивање споразума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6" descr="download 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6" y="2362200"/>
            <a:ext cx="1693054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1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46205"/>
            <a:ext cx="1752600" cy="2211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6F57E47-19FE-4BA2-BA64-E5DADB932F02_w408_r0_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7526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0"/>
            <a:ext cx="7056438" cy="719138"/>
          </a:xfrm>
        </p:spPr>
        <p:txBody>
          <a:bodyPr/>
          <a:lstStyle/>
          <a:p>
            <a:pPr algn="ctr"/>
            <a:r>
              <a:rPr lang="sr-Cyrl-RS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ТЕМАТСКО ПОНАВЉАЊЕ  ГРАДИВА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</a:br>
            <a:r>
              <a:rPr lang="sr-Cyrl-RS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СВИЈЕТ ИЗМЕЂУ ПРВОГ И ДРУГОГ СВЈЕТСКОГ РАТА (1918-1939)</a:t>
            </a:r>
            <a:br>
              <a:rPr lang="sr-Cyrl-RS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</a:br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</a:br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ХРОНОЛОГИЈА  ДОГАЂАЈА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</a:br>
            <a:endParaRPr lang="en-US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600200"/>
            <a:ext cx="6324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1919-1920. Версајска мировна конференција.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Друштво народа.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Велика економска криза 1929-1933. године.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Научни и технички напредак:</a:t>
            </a:r>
          </a:p>
          <a:p>
            <a:pPr lvl="1">
              <a:buFontTx/>
              <a:buChar char="-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Алберт Ајнштајн,</a:t>
            </a:r>
          </a:p>
          <a:p>
            <a:pPr lvl="1">
              <a:buFontTx/>
              <a:buChar char="-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синтетички материјал,</a:t>
            </a:r>
          </a:p>
          <a:p>
            <a:pPr lvl="1">
              <a:buFontTx/>
              <a:buChar char="-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телевизија и радио,</a:t>
            </a:r>
          </a:p>
          <a:p>
            <a:pPr lvl="1">
              <a:buFontTx/>
              <a:buChar char="-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пеницилин.</a:t>
            </a:r>
          </a:p>
          <a:p>
            <a:pPr lvl="1">
              <a:buFontTx/>
              <a:buChar char="-"/>
            </a:pPr>
            <a:endParaRPr lang="sr-Cyrl-RS" sz="16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buFontTx/>
              <a:buChar char="-"/>
            </a:pPr>
            <a:endParaRPr lang="sr-Cyrl-RS" sz="16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lvl="1"/>
            <a:endParaRPr lang="en-US" sz="16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657600"/>
            <a:ext cx="64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Бенито Мусолини (фашизам), Адолф Хитлер (нацизам), Јосиф Стаљин (комунизам).</a:t>
            </a:r>
          </a:p>
          <a:p>
            <a:pPr marL="0" lvl="1">
              <a:buFont typeface="Arial" pitchFamily="34" charset="0"/>
              <a:buChar char="•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Парламентарна демократија Сједињене Америчке Државе.</a:t>
            </a:r>
          </a:p>
          <a:p>
            <a:pPr marL="0" lvl="1">
              <a:buFont typeface="Arial" pitchFamily="34" charset="0"/>
              <a:buChar char="•"/>
            </a:pPr>
            <a:r>
              <a:rPr lang="sr-Cyrl-R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1931. године Јапан окупирао Манџурију</a:t>
            </a:r>
          </a:p>
          <a:p>
            <a:pPr marL="0" lvl="1"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0000"/>
                </a:solidFill>
                <a:latin typeface="Calibri" pitchFamily="34" charset="0"/>
              </a:rPr>
              <a:t> 1936. године Њемачка војска је умарширала у Рајнску област.</a:t>
            </a:r>
          </a:p>
          <a:p>
            <a:pPr marL="0" lvl="1"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0000"/>
                </a:solidFill>
                <a:latin typeface="Calibri" pitchFamily="34" charset="0"/>
              </a:rPr>
              <a:t> Одржане Олимпијске игре у Берлину 1936. године.</a:t>
            </a:r>
          </a:p>
          <a:p>
            <a:pPr marL="0" lvl="1"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0000"/>
                </a:solidFill>
                <a:latin typeface="Calibri" pitchFamily="34" charset="0"/>
              </a:rPr>
              <a:t> 1939. године Франко осваја власт у Мадриду.</a:t>
            </a:r>
          </a:p>
          <a:p>
            <a:pPr marL="0" lvl="1"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0000"/>
                </a:solidFill>
                <a:latin typeface="Calibri" pitchFamily="34" charset="0"/>
              </a:rPr>
              <a:t> Март 1938. године “аншлус”припајање Аустрије Њемачкој.</a:t>
            </a:r>
          </a:p>
          <a:p>
            <a:pPr marL="0" lvl="1"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0000"/>
                </a:solidFill>
                <a:latin typeface="Calibri" pitchFamily="34" charset="0"/>
              </a:rPr>
              <a:t> Минхенски споразум 1938. године.</a:t>
            </a:r>
          </a:p>
          <a:p>
            <a:pPr marL="0" lvl="1">
              <a:buFont typeface="Arial" pitchFamily="34" charset="0"/>
              <a:buChar char="•"/>
            </a:pPr>
            <a:r>
              <a:rPr lang="sr-Cyrl-RS" sz="1600" dirty="0" smtClean="0">
                <a:solidFill>
                  <a:srgbClr val="000000"/>
                </a:solidFill>
                <a:latin typeface="Calibri" pitchFamily="34" charset="0"/>
              </a:rPr>
              <a:t> Пакт Рибентроп-Молотов 1939. године.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lvl="1">
              <a:buFont typeface="Arial" pitchFamily="34" charset="0"/>
              <a:buChar char="•"/>
            </a:pPr>
            <a:endParaRPr lang="sr-Cyrl-R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lvl="1">
              <a:buFont typeface="Arial" pitchFamily="34" charset="0"/>
              <a:buChar char="•"/>
            </a:pPr>
            <a:endParaRPr lang="sr-Cyrl-RS" sz="16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0" lvl="1">
              <a:buFont typeface="Arial" pitchFamily="34" charset="0"/>
              <a:buChar char="•"/>
            </a:pPr>
            <a:endParaRPr lang="sr-Cyrl-RS" sz="16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0" lvl="1">
              <a:buFont typeface="Arial" pitchFamily="34" charset="0"/>
              <a:buChar char="•"/>
            </a:pPr>
            <a:endParaRPr lang="sr-Cyrl-RS" sz="16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0" lvl="1">
              <a:buFont typeface="Arial" pitchFamily="34" charset="0"/>
              <a:buChar char="•"/>
            </a:pPr>
            <a:endParaRPr lang="sr-Cyrl-RS" sz="16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6" descr="download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52599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1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362200"/>
            <a:ext cx="1752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ownload (1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19920"/>
            <a:ext cx="1752600" cy="2238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авор Бардак Агресија Јапана, Италије и Њемачке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Давор Бардак Агресија Јапана, Италије и Њемачке</Template>
  <TotalTime>162</TotalTime>
  <Words>371</Words>
  <Application>Microsoft Office PowerPoint</Application>
  <PresentationFormat>On-screen Show (4:3)</PresentationFormat>
  <Paragraphs>87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Давор Бардак Агресија Јапана, Италије и Њемачке</vt:lpstr>
      <vt:lpstr>ИСТОРИЈА 9. РАЗРЕД</vt:lpstr>
      <vt:lpstr>АГРЕСИЈА  ЈАПАНА, ИТАЛИЈЕ И ЊЕМАЧКЕ стр. 80</vt:lpstr>
      <vt:lpstr>АГРЕСИЈА ЈАПАНА НА КИНУ</vt:lpstr>
      <vt:lpstr>РУШЕЊЕ ВЕРСАЈСКОГ ПОРЕТКА</vt:lpstr>
      <vt:lpstr>ГРАЂАНСКИ РАТ У ШПАНИЈИ</vt:lpstr>
      <vt:lpstr>АНШЛУС И МИНХЕНСКИ СПОРАЗУМ</vt:lpstr>
      <vt:lpstr>АНШЛУС И МИНХЕНСКИ СПОРАЗУМ</vt:lpstr>
      <vt:lpstr>ПАКТ РИБЕНТРОП-МОЛОТОВ</vt:lpstr>
      <vt:lpstr>ТЕМАТСКО ПОНАВЉАЊЕ  ГРАДИВА СВИЈЕТ ИЗМЕЂУ ПРВОГ И ДРУГОГ СВЈЕТСКОГ РАТА (1918-1939)  ХРОНОЛОГИЈА  ДОГАЂАЈА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ШКОЛСКИ ЧАС ИЗ ИСТОРИЈЕ IX-разред</dc:title>
  <dc:creator>Spartakus</dc:creator>
  <cp:lastModifiedBy>24. Milija Marjanovic</cp:lastModifiedBy>
  <cp:revision>24</cp:revision>
  <dcterms:created xsi:type="dcterms:W3CDTF">2020-11-20T10:31:11Z</dcterms:created>
  <dcterms:modified xsi:type="dcterms:W3CDTF">2020-12-07T16:20:53Z</dcterms:modified>
</cp:coreProperties>
</file>