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4"/>
    <a:srgbClr val="F7D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7DDE8"/>
                </a:solidFill>
              </a:rPr>
              <a:t>ЛЕКТИРА</a:t>
            </a:r>
            <a:br>
              <a:rPr lang="sr-Cyrl-RS" sz="3600" dirty="0" smtClean="0">
                <a:solidFill>
                  <a:srgbClr val="F7DDE8"/>
                </a:solidFill>
              </a:rPr>
            </a:br>
            <a:r>
              <a:rPr lang="sr-Cyrl-RS" sz="3600" dirty="0" smtClean="0">
                <a:solidFill>
                  <a:srgbClr val="F7DDE8"/>
                </a:solidFill>
              </a:rPr>
              <a:t>„АЛИСА У ЗЕМЉИ ЧУДА“</a:t>
            </a:r>
            <a:br>
              <a:rPr lang="sr-Cyrl-RS" sz="3600" dirty="0" smtClean="0">
                <a:solidFill>
                  <a:srgbClr val="F7DDE8"/>
                </a:solidFill>
              </a:rPr>
            </a:br>
            <a:r>
              <a:rPr lang="sr-Cyrl-RS" sz="3600" dirty="0" smtClean="0">
                <a:solidFill>
                  <a:srgbClr val="F7DDE8"/>
                </a:solidFill>
              </a:rPr>
              <a:t>ЛУИС КЕРОЛ</a:t>
            </a:r>
            <a:endParaRPr lang="en-US" sz="3600" dirty="0">
              <a:solidFill>
                <a:srgbClr val="F7DDE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57200" y="38100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FFFF"/>
                </a:solidFill>
              </a:rPr>
              <a:t>СРПСКИ ЈЕЗИК 5. РАЗРЕД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56052"/>
            <a:ext cx="3352800" cy="2128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740"/>
            <a:ext cx="4914576" cy="581027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2700" dirty="0" smtClean="0">
                <a:solidFill>
                  <a:srgbClr val="F7DDE8"/>
                </a:solidFill>
              </a:rPr>
              <a:t>Чарлс </a:t>
            </a:r>
            <a:r>
              <a:rPr lang="sr-Cyrl-RS" sz="2700" dirty="0" err="1" smtClean="0">
                <a:solidFill>
                  <a:srgbClr val="F7DDE8"/>
                </a:solidFill>
              </a:rPr>
              <a:t>Латвиџ</a:t>
            </a:r>
            <a:r>
              <a:rPr lang="sr-Cyrl-RS" sz="2700" dirty="0" smtClean="0">
                <a:solidFill>
                  <a:srgbClr val="F7DDE8"/>
                </a:solidFill>
              </a:rPr>
              <a:t> Џонсон познатији као Луис Керол је један од </a:t>
            </a:r>
            <a:r>
              <a:rPr lang="sr-Cyrl-RS" sz="2700" dirty="0" err="1" smtClean="0">
                <a:solidFill>
                  <a:srgbClr val="F7DDE8"/>
                </a:solidFill>
              </a:rPr>
              <a:t>најчитанијих</a:t>
            </a:r>
            <a:r>
              <a:rPr lang="sr-Cyrl-RS" sz="2700" dirty="0" smtClean="0">
                <a:solidFill>
                  <a:srgbClr val="F7DDE8"/>
                </a:solidFill>
              </a:rPr>
              <a:t> енглеских писаца.</a:t>
            </a:r>
            <a:br>
              <a:rPr lang="sr-Cyrl-RS" sz="2700" dirty="0" smtClean="0">
                <a:solidFill>
                  <a:srgbClr val="F7DDE8"/>
                </a:solidFill>
              </a:rPr>
            </a:br>
            <a:r>
              <a:rPr lang="sr-Cyrl-RS" sz="2700" dirty="0" smtClean="0">
                <a:solidFill>
                  <a:srgbClr val="F7DDE8"/>
                </a:solidFill>
              </a:rPr>
              <a:t>Био је професор математике и логике на Крис колеџу у Оксфорду. Постао је писац из љубави према дјеци.</a:t>
            </a:r>
            <a:br>
              <a:rPr lang="sr-Cyrl-RS" sz="2700" dirty="0" smtClean="0">
                <a:solidFill>
                  <a:srgbClr val="F7DDE8"/>
                </a:solidFill>
              </a:rPr>
            </a:br>
            <a:r>
              <a:rPr lang="sr-Cyrl-RS" sz="2700" dirty="0" smtClean="0">
                <a:solidFill>
                  <a:srgbClr val="F7DDE8"/>
                </a:solidFill>
              </a:rPr>
              <a:t>Књига „Алиса у земљи чуда“ је објављена 1865. године и спада у најчувеније књиге енглеске књижевности</a:t>
            </a:r>
            <a:r>
              <a:rPr lang="sr-Cyrl-RS" sz="3100" dirty="0" smtClean="0">
                <a:solidFill>
                  <a:srgbClr val="F7DDE8"/>
                </a:solidFill>
              </a:rPr>
              <a:t>.</a:t>
            </a:r>
            <a:br>
              <a:rPr lang="sr-Cyrl-RS" sz="3100" dirty="0" smtClean="0">
                <a:solidFill>
                  <a:srgbClr val="F7DDE8"/>
                </a:solidFill>
              </a:rPr>
            </a:br>
            <a:r>
              <a:rPr lang="sr-Cyrl-RS" sz="2700" dirty="0" smtClean="0">
                <a:solidFill>
                  <a:srgbClr val="F7DDE8"/>
                </a:solidFill>
              </a:rPr>
              <a:t>Овом причом је желио да покаже свој дјеци свијета, да је свијет дјетињства </a:t>
            </a:r>
            <a:r>
              <a:rPr lang="sr-Cyrl-RS" sz="2700" dirty="0" err="1" smtClean="0">
                <a:solidFill>
                  <a:srgbClr val="F7DDE8"/>
                </a:solidFill>
              </a:rPr>
              <a:t>праведнији</a:t>
            </a:r>
            <a:r>
              <a:rPr lang="sr-Cyrl-RS" sz="2700" dirty="0" smtClean="0">
                <a:solidFill>
                  <a:srgbClr val="F7DDE8"/>
                </a:solidFill>
              </a:rPr>
              <a:t>, љепши и бољи од свијета одраслих</a:t>
            </a:r>
            <a:r>
              <a:rPr lang="sr-Cyrl-RS" sz="3100" dirty="0" smtClean="0">
                <a:solidFill>
                  <a:srgbClr val="F7DDE8"/>
                </a:solidFill>
              </a:rPr>
              <a:t>.</a:t>
            </a:r>
            <a:endParaRPr lang="en-US" sz="3100" dirty="0">
              <a:solidFill>
                <a:srgbClr val="F7DDE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4" y="-79584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FFFF"/>
                </a:solidFill>
              </a:rPr>
              <a:t>О писцу: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44864"/>
            <a:ext cx="33337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dirty="0" smtClean="0">
                <a:solidFill>
                  <a:srgbClr val="FFFFFF"/>
                </a:solidFill>
              </a:rPr>
              <a:t>У земљу чуда је доспјела дјевојчица по имену Алиса. Хајде да заједно погледамо њеним очима земљу чуда!</a:t>
            </a:r>
            <a:endParaRPr lang="bs-Latn-BA" sz="3600" dirty="0">
              <a:solidFill>
                <a:srgbClr val="FFFFFF"/>
              </a:solidFill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5181599" cy="3840163"/>
          </a:xfrm>
        </p:spPr>
      </p:pic>
    </p:spTree>
    <p:extLst>
      <p:ext uri="{BB962C8B-B14F-4D97-AF65-F5344CB8AC3E}">
        <p14:creationId xmlns:p14="http://schemas.microsoft.com/office/powerpoint/2010/main" val="7023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3810000"/>
          </a:xfrm>
        </p:spPr>
        <p:txBody>
          <a:bodyPr>
            <a:noAutofit/>
          </a:bodyPr>
          <a:lstStyle/>
          <a:p>
            <a:pPr algn="l"/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534400" cy="5805879"/>
          </a:xfrm>
          <a:prstGeom prst="rect">
            <a:avLst/>
          </a:prstGeom>
        </p:spPr>
      </p:pic>
      <p:pic>
        <p:nvPicPr>
          <p:cNvPr id="3" name="Alisa u zemlji čuda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434919" cy="850106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FFFF"/>
                </a:solidFill>
              </a:rPr>
              <a:t>Глава </a:t>
            </a:r>
            <a:r>
              <a:rPr lang="sr-Latn-RS" sz="3600" dirty="0" smtClean="0">
                <a:solidFill>
                  <a:srgbClr val="FFFFFF"/>
                </a:solidFill>
              </a:rPr>
              <a:t>I</a:t>
            </a:r>
            <a:br>
              <a:rPr lang="sr-Latn-RS" sz="3600" dirty="0" smtClean="0">
                <a:solidFill>
                  <a:srgbClr val="FFFFFF"/>
                </a:solidFill>
              </a:rPr>
            </a:br>
            <a:r>
              <a:rPr lang="sr-Cyrl-RS" sz="3600" dirty="0" smtClean="0">
                <a:solidFill>
                  <a:srgbClr val="FFFFFF"/>
                </a:solidFill>
              </a:rPr>
              <a:t>У зечијој </a:t>
            </a:r>
            <a:r>
              <a:rPr lang="sr-Cyrl-RS" sz="3600" dirty="0" err="1" smtClean="0">
                <a:solidFill>
                  <a:srgbClr val="FFFFFF"/>
                </a:solidFill>
              </a:rPr>
              <a:t>логи</a:t>
            </a:r>
            <a:endParaRPr lang="bs-Latn-BA" sz="3600" dirty="0">
              <a:solidFill>
                <a:srgbClr val="FFFFFF"/>
              </a:solidFill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2400" dirty="0" smtClean="0">
                <a:solidFill>
                  <a:srgbClr val="FFFFFF"/>
                </a:solidFill>
              </a:rPr>
              <a:t>	Алиси је већ досадило да сједи крај сестре на обали и ништа не ради. </a:t>
            </a:r>
            <a:r>
              <a:rPr lang="sr-Cyrl-RS" sz="2400" dirty="0" err="1" smtClean="0">
                <a:solidFill>
                  <a:srgbClr val="FFFFFF"/>
                </a:solidFill>
              </a:rPr>
              <a:t>Једнпут</a:t>
            </a:r>
            <a:r>
              <a:rPr lang="sr-Cyrl-RS" sz="2400" dirty="0" smtClean="0">
                <a:solidFill>
                  <a:srgbClr val="FFFFFF"/>
                </a:solidFill>
              </a:rPr>
              <a:t> - двапут је преко ока погледала у књигу коју је сестра читала, али у њој није било ни слика ни разговора, „ и каква ми је то књига“ помисли Алиса, „кад у њој нема ни слика ни разговора?“</a:t>
            </a:r>
          </a:p>
          <a:p>
            <a:pPr marL="0" indent="0">
              <a:buNone/>
            </a:pPr>
            <a:r>
              <a:rPr lang="sr-Cyrl-RS" sz="2400" dirty="0" smtClean="0">
                <a:solidFill>
                  <a:srgbClr val="FFFFFF"/>
                </a:solidFill>
              </a:rPr>
              <a:t>И зато је премишљала (што је боље </a:t>
            </a:r>
            <a:r>
              <a:rPr lang="sr-Cyrl-RS" sz="2400" dirty="0" err="1" smtClean="0">
                <a:solidFill>
                  <a:srgbClr val="FFFFFF"/>
                </a:solidFill>
              </a:rPr>
              <a:t>умјела</a:t>
            </a:r>
            <a:r>
              <a:rPr lang="sr-Cyrl-RS" sz="2400" dirty="0" smtClean="0">
                <a:solidFill>
                  <a:srgbClr val="FFFFFF"/>
                </a:solidFill>
              </a:rPr>
              <a:t> , јер се на овој врућини </a:t>
            </a:r>
            <a:r>
              <a:rPr lang="sr-Cyrl-RS" sz="2400" dirty="0" err="1" smtClean="0">
                <a:solidFill>
                  <a:srgbClr val="FFFFFF"/>
                </a:solidFill>
              </a:rPr>
              <a:t>осјећала</a:t>
            </a:r>
            <a:r>
              <a:rPr lang="sr-Cyrl-RS" sz="2400" dirty="0" smtClean="0">
                <a:solidFill>
                  <a:srgbClr val="FFFFFF"/>
                </a:solidFill>
              </a:rPr>
              <a:t> врло поспано и глупо) да ли би се исплатило да устане и набере тратинчица па од њих исплете </a:t>
            </a:r>
            <a:r>
              <a:rPr lang="sr-Cyrl-RS" sz="2400" dirty="0" err="1" smtClean="0">
                <a:solidFill>
                  <a:srgbClr val="FFFFFF"/>
                </a:solidFill>
              </a:rPr>
              <a:t>вјенчић</a:t>
            </a:r>
            <a:r>
              <a:rPr lang="sr-Cyrl-RS" sz="2400" smtClean="0">
                <a:solidFill>
                  <a:srgbClr val="FFFFFF"/>
                </a:solidFill>
              </a:rPr>
              <a:t> , </a:t>
            </a:r>
            <a:r>
              <a:rPr lang="sr-Cyrl-RS" sz="2400" dirty="0" smtClean="0">
                <a:solidFill>
                  <a:srgbClr val="FFFFFF"/>
                </a:solidFill>
              </a:rPr>
              <a:t>кад поред ње протрча један Бијели Зец ружичастих очију.</a:t>
            </a:r>
            <a:endParaRPr lang="bs-Latn-BA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49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6553200"/>
          </a:xfrm>
        </p:spPr>
        <p:txBody>
          <a:bodyPr>
            <a:noAutofit/>
          </a:bodyPr>
          <a:lstStyle/>
          <a:p>
            <a:pPr algn="l"/>
            <a:r>
              <a:rPr lang="sr-Cyrl-RS" sz="2400" b="1" dirty="0" smtClean="0">
                <a:solidFill>
                  <a:srgbClr val="FFFFFF"/>
                </a:solidFill>
              </a:rPr>
              <a:t>Врста дјела</a:t>
            </a:r>
            <a:r>
              <a:rPr lang="sr-Cyrl-RS" sz="2400" dirty="0" smtClean="0">
                <a:solidFill>
                  <a:srgbClr val="FFFFFF"/>
                </a:solidFill>
              </a:rPr>
              <a:t>: роман;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Жанр</a:t>
            </a:r>
            <a:r>
              <a:rPr lang="sr-Cyrl-RS" sz="2400" dirty="0" smtClean="0">
                <a:solidFill>
                  <a:srgbClr val="FFFFFF"/>
                </a:solidFill>
              </a:rPr>
              <a:t>: фантастика;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Тема</a:t>
            </a:r>
            <a:r>
              <a:rPr lang="sr-Cyrl-RS" sz="2400" dirty="0" smtClean="0">
                <a:solidFill>
                  <a:srgbClr val="FFFFFF"/>
                </a:solidFill>
              </a:rPr>
              <a:t>: Алиса у сну доспијева у Земљу чуда;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Мјесто догађаја</a:t>
            </a:r>
            <a:r>
              <a:rPr lang="sr-Cyrl-RS" sz="2400" dirty="0" smtClean="0">
                <a:solidFill>
                  <a:srgbClr val="FFFFFF"/>
                </a:solidFill>
              </a:rPr>
              <a:t>: На обали, у зечијој јазбини;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Вријеме догађаја</a:t>
            </a:r>
            <a:r>
              <a:rPr lang="sr-Cyrl-RS" sz="2400" dirty="0" smtClean="0">
                <a:solidFill>
                  <a:srgbClr val="FFFFFF"/>
                </a:solidFill>
              </a:rPr>
              <a:t>: љето</a:t>
            </a:r>
            <a:r>
              <a:rPr lang="sr-Latn-RS" sz="2400" dirty="0" smtClean="0">
                <a:solidFill>
                  <a:srgbClr val="FFFFFF"/>
                </a:solidFill>
              </a:rPr>
              <a:t>;</a:t>
            </a:r>
            <a:r>
              <a:rPr lang="sr-Cyrl-RS" sz="2400" dirty="0" smtClean="0">
                <a:solidFill>
                  <a:srgbClr val="FFFFFF"/>
                </a:solidFill>
              </a:rPr>
              <a:t/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Главни лик</a:t>
            </a:r>
            <a:r>
              <a:rPr lang="sr-Cyrl-RS" sz="2400" dirty="0" smtClean="0">
                <a:solidFill>
                  <a:srgbClr val="FFFFFF"/>
                </a:solidFill>
              </a:rPr>
              <a:t>: Алиса</a:t>
            </a:r>
            <a:r>
              <a:rPr lang="sr-Latn-RS" sz="2400" dirty="0" smtClean="0">
                <a:solidFill>
                  <a:srgbClr val="FFFFFF"/>
                </a:solidFill>
              </a:rPr>
              <a:t>;</a:t>
            </a:r>
            <a:r>
              <a:rPr lang="sr-Cyrl-RS" sz="2400" dirty="0" smtClean="0">
                <a:solidFill>
                  <a:srgbClr val="FFFFFF"/>
                </a:solidFill>
              </a:rPr>
              <a:t/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Споредни ликови</a:t>
            </a:r>
            <a:r>
              <a:rPr lang="sr-Cyrl-RS" sz="2400" dirty="0" smtClean="0">
                <a:solidFill>
                  <a:srgbClr val="FFFFFF"/>
                </a:solidFill>
              </a:rPr>
              <a:t>: Бијели Зец, Миш, Мали Бил, Војвоткиња, Чудна Мачка, Шеширџија, Мартовски Зец, Пух, Краљица, Краљ, Необична Корњача и др.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b="1" dirty="0" smtClean="0">
                <a:solidFill>
                  <a:srgbClr val="FFFFFF"/>
                </a:solidFill>
              </a:rPr>
              <a:t>Поруке</a:t>
            </a:r>
            <a:r>
              <a:rPr lang="sr-Cyrl-RS" sz="2400" dirty="0" smtClean="0">
                <a:solidFill>
                  <a:srgbClr val="FFFFFF"/>
                </a:solidFill>
              </a:rPr>
              <a:t>: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dirty="0">
                <a:solidFill>
                  <a:srgbClr val="FFFFFF"/>
                </a:solidFill>
              </a:rPr>
              <a:t>-</a:t>
            </a:r>
            <a:r>
              <a:rPr lang="sr-Cyrl-RS" sz="2400" dirty="0" smtClean="0">
                <a:solidFill>
                  <a:srgbClr val="FFFFFF"/>
                </a:solidFill>
              </a:rPr>
              <a:t>Машти никад нема краја!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dirty="0" smtClean="0">
                <a:solidFill>
                  <a:srgbClr val="FFFFFF"/>
                </a:solidFill>
              </a:rPr>
              <a:t>-Свако у себи крије одговор на питање који је пут прави.</a:t>
            </a:r>
            <a:br>
              <a:rPr lang="sr-Cyrl-RS" sz="2400" dirty="0" smtClean="0">
                <a:solidFill>
                  <a:srgbClr val="FFFFFF"/>
                </a:solidFill>
              </a:rPr>
            </a:br>
            <a:r>
              <a:rPr lang="sr-Cyrl-RS" sz="2400" dirty="0" smtClean="0">
                <a:solidFill>
                  <a:srgbClr val="FFFFFF"/>
                </a:solidFill>
              </a:rPr>
              <a:t>-Кад нема циљ у животу човјек лута, а кад има циљ онда зна који је пут прави.</a:t>
            </a:r>
            <a:r>
              <a:rPr lang="sr-Cyrl-RS" sz="2400" dirty="0" smtClean="0">
                <a:solidFill>
                  <a:srgbClr val="FFFF00"/>
                </a:solidFill>
              </a:rPr>
              <a:t/>
            </a:r>
            <a:br>
              <a:rPr lang="sr-Cyrl-RS" sz="2400" dirty="0" smtClean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19199"/>
          </a:xfrm>
          <a:solidFill>
            <a:schemeClr val="bg1"/>
          </a:solidFill>
          <a:ln>
            <a:solidFill>
              <a:srgbClr val="FFFFFF"/>
            </a:solidFill>
          </a:ln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FFFFFF"/>
                </a:solidFill>
              </a:rPr>
              <a:t>Задатак за самосталан рад:</a:t>
            </a:r>
            <a:br>
              <a:rPr lang="sr-Cyrl-RS" dirty="0" smtClean="0">
                <a:solidFill>
                  <a:srgbClr val="FFFFFF"/>
                </a:solidFill>
              </a:rPr>
            </a:br>
            <a:endParaRPr lang="bs-Latn-BA" dirty="0">
              <a:solidFill>
                <a:srgbClr val="FFFFFF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4478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>
                <a:solidFill>
                  <a:srgbClr val="FFFFFF"/>
                </a:solidFill>
              </a:rPr>
              <a:t>Описати особине и понашање Алисе и једног омиљеног споредног лика.</a:t>
            </a:r>
            <a:endParaRPr lang="bs-Latn-BA" dirty="0">
              <a:solidFill>
                <a:srgbClr val="FFFFFF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505200"/>
            <a:ext cx="4953000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B050"/>
      </a:dk1>
      <a:lt1>
        <a:srgbClr val="00B050"/>
      </a:lt1>
      <a:dk2>
        <a:srgbClr val="00B050"/>
      </a:dk2>
      <a:lt2>
        <a:srgbClr val="00B050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00B050"/>
      </a:hlink>
      <a:folHlink>
        <a:srgbClr val="00B05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65</Words>
  <Application>Microsoft Office PowerPoint</Application>
  <PresentationFormat>Projekcija na ekranu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ЛЕКТИРА „АЛИСА У ЗЕМЉИ ЧУДА“ ЛУИС КЕРОЛ</vt:lpstr>
      <vt:lpstr>Чарлс Латвиџ Џонсон познатији као Луис Керол је један од најчитанијих енглеских писаца. Био је професор математике и логике на Крис колеџу у Оксфорду. Постао је писац из љубави према дјеци. Књига „Алиса у земљи чуда“ је објављена 1865. године и спада у најчувеније књиге енглеске књижевности. Овом причом је желио да покаже свој дјеци свијета, да је свијет дјетињства праведнији, љепши и бољи од свијета одраслих.</vt:lpstr>
      <vt:lpstr>У земљу чуда је доспјела дјевојчица по имену Алиса. Хајде да заједно погледамо њеним очима земљу чуда!</vt:lpstr>
      <vt:lpstr>PowerPoint prezentacija</vt:lpstr>
      <vt:lpstr>Глава I У зечијој логи</vt:lpstr>
      <vt:lpstr>Врста дјела: роман; Жанр: фантастика; Тема: Алиса у сну доспијева у Земљу чуда; Мјесто догађаја: На обали, у зечијој јазбини; Вријеме догађаја: љето; Главни лик: Алиса; Споредни ликови: Бијели Зец, Миш, Мали Бил, Војвоткиња, Чудна Мачка, Шеширџија, Мартовски Зец, Пух, Краљица, Краљ, Необична Корњача и др. Поруке: -Машти никад нема краја! -Свако у себи крије одговор на питање који је пут прави. -Кад нема циљ у животу човјек лута, а кад има циљ онда зна који је пут прави. </vt:lpstr>
      <vt:lpstr>Задатак за самосталан рад: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ГЛАГОЛИ прошло, садашње и будуће вријеме -понављање-</dc:title>
  <dc:creator>Toshiba</dc:creator>
  <cp:lastModifiedBy>Windows User</cp:lastModifiedBy>
  <cp:revision>28</cp:revision>
  <dcterms:created xsi:type="dcterms:W3CDTF">2006-08-16T00:00:00Z</dcterms:created>
  <dcterms:modified xsi:type="dcterms:W3CDTF">2020-11-21T05:17:58Z</dcterms:modified>
</cp:coreProperties>
</file>