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sr-Cyrl-B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sr-Cyrl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571E4-AF36-4CB0-AB09-96F27B487689}" type="datetimeFigureOut">
              <a:rPr lang="sr-Cyrl-BA" smtClean="0"/>
              <a:t>7.11.2020.</a:t>
            </a:fld>
            <a:endParaRPr lang="sr-Cyrl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032C8-ACB4-4A6C-A506-8C5CDA8057EA}" type="slidenum">
              <a:rPr lang="sr-Cyrl-BA" smtClean="0"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val="9474338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Cyrl-B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Cyrl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571E4-AF36-4CB0-AB09-96F27B487689}" type="datetimeFigureOut">
              <a:rPr lang="sr-Cyrl-BA" smtClean="0"/>
              <a:t>7.11.2020.</a:t>
            </a:fld>
            <a:endParaRPr lang="sr-Cyrl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032C8-ACB4-4A6C-A506-8C5CDA8057EA}" type="slidenum">
              <a:rPr lang="sr-Cyrl-BA" smtClean="0"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val="25897346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r-Cyrl-B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Cyrl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571E4-AF36-4CB0-AB09-96F27B487689}" type="datetimeFigureOut">
              <a:rPr lang="sr-Cyrl-BA" smtClean="0"/>
              <a:t>7.11.2020.</a:t>
            </a:fld>
            <a:endParaRPr lang="sr-Cyrl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032C8-ACB4-4A6C-A506-8C5CDA8057EA}" type="slidenum">
              <a:rPr lang="sr-Cyrl-BA" smtClean="0"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val="9958564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Cyrl-B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Cyrl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571E4-AF36-4CB0-AB09-96F27B487689}" type="datetimeFigureOut">
              <a:rPr lang="sr-Cyrl-BA" smtClean="0"/>
              <a:t>7.11.2020.</a:t>
            </a:fld>
            <a:endParaRPr lang="sr-Cyrl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032C8-ACB4-4A6C-A506-8C5CDA8057EA}" type="slidenum">
              <a:rPr lang="sr-Cyrl-BA" smtClean="0"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val="27731809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sr-Cyrl-B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571E4-AF36-4CB0-AB09-96F27B487689}" type="datetimeFigureOut">
              <a:rPr lang="sr-Cyrl-BA" smtClean="0"/>
              <a:t>7.11.2020.</a:t>
            </a:fld>
            <a:endParaRPr lang="sr-Cyrl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032C8-ACB4-4A6C-A506-8C5CDA8057EA}" type="slidenum">
              <a:rPr lang="sr-Cyrl-BA" smtClean="0"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val="26188744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Cyrl-B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Cyrl-B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Cyrl-B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571E4-AF36-4CB0-AB09-96F27B487689}" type="datetimeFigureOut">
              <a:rPr lang="sr-Cyrl-BA" smtClean="0"/>
              <a:t>7.11.2020.</a:t>
            </a:fld>
            <a:endParaRPr lang="sr-Cyrl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032C8-ACB4-4A6C-A506-8C5CDA8057EA}" type="slidenum">
              <a:rPr lang="sr-Cyrl-BA" smtClean="0"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val="31392183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r-Cyrl-B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Cyrl-B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Cyrl-B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571E4-AF36-4CB0-AB09-96F27B487689}" type="datetimeFigureOut">
              <a:rPr lang="sr-Cyrl-BA" smtClean="0"/>
              <a:t>7.11.2020.</a:t>
            </a:fld>
            <a:endParaRPr lang="sr-Cyrl-B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032C8-ACB4-4A6C-A506-8C5CDA8057EA}" type="slidenum">
              <a:rPr lang="sr-Cyrl-BA" smtClean="0"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val="14898088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Cyrl-B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571E4-AF36-4CB0-AB09-96F27B487689}" type="datetimeFigureOut">
              <a:rPr lang="sr-Cyrl-BA" smtClean="0"/>
              <a:t>7.11.2020.</a:t>
            </a:fld>
            <a:endParaRPr lang="sr-Cyrl-B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032C8-ACB4-4A6C-A506-8C5CDA8057EA}" type="slidenum">
              <a:rPr lang="sr-Cyrl-BA" smtClean="0"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val="34479909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571E4-AF36-4CB0-AB09-96F27B487689}" type="datetimeFigureOut">
              <a:rPr lang="sr-Cyrl-BA" smtClean="0"/>
              <a:t>7.11.2020.</a:t>
            </a:fld>
            <a:endParaRPr lang="sr-Cyrl-B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032C8-ACB4-4A6C-A506-8C5CDA8057EA}" type="slidenum">
              <a:rPr lang="sr-Cyrl-BA" smtClean="0"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val="30566977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sr-Cyrl-B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Cyrl-B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571E4-AF36-4CB0-AB09-96F27B487689}" type="datetimeFigureOut">
              <a:rPr lang="sr-Cyrl-BA" smtClean="0"/>
              <a:t>7.11.2020.</a:t>
            </a:fld>
            <a:endParaRPr lang="sr-Cyrl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032C8-ACB4-4A6C-A506-8C5CDA8057EA}" type="slidenum">
              <a:rPr lang="sr-Cyrl-BA" smtClean="0"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val="2626626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sr-Cyrl-B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Cyrl-B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571E4-AF36-4CB0-AB09-96F27B487689}" type="datetimeFigureOut">
              <a:rPr lang="sr-Cyrl-BA" smtClean="0"/>
              <a:t>7.11.2020.</a:t>
            </a:fld>
            <a:endParaRPr lang="sr-Cyrl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032C8-ACB4-4A6C-A506-8C5CDA8057EA}" type="slidenum">
              <a:rPr lang="sr-Cyrl-BA" smtClean="0"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val="19987494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r-Cyrl-B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Cyrl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7571E4-AF36-4CB0-AB09-96F27B487689}" type="datetimeFigureOut">
              <a:rPr lang="sr-Cyrl-BA" smtClean="0"/>
              <a:t>7.11.2020.</a:t>
            </a:fld>
            <a:endParaRPr lang="sr-Cyrl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Cyrl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C032C8-ACB4-4A6C-A506-8C5CDA8057EA}" type="slidenum">
              <a:rPr lang="sr-Cyrl-BA" smtClean="0"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val="37749620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37360" y="2808514"/>
            <a:ext cx="839454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BA" sz="6000" dirty="0" smtClean="0">
                <a:solidFill>
                  <a:srgbClr val="FFFF00"/>
                </a:solidFill>
              </a:rPr>
              <a:t>ЧИТАМО ПИСАНА СЛОВА</a:t>
            </a:r>
            <a:endParaRPr lang="sr-Cyrl-BA" sz="60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8671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83327" y="548640"/>
            <a:ext cx="12213600" cy="56323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BA" sz="6000" b="1" dirty="0" smtClean="0">
                <a:solidFill>
                  <a:srgbClr val="FFFF00"/>
                </a:solidFill>
                <a:latin typeface="CyrVidanSerbia" panose="02000603070000020002" pitchFamily="2" charset="0"/>
              </a:rPr>
              <a:t>А а   Б б   Гг   И и   Л л   Љ љ</a:t>
            </a:r>
          </a:p>
          <a:p>
            <a:r>
              <a:rPr lang="sr-Cyrl-BA" sz="6000" b="1" dirty="0" smtClean="0">
                <a:solidFill>
                  <a:srgbClr val="FFFF00"/>
                </a:solidFill>
                <a:latin typeface="CyrVidanSerbia" panose="02000603070000020002" pitchFamily="2" charset="0"/>
              </a:rPr>
              <a:t>М м   Н н   Њ њ   О о   П п   Р р</a:t>
            </a:r>
          </a:p>
          <a:p>
            <a:r>
              <a:rPr lang="sr-Cyrl-BA" sz="6000" b="1" dirty="0" smtClean="0">
                <a:solidFill>
                  <a:srgbClr val="FFFF00"/>
                </a:solidFill>
                <a:latin typeface="CyrVidanSerbia" panose="02000603070000020002" pitchFamily="2" charset="0"/>
              </a:rPr>
              <a:t> Т т   Ч ч</a:t>
            </a:r>
          </a:p>
          <a:p>
            <a:endParaRPr lang="sr-Cyrl-BA" sz="6000" b="1" dirty="0" smtClean="0">
              <a:solidFill>
                <a:srgbClr val="FFFF00"/>
              </a:solidFill>
              <a:latin typeface="CyrVidanSerbia" panose="02000603070000020002" pitchFamily="2" charset="0"/>
            </a:endParaRPr>
          </a:p>
          <a:p>
            <a:r>
              <a:rPr lang="sr-Cyrl-BA" sz="6000" b="1" dirty="0" smtClean="0">
                <a:solidFill>
                  <a:srgbClr val="FF0000"/>
                </a:solidFill>
                <a:latin typeface="CyrVidanSerbia" panose="02000603070000020002" pitchFamily="2" charset="0"/>
              </a:rPr>
              <a:t>В в   Е е  Ј ј   К к   С с   Ц ц  Ш ш</a:t>
            </a:r>
          </a:p>
          <a:p>
            <a:r>
              <a:rPr lang="sr-Cyrl-BA" sz="6000" b="1" dirty="0" smtClean="0">
                <a:solidFill>
                  <a:srgbClr val="FF0000"/>
                </a:solidFill>
                <a:latin typeface="CyrVidanSerbia" panose="02000603070000020002" pitchFamily="2" charset="0"/>
              </a:rPr>
              <a:t> </a:t>
            </a:r>
            <a:r>
              <a:rPr lang="sr-Cyrl-BA" sz="6000" b="1" dirty="0" smtClean="0">
                <a:solidFill>
                  <a:srgbClr val="FF0000"/>
                </a:solidFill>
              </a:rPr>
              <a:t>В в   Е е    Ј ј    К к    С с</a:t>
            </a:r>
            <a:r>
              <a:rPr lang="sr-Cyrl-BA" sz="6000" b="1" dirty="0">
                <a:solidFill>
                  <a:srgbClr val="FF0000"/>
                </a:solidFill>
                <a:latin typeface="CyrVidanSerbia" panose="02000603070000020002" pitchFamily="2" charset="0"/>
              </a:rPr>
              <a:t> </a:t>
            </a:r>
            <a:r>
              <a:rPr lang="sr-Cyrl-BA" sz="6000" b="1" dirty="0" smtClean="0">
                <a:solidFill>
                  <a:srgbClr val="FF0000"/>
                </a:solidFill>
                <a:latin typeface="CyrVidanSerbia" panose="02000603070000020002" pitchFamily="2" charset="0"/>
              </a:rPr>
              <a:t>  </a:t>
            </a:r>
            <a:r>
              <a:rPr lang="sr-Cyrl-BA" sz="6000" b="1" dirty="0" smtClean="0">
                <a:solidFill>
                  <a:srgbClr val="FF0000"/>
                </a:solidFill>
              </a:rPr>
              <a:t>Ц ц    Ш ш</a:t>
            </a:r>
            <a:r>
              <a:rPr lang="sr-Cyrl-BA" sz="6000" b="1" dirty="0" smtClean="0">
                <a:solidFill>
                  <a:srgbClr val="FF0000"/>
                </a:solidFill>
                <a:latin typeface="CyrVidanSerbia" panose="02000603070000020002" pitchFamily="2" charset="0"/>
              </a:rPr>
              <a:t>    </a:t>
            </a:r>
            <a:endParaRPr lang="sr-Cyrl-BA" sz="6000" b="1" dirty="0">
              <a:solidFill>
                <a:srgbClr val="FF0000"/>
              </a:solidFill>
              <a:latin typeface="CyrVidanSerbia" panose="02000603070000020002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7934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40079" y="1554480"/>
            <a:ext cx="5559535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BA" sz="8000" dirty="0" smtClean="0">
                <a:solidFill>
                  <a:schemeClr val="bg1"/>
                </a:solidFill>
                <a:latin typeface="CyrVidanSerbia" panose="02000603070000020002" pitchFamily="2" charset="0"/>
              </a:rPr>
              <a:t>Бранко има </a:t>
            </a:r>
          </a:p>
          <a:p>
            <a:r>
              <a:rPr lang="sr-Cyrl-BA" sz="8000" dirty="0" smtClean="0">
                <a:solidFill>
                  <a:schemeClr val="bg1"/>
                </a:solidFill>
                <a:latin typeface="CyrVidanSerbia" panose="02000603070000020002" pitchFamily="2" charset="0"/>
              </a:rPr>
              <a:t>коцкице.</a:t>
            </a:r>
            <a:endParaRPr lang="sr-Cyrl-BA" sz="8000" dirty="0">
              <a:solidFill>
                <a:schemeClr val="bg1"/>
              </a:solidFill>
              <a:latin typeface="CyrVidanSerbia" panose="02000603070000020002" pitchFamily="2" charset="0"/>
            </a:endParaRPr>
          </a:p>
        </p:txBody>
      </p:sp>
      <p:pic>
        <p:nvPicPr>
          <p:cNvPr id="1030" name="Picture 6" descr="Child Transprent Png Free Download - Child Play Clipart , Transparent  Cartoon, Free Cliparts &amp; Silhouettes - NetClipar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1595" y="540691"/>
            <a:ext cx="5132096" cy="57234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71559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83772" y="1384662"/>
            <a:ext cx="4291559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BA" sz="8000" dirty="0" smtClean="0">
                <a:solidFill>
                  <a:schemeClr val="bg1"/>
                </a:solidFill>
                <a:latin typeface="CyrVidanSerbia" panose="02000603070000020002" pitchFamily="2" charset="0"/>
              </a:rPr>
              <a:t>Васо је</a:t>
            </a:r>
          </a:p>
          <a:p>
            <a:r>
              <a:rPr lang="sr-Cyrl-BA" sz="8000" dirty="0" smtClean="0">
                <a:solidFill>
                  <a:schemeClr val="bg1"/>
                </a:solidFill>
                <a:latin typeface="CyrVidanSerbia" panose="02000603070000020002" pitchFamily="2" charset="0"/>
              </a:rPr>
              <a:t> направио</a:t>
            </a:r>
          </a:p>
          <a:p>
            <a:r>
              <a:rPr lang="sr-Cyrl-BA" sz="8000" dirty="0" smtClean="0">
                <a:solidFill>
                  <a:schemeClr val="bg1"/>
                </a:solidFill>
                <a:latin typeface="CyrVidanSerbia" panose="02000603070000020002" pitchFamily="2" charset="0"/>
              </a:rPr>
              <a:t> авион.</a:t>
            </a:r>
            <a:endParaRPr lang="sr-Cyrl-BA" sz="8000" dirty="0">
              <a:solidFill>
                <a:schemeClr val="bg1"/>
              </a:solidFill>
              <a:latin typeface="CyrVidanSerbia" panose="02000603070000020002" pitchFamily="2" charset="0"/>
            </a:endParaRPr>
          </a:p>
        </p:txBody>
      </p:sp>
      <p:pic>
        <p:nvPicPr>
          <p:cNvPr id="2050" name="Picture 2" descr="Boy Paper Plane Stock Illustrations – 1,017 Boy Paper Plane Stock  Illustrations, Vectors &amp; Clipart - Dreamstim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3722" y="627017"/>
            <a:ext cx="5373755" cy="5635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7171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96388" y="1515291"/>
            <a:ext cx="5407249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BA" sz="8000" dirty="0" smtClean="0">
                <a:solidFill>
                  <a:schemeClr val="bg1"/>
                </a:solidFill>
                <a:latin typeface="CyrVidanSerbia" panose="02000603070000020002" pitchFamily="2" charset="0"/>
              </a:rPr>
              <a:t>Кока је </a:t>
            </a:r>
          </a:p>
          <a:p>
            <a:r>
              <a:rPr lang="sr-Cyrl-BA" sz="8000" dirty="0" smtClean="0">
                <a:solidFill>
                  <a:schemeClr val="bg1"/>
                </a:solidFill>
                <a:latin typeface="CyrVidanSerbia" panose="02000603070000020002" pitchFamily="2" charset="0"/>
              </a:rPr>
              <a:t>снијела јаје.</a:t>
            </a:r>
            <a:endParaRPr lang="sr-Cyrl-BA" sz="8000" dirty="0">
              <a:solidFill>
                <a:schemeClr val="bg1"/>
              </a:solidFill>
              <a:latin typeface="CyrVidanSerbia" panose="02000603070000020002" pitchFamily="2" charset="0"/>
            </a:endParaRPr>
          </a:p>
        </p:txBody>
      </p:sp>
      <p:pic>
        <p:nvPicPr>
          <p:cNvPr id="3074" name="Picture 2" descr="Cartoon hen and her three eggs Royalty Free Vector Imag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98" t="822" r="398" b="7210"/>
          <a:stretch/>
        </p:blipFill>
        <p:spPr bwMode="auto">
          <a:xfrm>
            <a:off x="6936378" y="267017"/>
            <a:ext cx="4708073" cy="62938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87428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5578" y="1907178"/>
            <a:ext cx="5521063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BA" sz="8000" dirty="0" smtClean="0">
                <a:solidFill>
                  <a:schemeClr val="bg1"/>
                </a:solidFill>
                <a:latin typeface="CyrVidanSerbia" panose="02000603070000020002" pitchFamily="2" charset="0"/>
              </a:rPr>
              <a:t>Књиге су на </a:t>
            </a:r>
          </a:p>
          <a:p>
            <a:r>
              <a:rPr lang="sr-Cyrl-BA" sz="8000" dirty="0" smtClean="0">
                <a:solidFill>
                  <a:schemeClr val="bg1"/>
                </a:solidFill>
                <a:latin typeface="CyrVidanSerbia" panose="02000603070000020002" pitchFamily="2" charset="0"/>
              </a:rPr>
              <a:t>полицама.</a:t>
            </a:r>
            <a:endParaRPr lang="sr-Cyrl-BA" sz="8000" dirty="0">
              <a:solidFill>
                <a:schemeClr val="bg1"/>
              </a:solidFill>
              <a:latin typeface="CyrVidanSerbia" panose="02000603070000020002" pitchFamily="2" charset="0"/>
            </a:endParaRPr>
          </a:p>
        </p:txBody>
      </p:sp>
      <p:pic>
        <p:nvPicPr>
          <p:cNvPr id="4098" name="Picture 2" descr="Fantasy library Stock Vectors, Royalty Free Fantasy library Illustrations |  Depositphotos®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6865" y="399049"/>
            <a:ext cx="4872951" cy="61944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33276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04948" y="1998618"/>
            <a:ext cx="6122189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BA" sz="8000" dirty="0" smtClean="0">
                <a:solidFill>
                  <a:schemeClr val="bg1"/>
                </a:solidFill>
                <a:latin typeface="CyrVidanSerbia" panose="02000603070000020002" pitchFamily="2" charset="0"/>
              </a:rPr>
              <a:t>Капетан има</a:t>
            </a:r>
          </a:p>
          <a:p>
            <a:r>
              <a:rPr lang="sr-Cyrl-BA" sz="8000" dirty="0" smtClean="0">
                <a:solidFill>
                  <a:schemeClr val="bg1"/>
                </a:solidFill>
                <a:latin typeface="CyrVidanSerbia" panose="02000603070000020002" pitchFamily="2" charset="0"/>
              </a:rPr>
              <a:t> капу.</a:t>
            </a:r>
            <a:endParaRPr lang="sr-Cyrl-BA" sz="8000" dirty="0">
              <a:solidFill>
                <a:schemeClr val="bg1"/>
              </a:solidFill>
              <a:latin typeface="CyrVidanSerbia" panose="02000603070000020002" pitchFamily="2" charset="0"/>
            </a:endParaRPr>
          </a:p>
        </p:txBody>
      </p:sp>
      <p:pic>
        <p:nvPicPr>
          <p:cNvPr id="5122" name="Picture 2" descr="Cartoon captain with ship Royalty Free Vector Imag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04" r="6504" b="12612"/>
          <a:stretch/>
        </p:blipFill>
        <p:spPr bwMode="auto">
          <a:xfrm>
            <a:off x="6783908" y="522515"/>
            <a:ext cx="5122876" cy="56954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21385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63735" y="671691"/>
            <a:ext cx="11928265" cy="61863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BA" sz="3200" u="sng" dirty="0" smtClean="0">
                <a:solidFill>
                  <a:schemeClr val="bg1"/>
                </a:solidFill>
              </a:rPr>
              <a:t>Задатак за самосталан рад:</a:t>
            </a:r>
          </a:p>
          <a:p>
            <a:r>
              <a:rPr lang="sr-Cyrl-BA" sz="3200" dirty="0" smtClean="0">
                <a:solidFill>
                  <a:schemeClr val="bg1"/>
                </a:solidFill>
              </a:rPr>
              <a:t>Прочитај реченице , а затим их илуструј:</a:t>
            </a:r>
          </a:p>
          <a:p>
            <a:endParaRPr lang="sr-Cyrl-BA" sz="3200" dirty="0">
              <a:solidFill>
                <a:schemeClr val="bg1"/>
              </a:solidFill>
            </a:endParaRPr>
          </a:p>
          <a:p>
            <a:r>
              <a:rPr lang="sr-Cyrl-BA" sz="8000" dirty="0" smtClean="0">
                <a:solidFill>
                  <a:schemeClr val="bg1"/>
                </a:solidFill>
                <a:latin typeface="CyrVidanSerbia" panose="02000603070000020002" pitchFamily="2" charset="0"/>
              </a:rPr>
              <a:t>Пас има кост.</a:t>
            </a:r>
          </a:p>
          <a:p>
            <a:r>
              <a:rPr lang="sr-Cyrl-BA" sz="8000" dirty="0" smtClean="0">
                <a:solidFill>
                  <a:schemeClr val="bg1"/>
                </a:solidFill>
                <a:latin typeface="CyrVidanSerbia" panose="02000603070000020002" pitchFamily="2" charset="0"/>
              </a:rPr>
              <a:t>Птица је слетјела на кров.</a:t>
            </a:r>
          </a:p>
          <a:p>
            <a:r>
              <a:rPr lang="sr-Cyrl-BA" sz="8000" dirty="0" smtClean="0">
                <a:solidFill>
                  <a:schemeClr val="bg1"/>
                </a:solidFill>
                <a:latin typeface="CyrVidanSerbia" panose="02000603070000020002" pitchFamily="2" charset="0"/>
              </a:rPr>
              <a:t>Вјетар носи лист са гране.</a:t>
            </a:r>
          </a:p>
          <a:p>
            <a:endParaRPr lang="sr-Cyrl-BA" sz="6000" dirty="0">
              <a:solidFill>
                <a:schemeClr val="bg1"/>
              </a:solidFill>
              <a:latin typeface="CyrVidanSerbia" panose="02000603070000020002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4270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115</Words>
  <Application>Microsoft Office PowerPoint</Application>
  <PresentationFormat>Widescreen</PresentationFormat>
  <Paragraphs>24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CyrVidanSerbia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EC</dc:creator>
  <cp:lastModifiedBy>EC</cp:lastModifiedBy>
  <cp:revision>11</cp:revision>
  <dcterms:created xsi:type="dcterms:W3CDTF">2020-11-07T19:49:11Z</dcterms:created>
  <dcterms:modified xsi:type="dcterms:W3CDTF">2020-11-07T21:33:29Z</dcterms:modified>
</cp:coreProperties>
</file>