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75" r:id="rId4"/>
    <p:sldId id="265" r:id="rId5"/>
    <p:sldId id="276" r:id="rId6"/>
    <p:sldId id="271" r:id="rId7"/>
    <p:sldId id="272" r:id="rId8"/>
    <p:sldId id="273" r:id="rId9"/>
    <p:sldId id="27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chemeClr val="tx1"/>
                </a:solidFill>
              </a:rPr>
              <a:t>Привет !</a:t>
            </a:r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  <a:solidFill>
            <a:srgbClr val="00B050"/>
          </a:solidFill>
          <a:ln>
            <a:solidFill>
              <a:schemeClr val="bg2">
                <a:shade val="75000"/>
              </a:schemeClr>
            </a:solidFill>
          </a:ln>
        </p:spPr>
        <p:txBody>
          <a:bodyPr/>
          <a:lstStyle/>
          <a:p>
            <a:endParaRPr lang="sr-Cyrl-RS" smtClean="0"/>
          </a:p>
          <a:p>
            <a:r>
              <a:rPr lang="sr-Latn-BA" smtClean="0"/>
              <a:t>Doбрый </a:t>
            </a:r>
            <a:r>
              <a:rPr lang="sr-Cyrl-RS" smtClean="0"/>
              <a:t> </a:t>
            </a:r>
            <a:r>
              <a:rPr lang="sr-Latn-BA" smtClean="0"/>
              <a:t>день </a:t>
            </a:r>
            <a:r>
              <a:rPr lang="sr-Cyrl-RS" smtClean="0"/>
              <a:t> </a:t>
            </a:r>
            <a:r>
              <a:rPr lang="sr-Latn-BA" smtClean="0"/>
              <a:t>дорогие </a:t>
            </a:r>
            <a:r>
              <a:rPr lang="sr-Cyrl-RS" smtClean="0"/>
              <a:t> </a:t>
            </a:r>
            <a:r>
              <a:rPr lang="sr-Latn-BA" smtClean="0"/>
              <a:t>ученики</a:t>
            </a:r>
            <a:r>
              <a:rPr lang="sr-Latn-BA"/>
              <a:t>!</a:t>
            </a:r>
            <a:endParaRPr lang="en-US"/>
          </a:p>
          <a:p>
            <a:endParaRPr lang="sr-Cyrl-RS" smtClean="0"/>
          </a:p>
          <a:p>
            <a:r>
              <a:rPr lang="sr-Latn-BA" smtClean="0"/>
              <a:t>Я </a:t>
            </a:r>
            <a:r>
              <a:rPr lang="sr-Latn-BA"/>
              <a:t>хочу </a:t>
            </a:r>
            <a:r>
              <a:rPr lang="sr-Latn-BA" smtClean="0"/>
              <a:t>поздрави</a:t>
            </a:r>
            <a:r>
              <a:rPr lang="sr-Cyrl-RS" smtClean="0"/>
              <a:t>т</a:t>
            </a:r>
            <a:r>
              <a:rPr lang="sr-Latn-BA" smtClean="0"/>
              <a:t>ь </a:t>
            </a:r>
            <a:r>
              <a:rPr lang="sr-Latn-BA"/>
              <a:t>всех восьмиклассников Республики Сербской и особенно моих учеников из Кнежева и Имльяни</a:t>
            </a:r>
            <a:r>
              <a:rPr lang="sr-Latn-BA" smtClean="0"/>
              <a:t>.</a:t>
            </a:r>
            <a:endParaRPr lang="sr-Cyrl-RS" smtClean="0"/>
          </a:p>
          <a:p>
            <a:endParaRPr lang="sr-Cyrl-RS" smtClean="0"/>
          </a:p>
          <a:p>
            <a:r>
              <a:rPr lang="sr-Latn-BA" smtClean="0"/>
              <a:t>Меня </a:t>
            </a:r>
            <a:r>
              <a:rPr lang="sr-Cyrl-RS" smtClean="0"/>
              <a:t> </a:t>
            </a:r>
            <a:r>
              <a:rPr lang="sr-Latn-BA" smtClean="0"/>
              <a:t>зову</a:t>
            </a:r>
            <a:r>
              <a:rPr lang="sr-Cyrl-RS" smtClean="0"/>
              <a:t>т</a:t>
            </a:r>
            <a:r>
              <a:rPr lang="sr-Latn-BA" smtClean="0"/>
              <a:t> </a:t>
            </a:r>
            <a:r>
              <a:rPr lang="sr-Cyrl-RS" smtClean="0"/>
              <a:t> </a:t>
            </a:r>
            <a:r>
              <a:rPr lang="sr-Latn-BA" smtClean="0"/>
              <a:t>Dушанка Пилипович,</a:t>
            </a:r>
            <a:r>
              <a:rPr lang="sr-Cyrl-RS" smtClean="0"/>
              <a:t> </a:t>
            </a:r>
            <a:r>
              <a:rPr lang="sr-Latn-BA" smtClean="0"/>
              <a:t>сегодня </a:t>
            </a:r>
            <a:r>
              <a:rPr lang="sr-Latn-BA"/>
              <a:t>я ваша </a:t>
            </a:r>
            <a:r>
              <a:rPr lang="sr-Latn-BA" smtClean="0"/>
              <a:t>учи</a:t>
            </a:r>
            <a:r>
              <a:rPr lang="sr-Cyrl-RS" smtClean="0"/>
              <a:t>т</a:t>
            </a:r>
            <a:r>
              <a:rPr lang="sr-Latn-BA" smtClean="0"/>
              <a:t>ельница </a:t>
            </a:r>
            <a:r>
              <a:rPr lang="sr-Latn-BA"/>
              <a:t>русского языка.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24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334000"/>
          </a:xfrm>
          <a:solidFill>
            <a:srgbClr val="00B050"/>
          </a:solidFill>
        </p:spPr>
        <p:txBody>
          <a:bodyPr>
            <a:normAutofit/>
          </a:bodyPr>
          <a:lstStyle/>
          <a:p>
            <a:endParaRPr lang="sr-Cyrl-RS" sz="2800" smtClean="0"/>
          </a:p>
          <a:p>
            <a:r>
              <a:rPr lang="sr-Latn-BA" sz="2800" smtClean="0"/>
              <a:t>На </a:t>
            </a:r>
            <a:r>
              <a:rPr lang="sr-Latn-BA" sz="2800"/>
              <a:t>домашнее </a:t>
            </a:r>
            <a:r>
              <a:rPr lang="sr-Latn-BA" sz="2800" smtClean="0"/>
              <a:t>задание</a:t>
            </a:r>
            <a:r>
              <a:rPr lang="sr-Cyrl-RS" sz="2800" smtClean="0"/>
              <a:t>:</a:t>
            </a:r>
          </a:p>
          <a:p>
            <a:endParaRPr lang="en-US" sz="2800"/>
          </a:p>
          <a:p>
            <a:r>
              <a:rPr lang="sr-Latn-BA" sz="2800"/>
              <a:t>Обращайте </a:t>
            </a:r>
            <a:r>
              <a:rPr lang="sr-Latn-BA" sz="2800" smtClean="0"/>
              <a:t>прос</a:t>
            </a:r>
            <a:r>
              <a:rPr lang="sr-Cyrl-RS" sz="2800" smtClean="0"/>
              <a:t>т</a:t>
            </a:r>
            <a:r>
              <a:rPr lang="sr-Latn-BA" sz="2800" smtClean="0"/>
              <a:t>ие </a:t>
            </a:r>
            <a:r>
              <a:rPr lang="sr-Latn-BA" sz="2800"/>
              <a:t>и сложение формы </a:t>
            </a:r>
            <a:r>
              <a:rPr lang="sr-Latn-BA" sz="2800" smtClean="0"/>
              <a:t>повели</a:t>
            </a:r>
            <a:r>
              <a:rPr lang="sr-Cyrl-RS" sz="2800" smtClean="0"/>
              <a:t>т</a:t>
            </a:r>
            <a:r>
              <a:rPr lang="sr-Latn-BA" sz="2800" smtClean="0"/>
              <a:t>ельного </a:t>
            </a:r>
            <a:r>
              <a:rPr lang="sr-Latn-BA" sz="2800"/>
              <a:t>наклонения глаголов: </a:t>
            </a:r>
            <a:r>
              <a:rPr lang="sr-Latn-BA" sz="2800" smtClean="0"/>
              <a:t>посмо</a:t>
            </a:r>
            <a:r>
              <a:rPr lang="sr-Cyrl-RS" sz="2800" smtClean="0"/>
              <a:t>т</a:t>
            </a:r>
            <a:r>
              <a:rPr lang="sr-Latn-BA" sz="2800" smtClean="0"/>
              <a:t>ре</a:t>
            </a:r>
            <a:r>
              <a:rPr lang="sr-Cyrl-RS" sz="2800" smtClean="0"/>
              <a:t>т</a:t>
            </a:r>
            <a:r>
              <a:rPr lang="sr-Latn-BA" sz="2800" smtClean="0"/>
              <a:t>ь,</a:t>
            </a:r>
            <a:r>
              <a:rPr lang="sr-Cyrl-RS" sz="2800" smtClean="0"/>
              <a:t> </a:t>
            </a:r>
            <a:r>
              <a:rPr lang="sr-Latn-BA" sz="2800" smtClean="0"/>
              <a:t>плава</a:t>
            </a:r>
            <a:r>
              <a:rPr lang="sr-Cyrl-RS" sz="2800" smtClean="0"/>
              <a:t>т</a:t>
            </a:r>
            <a:r>
              <a:rPr lang="sr-Latn-BA" sz="2800" smtClean="0"/>
              <a:t>ь </a:t>
            </a:r>
            <a:r>
              <a:rPr lang="sr-Latn-BA" sz="2800"/>
              <a:t>и </a:t>
            </a:r>
            <a:r>
              <a:rPr lang="sr-Cyrl-RS" sz="2800" smtClean="0"/>
              <a:t> </a:t>
            </a:r>
            <a:r>
              <a:rPr lang="sr-Latn-BA" sz="2800" smtClean="0"/>
              <a:t>обеда</a:t>
            </a:r>
            <a:r>
              <a:rPr lang="sr-Cyrl-RS" sz="2800" smtClean="0"/>
              <a:t>т</a:t>
            </a:r>
            <a:r>
              <a:rPr lang="sr-Latn-BA" sz="2800" smtClean="0"/>
              <a:t>ь</a:t>
            </a:r>
            <a:r>
              <a:rPr lang="sr-Cyrl-RS" sz="2800" smtClean="0"/>
              <a:t>.</a:t>
            </a:r>
          </a:p>
          <a:p>
            <a:endParaRPr lang="en-US" sz="2800"/>
          </a:p>
          <a:p>
            <a:r>
              <a:rPr lang="sr-Latn-BA" sz="2800"/>
              <a:t>На сегодня все</a:t>
            </a:r>
            <a:r>
              <a:rPr lang="sr-Latn-BA" sz="2800" smtClean="0"/>
              <a:t>.</a:t>
            </a:r>
            <a:endParaRPr lang="sr-Cyrl-RS" sz="2800" smtClean="0"/>
          </a:p>
          <a:p>
            <a:endParaRPr lang="sr-Cyrl-RS" sz="2800" smtClean="0"/>
          </a:p>
          <a:p>
            <a:r>
              <a:rPr lang="sr-Latn-BA" sz="2800" smtClean="0"/>
              <a:t>Досвидания</a:t>
            </a:r>
            <a:r>
              <a:rPr lang="sr-Latn-BA" sz="2800"/>
              <a:t>!</a:t>
            </a:r>
            <a:endParaRPr lang="en-US" sz="280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80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400" b="1" smtClean="0">
                <a:solidFill>
                  <a:schemeClr val="tx1"/>
                </a:solidFill>
              </a:rPr>
              <a:t>D</a:t>
            </a:r>
            <a:r>
              <a:rPr lang="sr-Cyrl-RS" sz="4400" b="1" smtClean="0">
                <a:solidFill>
                  <a:schemeClr val="tx1"/>
                </a:solidFill>
              </a:rPr>
              <a:t>омашнее задание</a:t>
            </a:r>
            <a:endParaRPr lang="en-US" sz="4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2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FFC000"/>
              </a:buClr>
              <a:buFont typeface="Arial" pitchFamily="34" charset="0"/>
              <a:buChar char="•"/>
            </a:pPr>
            <a:r>
              <a:rPr lang="sr-Latn-BA" sz="2400"/>
              <a:t>На сегодняшнем уроке мы будем </a:t>
            </a:r>
            <a:r>
              <a:rPr lang="sr-Latn-BA" sz="2400" smtClean="0"/>
              <a:t>пов</a:t>
            </a:r>
            <a:r>
              <a:rPr lang="sr-Cyrl-RS" sz="2400" smtClean="0"/>
              <a:t>т</a:t>
            </a:r>
            <a:r>
              <a:rPr lang="sr-Latn-BA" sz="2400" smtClean="0"/>
              <a:t>оряmь </a:t>
            </a:r>
            <a:r>
              <a:rPr lang="sr-Latn-BA" sz="2400"/>
              <a:t>Повелиmельное наклонение</a:t>
            </a:r>
            <a:r>
              <a:rPr lang="sr-Latn-BA" sz="2400" smtClean="0"/>
              <a:t>,</a:t>
            </a:r>
            <a:r>
              <a:rPr lang="sr-Cyrl-RS" sz="2400" smtClean="0"/>
              <a:t> </a:t>
            </a:r>
            <a:r>
              <a:rPr lang="sr-Latn-BA" sz="2400" smtClean="0"/>
              <a:t>ведь э</a:t>
            </a:r>
            <a:r>
              <a:rPr lang="sr-Cyrl-RS" sz="2400" smtClean="0"/>
              <a:t>т</a:t>
            </a:r>
            <a:r>
              <a:rPr lang="sr-Latn-BA" sz="2400" smtClean="0"/>
              <a:t>o дос</a:t>
            </a:r>
            <a:r>
              <a:rPr lang="sr-Cyrl-RS" sz="2400" smtClean="0"/>
              <a:t>т</a:t>
            </a:r>
            <a:r>
              <a:rPr lang="sr-Latn-BA" sz="2400" smtClean="0"/>
              <a:t>а</a:t>
            </a:r>
            <a:r>
              <a:rPr lang="sr-Cyrl-RS" sz="2400" smtClean="0"/>
              <a:t>т</a:t>
            </a:r>
            <a:r>
              <a:rPr lang="sr-Latn-BA" sz="2400" smtClean="0"/>
              <a:t>очно </a:t>
            </a:r>
            <a:r>
              <a:rPr lang="sr-Cyrl-RS" sz="2400" smtClean="0"/>
              <a:t>т</a:t>
            </a:r>
            <a:r>
              <a:rPr lang="sr-Latn-BA" sz="2400" smtClean="0"/>
              <a:t>рудный урок.</a:t>
            </a:r>
            <a:r>
              <a:rPr lang="sr-Cyrl-RS" sz="2400" smtClean="0"/>
              <a:t> </a:t>
            </a:r>
          </a:p>
          <a:p>
            <a:pPr>
              <a:buClr>
                <a:srgbClr val="FFC000"/>
              </a:buClr>
              <a:buFont typeface="Arial" pitchFamily="34" charset="0"/>
              <a:buChar char="•"/>
            </a:pPr>
            <a:r>
              <a:rPr lang="sr-Latn-BA" sz="2400" smtClean="0"/>
              <a:t>Так,</a:t>
            </a:r>
            <a:r>
              <a:rPr lang="sr-Cyrl-RS" sz="2400" smtClean="0"/>
              <a:t> </a:t>
            </a:r>
            <a:r>
              <a:rPr lang="sr-Latn-BA" sz="2400" smtClean="0"/>
              <a:t>знае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Latn-BA" sz="2400"/>
              <a:t>ли </a:t>
            </a:r>
            <a:r>
              <a:rPr lang="sr-Latn-BA" sz="2400" smtClean="0"/>
              <a:t>к</a:t>
            </a:r>
            <a:r>
              <a:rPr lang="sr-Cyrl-RS" sz="2400" smtClean="0"/>
              <a:t>т</a:t>
            </a:r>
            <a:r>
              <a:rPr lang="sr-Latn-BA" sz="2400" smtClean="0"/>
              <a:t>о-нибудь </a:t>
            </a:r>
            <a:r>
              <a:rPr lang="sr-Latn-BA" sz="2400"/>
              <a:t>из вас </a:t>
            </a:r>
            <a:r>
              <a:rPr lang="sr-Latn-BA" sz="2400" smtClean="0"/>
              <a:t>ч</a:t>
            </a:r>
            <a:r>
              <a:rPr lang="sr-Cyrl-RS" sz="2400" smtClean="0"/>
              <a:t>т</a:t>
            </a:r>
            <a:r>
              <a:rPr lang="sr-Latn-BA" sz="2400" smtClean="0"/>
              <a:t>о показывае</a:t>
            </a:r>
            <a:r>
              <a:rPr lang="sr-Cyrl-RS" sz="2400" smtClean="0"/>
              <a:t>т</a:t>
            </a:r>
            <a:r>
              <a:rPr lang="sr-Latn-BA" sz="2400" smtClean="0"/>
              <a:t> повели</a:t>
            </a:r>
            <a:r>
              <a:rPr lang="sr-Cyrl-RS" sz="2400" smtClean="0"/>
              <a:t>т</a:t>
            </a:r>
            <a:r>
              <a:rPr lang="sr-Latn-BA" sz="2400" smtClean="0"/>
              <a:t>ельное </a:t>
            </a:r>
            <a:r>
              <a:rPr lang="sr-Latn-BA" sz="2400"/>
              <a:t>наклонение</a:t>
            </a:r>
            <a:r>
              <a:rPr lang="sr-Latn-BA" sz="2400" smtClean="0"/>
              <a:t>?</a:t>
            </a:r>
            <a:r>
              <a:rPr lang="sr-Cyrl-RS" sz="2400" smtClean="0"/>
              <a:t> </a:t>
            </a:r>
          </a:p>
          <a:p>
            <a:pPr>
              <a:buClr>
                <a:srgbClr val="FFC000"/>
              </a:buClr>
              <a:buFont typeface="Arial" pitchFamily="34" charset="0"/>
              <a:buChar char="•"/>
            </a:pPr>
            <a:r>
              <a:rPr lang="sr-Latn-BA" sz="2400" smtClean="0"/>
              <a:t>Повели</a:t>
            </a:r>
            <a:r>
              <a:rPr lang="sr-Cyrl-RS" sz="2400" smtClean="0"/>
              <a:t>т</a:t>
            </a:r>
            <a:r>
              <a:rPr lang="sr-Latn-BA" sz="2400" smtClean="0"/>
              <a:t>ельное </a:t>
            </a:r>
            <a:r>
              <a:rPr lang="sr-Latn-BA" sz="2400"/>
              <a:t>наклонение </a:t>
            </a:r>
            <a:r>
              <a:rPr lang="sr-Latn-BA" sz="2400" smtClean="0"/>
              <a:t>обозначае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Latn-BA" sz="2400"/>
              <a:t>приказание</a:t>
            </a:r>
            <a:r>
              <a:rPr lang="sr-Latn-BA" sz="2400" smtClean="0"/>
              <a:t>,</a:t>
            </a:r>
            <a:r>
              <a:rPr lang="sr-Cyrl-RS" sz="2400" smtClean="0"/>
              <a:t> </a:t>
            </a:r>
            <a:r>
              <a:rPr lang="sr-Latn-BA" sz="2400" smtClean="0"/>
              <a:t>а </a:t>
            </a:r>
            <a:r>
              <a:rPr lang="sr-Cyrl-RS" sz="2400" smtClean="0"/>
              <a:t>т</a:t>
            </a:r>
            <a:r>
              <a:rPr lang="sr-Latn-BA" sz="2400" smtClean="0"/>
              <a:t>ак </a:t>
            </a:r>
            <a:r>
              <a:rPr lang="sr-Latn-BA" sz="2400"/>
              <a:t>же просьбу или </a:t>
            </a:r>
            <a:r>
              <a:rPr lang="sr-Latn-BA" sz="2400" smtClean="0"/>
              <a:t>пожелание,</a:t>
            </a:r>
            <a:r>
              <a:rPr lang="sr-Cyrl-RS" sz="2400" smtClean="0"/>
              <a:t> </a:t>
            </a:r>
            <a:r>
              <a:rPr lang="sr-Latn-BA" sz="2400" smtClean="0"/>
              <a:t>а </a:t>
            </a:r>
            <a:r>
              <a:rPr lang="sr-Latn-BA" sz="2400"/>
              <a:t>в </a:t>
            </a:r>
            <a:r>
              <a:rPr lang="sr-Latn-BA" sz="2400" smtClean="0"/>
              <a:t>о</a:t>
            </a:r>
            <a:r>
              <a:rPr lang="sr-Cyrl-RS" sz="2400" smtClean="0"/>
              <a:t>т</a:t>
            </a:r>
            <a:r>
              <a:rPr lang="sr-Latn-BA" sz="2400" smtClean="0"/>
              <a:t>рица</a:t>
            </a:r>
            <a:r>
              <a:rPr lang="sr-Cyrl-RS" sz="2400" smtClean="0"/>
              <a:t>т</a:t>
            </a:r>
            <a:r>
              <a:rPr lang="sr-Latn-BA" sz="2400" smtClean="0"/>
              <a:t>ельной </a:t>
            </a:r>
            <a:r>
              <a:rPr lang="sr-Latn-BA" sz="2400"/>
              <a:t>форме-запрещение.</a:t>
            </a:r>
            <a:endParaRPr lang="en-US" sz="240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800" smtClean="0"/>
              <a:t>Повели</a:t>
            </a:r>
            <a:r>
              <a:rPr lang="sr-Cyrl-RS" sz="4800" smtClean="0"/>
              <a:t>т</a:t>
            </a:r>
            <a:r>
              <a:rPr lang="sr-Latn-BA" sz="4800" smtClean="0"/>
              <a:t>ельное </a:t>
            </a:r>
            <a:r>
              <a:rPr lang="sr-Latn-BA" sz="4800"/>
              <a:t>наклонение</a:t>
            </a:r>
            <a:endParaRPr lang="en-US" sz="4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Latn-BA" sz="2800"/>
              <a:t>Формы </a:t>
            </a:r>
            <a:r>
              <a:rPr lang="sr-Latn-BA" sz="2800" smtClean="0"/>
              <a:t>повели</a:t>
            </a:r>
            <a:r>
              <a:rPr lang="sr-Cyrl-RS" sz="2800" smtClean="0"/>
              <a:t>т</a:t>
            </a:r>
            <a:r>
              <a:rPr lang="sr-Latn-BA" sz="2800" smtClean="0"/>
              <a:t>ельного </a:t>
            </a:r>
            <a:r>
              <a:rPr lang="sr-Latn-BA" sz="2800"/>
              <a:t>наклонения </a:t>
            </a:r>
            <a:r>
              <a:rPr lang="sr-Latn-BA" sz="2800" smtClean="0"/>
              <a:t>прос</a:t>
            </a:r>
            <a:r>
              <a:rPr lang="sr-Cyrl-RS" sz="2800" smtClean="0"/>
              <a:t>т</a:t>
            </a:r>
            <a:r>
              <a:rPr lang="sr-Latn-BA" sz="2800" smtClean="0"/>
              <a:t>ые </a:t>
            </a:r>
            <a:r>
              <a:rPr lang="sr-Latn-BA" sz="2800"/>
              <a:t>и сложные.</a:t>
            </a:r>
            <a:r>
              <a:rPr lang="sr-Cyrl-RS" sz="2800"/>
              <a:t> </a:t>
            </a:r>
            <a:endParaRPr lang="sr-Cyrl-RS" sz="2800" smtClean="0"/>
          </a:p>
          <a:p>
            <a:pPr>
              <a:buFont typeface="Arial" pitchFamily="34" charset="0"/>
              <a:buChar char="•"/>
            </a:pPr>
            <a:endParaRPr lang="sr-Cyrl-RS" sz="2800" smtClean="0"/>
          </a:p>
          <a:p>
            <a:pPr>
              <a:buFont typeface="Arial" pitchFamily="34" charset="0"/>
              <a:buChar char="•"/>
            </a:pPr>
            <a:r>
              <a:rPr lang="sr-Latn-BA" sz="2800" smtClean="0"/>
              <a:t>Прос</a:t>
            </a:r>
            <a:r>
              <a:rPr lang="sr-Cyrl-RS" sz="2800" smtClean="0"/>
              <a:t>т</a:t>
            </a:r>
            <a:r>
              <a:rPr lang="sr-Latn-BA" sz="2800" smtClean="0"/>
              <a:t>ые </a:t>
            </a:r>
            <a:r>
              <a:rPr lang="sr-Latn-BA" sz="2800"/>
              <a:t>формы </a:t>
            </a:r>
            <a:r>
              <a:rPr lang="sr-Latn-BA" sz="2800" smtClean="0"/>
              <a:t>упо</a:t>
            </a:r>
            <a:r>
              <a:rPr lang="sr-Cyrl-RS" sz="2800" smtClean="0"/>
              <a:t>т</a:t>
            </a:r>
            <a:r>
              <a:rPr lang="sr-Latn-BA" sz="2800" smtClean="0"/>
              <a:t>ребляю</a:t>
            </a:r>
            <a:r>
              <a:rPr lang="sr-Cyrl-RS" sz="2800" smtClean="0"/>
              <a:t>т</a:t>
            </a:r>
            <a:r>
              <a:rPr lang="sr-Latn-BA" sz="2800" smtClean="0"/>
              <a:t>ся </a:t>
            </a:r>
            <a:r>
              <a:rPr lang="sr-Latn-BA" sz="2800"/>
              <a:t>во </a:t>
            </a:r>
            <a:r>
              <a:rPr lang="sr-Latn-BA" sz="2800" smtClean="0"/>
              <a:t>в</a:t>
            </a:r>
            <a:r>
              <a:rPr lang="sr-Cyrl-RS" sz="2800" smtClean="0"/>
              <a:t>т</a:t>
            </a:r>
            <a:r>
              <a:rPr lang="sr-Latn-BA" sz="2800" smtClean="0"/>
              <a:t>ором </a:t>
            </a:r>
            <a:r>
              <a:rPr lang="sr-Latn-BA" sz="2800"/>
              <a:t>лице </a:t>
            </a:r>
            <a:r>
              <a:rPr lang="sr-Latn-BA" sz="2800" smtClean="0"/>
              <a:t>единс</a:t>
            </a:r>
            <a:r>
              <a:rPr lang="sr-Cyrl-RS" sz="2800" smtClean="0"/>
              <a:t>т</a:t>
            </a:r>
            <a:r>
              <a:rPr lang="sr-Latn-BA" sz="2800" smtClean="0"/>
              <a:t>венного </a:t>
            </a:r>
            <a:r>
              <a:rPr lang="sr-Latn-BA" sz="2800"/>
              <a:t>и </a:t>
            </a:r>
            <a:r>
              <a:rPr lang="sr-Latn-BA" sz="2800" smtClean="0"/>
              <a:t>множес</a:t>
            </a:r>
            <a:r>
              <a:rPr lang="sr-Cyrl-RS" sz="2800" smtClean="0"/>
              <a:t>т</a:t>
            </a:r>
            <a:r>
              <a:rPr lang="sr-Latn-BA" sz="2800" smtClean="0"/>
              <a:t>венного числа</a:t>
            </a:r>
            <a:r>
              <a:rPr lang="sr-Cyrl-RS" sz="2800" smtClean="0"/>
              <a:t>.</a:t>
            </a:r>
          </a:p>
          <a:p>
            <a:pPr>
              <a:buFont typeface="Arial" pitchFamily="34" charset="0"/>
              <a:buChar char="•"/>
            </a:pPr>
            <a:endParaRPr lang="sr-Cyrl-RS" sz="2800" smtClean="0"/>
          </a:p>
          <a:p>
            <a:pPr>
              <a:buFont typeface="Arial" pitchFamily="34" charset="0"/>
              <a:buChar char="•"/>
            </a:pPr>
            <a:r>
              <a:rPr lang="sr-Cyrl-RS" sz="2800" smtClean="0"/>
              <a:t>С</a:t>
            </a:r>
            <a:r>
              <a:rPr lang="sr-Latn-BA" sz="2800" smtClean="0"/>
              <a:t>ложные </a:t>
            </a:r>
            <a:r>
              <a:rPr lang="sr-Latn-BA" sz="2800"/>
              <a:t>формы </a:t>
            </a:r>
            <a:r>
              <a:rPr lang="sr-Latn-BA" sz="2800" smtClean="0"/>
              <a:t>упо</a:t>
            </a:r>
            <a:r>
              <a:rPr lang="sr-Cyrl-RS" sz="2800" smtClean="0"/>
              <a:t>т</a:t>
            </a:r>
            <a:r>
              <a:rPr lang="sr-Latn-BA" sz="2800" smtClean="0"/>
              <a:t>ребляю</a:t>
            </a:r>
            <a:r>
              <a:rPr lang="sr-Cyrl-RS" sz="2800" smtClean="0"/>
              <a:t>т</a:t>
            </a:r>
            <a:r>
              <a:rPr lang="sr-Latn-BA" sz="2800" smtClean="0"/>
              <a:t>ся </a:t>
            </a:r>
            <a:r>
              <a:rPr lang="sr-Latn-BA" sz="2800"/>
              <a:t>для </a:t>
            </a:r>
            <a:r>
              <a:rPr lang="sr-Cyrl-RS" sz="2800" smtClean="0"/>
              <a:t>т</a:t>
            </a:r>
            <a:r>
              <a:rPr lang="sr-Latn-BA" sz="2800" smtClean="0"/>
              <a:t>ре</a:t>
            </a:r>
            <a:r>
              <a:rPr lang="sr-Cyrl-RS" sz="2800" smtClean="0"/>
              <a:t>т</a:t>
            </a:r>
            <a:r>
              <a:rPr lang="sr-Latn-BA" sz="2800" smtClean="0"/>
              <a:t>ьего </a:t>
            </a:r>
            <a:r>
              <a:rPr lang="sr-Latn-BA" sz="2800"/>
              <a:t>лица </a:t>
            </a:r>
            <a:r>
              <a:rPr lang="sr-Latn-BA" sz="2800" smtClean="0"/>
              <a:t>единс</a:t>
            </a:r>
            <a:r>
              <a:rPr lang="sr-Cyrl-RS" sz="2800" smtClean="0"/>
              <a:t>т</a:t>
            </a:r>
            <a:r>
              <a:rPr lang="sr-Latn-BA" sz="2800" smtClean="0"/>
              <a:t>венного </a:t>
            </a:r>
            <a:r>
              <a:rPr lang="sr-Latn-BA" sz="2800"/>
              <a:t>и </a:t>
            </a:r>
            <a:r>
              <a:rPr lang="sr-Latn-BA" sz="2800" smtClean="0"/>
              <a:t>множес</a:t>
            </a:r>
            <a:r>
              <a:rPr lang="sr-Cyrl-RS" sz="2800" smtClean="0"/>
              <a:t>т</a:t>
            </a:r>
            <a:r>
              <a:rPr lang="sr-Latn-BA" sz="2800" smtClean="0"/>
              <a:t>венного </a:t>
            </a:r>
            <a:r>
              <a:rPr lang="sr-Latn-BA" sz="2800"/>
              <a:t>числа</a:t>
            </a:r>
            <a:r>
              <a:rPr lang="sr-Latn-BA" sz="2800" smtClean="0"/>
              <a:t>.</a:t>
            </a:r>
            <a:endParaRPr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sr-Latn-BA" sz="4000"/>
              <a:t>Формы </a:t>
            </a:r>
            <a:r>
              <a:rPr lang="sr-Cyrl-RS" sz="4000" smtClean="0"/>
              <a:t> </a:t>
            </a:r>
            <a:r>
              <a:rPr lang="sr-Latn-BA" sz="4000" smtClean="0"/>
              <a:t>повели</a:t>
            </a:r>
            <a:r>
              <a:rPr lang="sr-Cyrl-RS" sz="4000" smtClean="0"/>
              <a:t>т</a:t>
            </a:r>
            <a:r>
              <a:rPr lang="sr-Latn-BA" sz="4000" smtClean="0"/>
              <a:t>ельного </a:t>
            </a:r>
            <a:r>
              <a:rPr lang="sr-Cyrl-RS" sz="4000" smtClean="0"/>
              <a:t> </a:t>
            </a:r>
            <a:r>
              <a:rPr lang="sr-Latn-BA" sz="4000" smtClean="0"/>
              <a:t>наклонения</a:t>
            </a:r>
            <a:endParaRPr lang="en-US" sz="4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864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sr-Latn-BA" sz="2800" smtClean="0"/>
              <a:t>Повелиmельное </a:t>
            </a:r>
            <a:r>
              <a:rPr lang="sr-Latn-BA" sz="2800"/>
              <a:t>наклонения (просmое) образуеmся оm основы насmоящего(просmого будущего) времени </a:t>
            </a:r>
            <a:r>
              <a:rPr lang="sr-Latn-BA" sz="2800" smtClean="0"/>
              <a:t> </a:t>
            </a:r>
            <a:r>
              <a:rPr lang="sr-Cyrl-RS" sz="2800" smtClean="0"/>
              <a:t>суффиксами</a:t>
            </a:r>
            <a:r>
              <a:rPr lang="sr-Latn-BA" sz="2800" smtClean="0"/>
              <a:t>:</a:t>
            </a:r>
            <a:endParaRPr lang="sr-Cyrl-RS" sz="2800"/>
          </a:p>
          <a:p>
            <a:r>
              <a:rPr lang="sr-Latn-BA" sz="2800" smtClean="0"/>
              <a:t>а</a:t>
            </a:r>
            <a:r>
              <a:rPr lang="sr-Latn-BA" sz="2800"/>
              <a:t>)  -и-,иme-у глаголов с основой на согласный звук</a:t>
            </a:r>
            <a:r>
              <a:rPr lang="sr-Latn-BA" sz="2800" smtClean="0"/>
              <a:t>,</a:t>
            </a:r>
            <a:r>
              <a:rPr lang="sr-Cyrl-RS" sz="2800" smtClean="0"/>
              <a:t> </a:t>
            </a:r>
            <a:r>
              <a:rPr lang="sr-Latn-BA" sz="2800" smtClean="0"/>
              <a:t>если </a:t>
            </a:r>
            <a:r>
              <a:rPr lang="sr-Latn-BA" sz="2800"/>
              <a:t>на окончание падаеm ударение,нпр</a:t>
            </a:r>
            <a:r>
              <a:rPr lang="sr-Latn-BA" sz="2800" smtClean="0"/>
              <a:t>:</a:t>
            </a:r>
            <a:endParaRPr lang="sr-Cyrl-RS" sz="2800" smtClean="0"/>
          </a:p>
          <a:p>
            <a:endParaRPr lang="en-US" sz="2800"/>
          </a:p>
          <a:p>
            <a:r>
              <a:rPr lang="sr-Latn-BA" sz="2800"/>
              <a:t>писаmь-пиш-уm + и=пиши! + иme=пишиme!</a:t>
            </a:r>
            <a:endParaRPr lang="en-US" sz="2800"/>
          </a:p>
          <a:p>
            <a:r>
              <a:rPr lang="sr-Latn-BA" sz="2800"/>
              <a:t>енсmи-нес-уm+и=неси! +иmе=несиmе!</a:t>
            </a:r>
            <a:endParaRPr lang="en-US" sz="2800"/>
          </a:p>
          <a:p>
            <a:r>
              <a:rPr lang="sr-Latn-BA" sz="2800"/>
              <a:t>идmи-ид-уm+и=или!+иmе =идиmе!</a:t>
            </a:r>
            <a:endParaRPr lang="en-US" sz="2800"/>
          </a:p>
          <a:p>
            <a:pPr>
              <a:buClr>
                <a:srgbClr val="C00000"/>
              </a:buClr>
            </a:pPr>
            <a:endParaRPr lang="sr-Cyrl-RS" sz="2800" smtClean="0"/>
          </a:p>
          <a:p>
            <a:pPr>
              <a:buClr>
                <a:srgbClr val="C00000"/>
              </a:buClr>
            </a:pPr>
            <a:endParaRPr lang="sr-Cyrl-R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sr-Cyrl-RS" sz="4000" smtClean="0"/>
              <a:t/>
            </a:r>
            <a:br>
              <a:rPr lang="sr-Cyrl-RS" sz="4000" smtClean="0"/>
            </a:br>
            <a:r>
              <a:rPr lang="sr-Latn-BA" sz="4000" smtClean="0"/>
              <a:t>Образование повели</a:t>
            </a:r>
            <a:r>
              <a:rPr lang="sr-Cyrl-RS" sz="4000" smtClean="0"/>
              <a:t>т</a:t>
            </a:r>
            <a:r>
              <a:rPr lang="sr-Latn-BA" sz="4000" smtClean="0"/>
              <a:t>ельного </a:t>
            </a:r>
            <a:r>
              <a:rPr lang="sr-Latn-BA" sz="4000"/>
              <a:t>наклонения</a:t>
            </a:r>
            <a:endParaRPr lang="en-US" sz="4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1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864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sr-Latn-BA" sz="2800" smtClean="0"/>
              <a:t>б</a:t>
            </a:r>
            <a:r>
              <a:rPr lang="sr-Latn-BA" sz="2800"/>
              <a:t>) -ь,- </a:t>
            </a:r>
            <a:r>
              <a:rPr lang="sr-Latn-BA" sz="2800" smtClean="0"/>
              <a:t>ьme </a:t>
            </a:r>
            <a:r>
              <a:rPr lang="sr-Latn-BA" sz="2800"/>
              <a:t>-если ударение на основе</a:t>
            </a:r>
            <a:r>
              <a:rPr lang="sr-Latn-BA" sz="2800" smtClean="0"/>
              <a:t>,</a:t>
            </a:r>
            <a:r>
              <a:rPr lang="sr-Cyrl-RS" sz="2800" smtClean="0"/>
              <a:t> </a:t>
            </a:r>
            <a:r>
              <a:rPr lang="sr-Latn-BA" sz="2800" smtClean="0"/>
              <a:t>mо </a:t>
            </a:r>
            <a:r>
              <a:rPr lang="sr-Latn-BA" sz="2800"/>
              <a:t>окончания -и-,-иme,сокращаюmся </a:t>
            </a:r>
            <a:r>
              <a:rPr lang="sr-Latn-BA" sz="2800" smtClean="0"/>
              <a:t>в</a:t>
            </a:r>
            <a:r>
              <a:rPr lang="sr-Cyrl-RS" sz="2800" smtClean="0"/>
              <a:t> </a:t>
            </a:r>
            <a:r>
              <a:rPr lang="sr-Latn-BA" sz="2800" smtClean="0"/>
              <a:t>-</a:t>
            </a:r>
            <a:r>
              <a:rPr lang="sr-Latn-BA" sz="2800"/>
              <a:t>ь</a:t>
            </a:r>
            <a:r>
              <a:rPr lang="sr-Latn-BA" sz="2800" smtClean="0"/>
              <a:t>,</a:t>
            </a:r>
            <a:r>
              <a:rPr lang="sr-Cyrl-RS" sz="2800" smtClean="0"/>
              <a:t> </a:t>
            </a:r>
            <a:r>
              <a:rPr lang="sr-Latn-BA" sz="2800"/>
              <a:t>- </a:t>
            </a:r>
            <a:r>
              <a:rPr lang="sr-Latn-BA" sz="2800" smtClean="0"/>
              <a:t>ьmе</a:t>
            </a:r>
            <a:r>
              <a:rPr lang="sr-Latn-BA" sz="2800"/>
              <a:t>,</a:t>
            </a:r>
            <a:r>
              <a:rPr lang="sr-Cyrl-RS" sz="2800" smtClean="0"/>
              <a:t> </a:t>
            </a:r>
            <a:r>
              <a:rPr lang="sr-Latn-BA" sz="2800" smtClean="0"/>
              <a:t>нпр:</a:t>
            </a:r>
            <a:endParaRPr lang="en-US" sz="2800"/>
          </a:p>
          <a:p>
            <a:r>
              <a:rPr lang="sr-Latn-BA" sz="2800" smtClean="0"/>
              <a:t>брос</a:t>
            </a:r>
            <a:r>
              <a:rPr lang="sr-Cyrl-RS" sz="2800" smtClean="0"/>
              <a:t>и</a:t>
            </a:r>
            <a:r>
              <a:rPr lang="sr-Latn-BA" sz="2800" smtClean="0"/>
              <a:t>тmь</a:t>
            </a:r>
            <a:r>
              <a:rPr lang="sr-Cyrl-RS" sz="2800" smtClean="0"/>
              <a:t> </a:t>
            </a:r>
            <a:r>
              <a:rPr lang="sr-Latn-BA" sz="2800" smtClean="0"/>
              <a:t>-брос-яm </a:t>
            </a:r>
            <a:r>
              <a:rPr lang="sr-Latn-BA" sz="2800"/>
              <a:t>+ь=брось! +ьmе=бросьme</a:t>
            </a:r>
            <a:r>
              <a:rPr lang="sr-Latn-BA" sz="2800" smtClean="0"/>
              <a:t>!</a:t>
            </a:r>
            <a:endParaRPr lang="sr-Cyrl-RS" sz="2800" smtClean="0"/>
          </a:p>
          <a:p>
            <a:endParaRPr lang="en-US" sz="2800"/>
          </a:p>
          <a:p>
            <a:r>
              <a:rPr lang="sr-Latn-BA" sz="2800"/>
              <a:t>удариmь-удар-яm +ь =ударь!+ьme=ударьmе</a:t>
            </a:r>
            <a:r>
              <a:rPr lang="sr-Latn-BA" sz="2800" smtClean="0"/>
              <a:t>!</a:t>
            </a:r>
            <a:endParaRPr lang="sr-Cyrl-RS" sz="2800" smtClean="0"/>
          </a:p>
          <a:p>
            <a:endParaRPr lang="en-US" sz="2800"/>
          </a:p>
          <a:p>
            <a:r>
              <a:rPr lang="sr-Latn-BA" sz="2800"/>
              <a:t>резаmь-реж-уm +ь=режь!+ьme=режьme</a:t>
            </a:r>
            <a:r>
              <a:rPr lang="sr-Latn-BA" sz="2800" smtClean="0"/>
              <a:t>!</a:t>
            </a:r>
            <a:endParaRPr lang="sr-Cyrl-RS" sz="2800" smtClean="0"/>
          </a:p>
          <a:p>
            <a:endParaRPr lang="en-US" sz="2800"/>
          </a:p>
          <a:p>
            <a:r>
              <a:rPr lang="sr-Latn-BA" sz="2800"/>
              <a:t>пряmamь-пряч-уm+ь=прячь!+ьmе=прячьmе!</a:t>
            </a:r>
            <a:endParaRPr lang="en-US" sz="2800"/>
          </a:p>
          <a:p>
            <a:pPr>
              <a:buClr>
                <a:srgbClr val="C00000"/>
              </a:buClr>
            </a:pPr>
            <a:endParaRPr lang="sr-Cyrl-R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sr-Cyrl-RS" sz="4000" smtClean="0"/>
              <a:t/>
            </a:r>
            <a:br>
              <a:rPr lang="sr-Cyrl-RS" sz="4000" smtClean="0"/>
            </a:br>
            <a:r>
              <a:rPr lang="sr-Latn-BA" sz="4000" smtClean="0"/>
              <a:t>Образование повели</a:t>
            </a:r>
            <a:r>
              <a:rPr lang="sr-Cyrl-RS" sz="4000" smtClean="0"/>
              <a:t>т</a:t>
            </a:r>
            <a:r>
              <a:rPr lang="sr-Latn-BA" sz="4000" smtClean="0"/>
              <a:t>ельного </a:t>
            </a:r>
            <a:r>
              <a:rPr lang="sr-Latn-BA" sz="4000"/>
              <a:t>наклонения</a:t>
            </a:r>
            <a:endParaRPr lang="en-US" sz="4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029200"/>
          </a:xfrm>
          <a:solidFill>
            <a:srgbClr val="00B050"/>
          </a:solidFill>
        </p:spPr>
        <p:txBody>
          <a:bodyPr>
            <a:noAutofit/>
          </a:bodyPr>
          <a:lstStyle/>
          <a:p>
            <a:endParaRPr lang="sr-Latn-BA" sz="2000" smtClean="0"/>
          </a:p>
          <a:p>
            <a:r>
              <a:rPr lang="sr-Latn-BA" sz="2800" smtClean="0"/>
              <a:t>в)</a:t>
            </a:r>
            <a:r>
              <a:rPr lang="sr-Cyrl-RS" sz="2800" smtClean="0"/>
              <a:t> </a:t>
            </a:r>
            <a:r>
              <a:rPr lang="sr-Latn-BA" sz="2800" smtClean="0"/>
              <a:t>Если </a:t>
            </a:r>
            <a:r>
              <a:rPr lang="sr-Latn-BA" sz="2800"/>
              <a:t>основа оканчиваеmся на  гласный </a:t>
            </a:r>
            <a:r>
              <a:rPr lang="sr-Latn-BA" sz="2800" smtClean="0"/>
              <a:t>звук,</a:t>
            </a:r>
            <a:r>
              <a:rPr lang="sr-Cyrl-RS" sz="2800" smtClean="0"/>
              <a:t> </a:t>
            </a:r>
            <a:r>
              <a:rPr lang="sr-Latn-BA" sz="2800" smtClean="0"/>
              <a:t>mогда </a:t>
            </a:r>
            <a:r>
              <a:rPr lang="sr-Latn-BA" sz="2800"/>
              <a:t>прибавляюmся суффиксы-й,-йmе.</a:t>
            </a:r>
            <a:endParaRPr lang="en-US" sz="2800"/>
          </a:p>
          <a:p>
            <a:r>
              <a:rPr lang="sr-Latn-BA" sz="2800" smtClean="0"/>
              <a:t>делаmь-</a:t>
            </a:r>
            <a:r>
              <a:rPr lang="sr-Cyrl-RS" sz="2800" smtClean="0"/>
              <a:t> </a:t>
            </a:r>
            <a:r>
              <a:rPr lang="sr-Latn-BA" sz="2800" smtClean="0"/>
              <a:t>дела-юm+й=делай</a:t>
            </a:r>
            <a:r>
              <a:rPr lang="sr-Latn-BA" sz="2800"/>
              <a:t>!+йmе= делайmе</a:t>
            </a:r>
            <a:endParaRPr lang="en-US" sz="2800"/>
          </a:p>
          <a:p>
            <a:r>
              <a:rPr lang="sr-Cyrl-RS" sz="2800" smtClean="0"/>
              <a:t>ч</a:t>
            </a:r>
            <a:r>
              <a:rPr lang="sr-Latn-BA" sz="2800" smtClean="0"/>
              <a:t>иmаmь</a:t>
            </a:r>
            <a:r>
              <a:rPr lang="sr-Cyrl-RS" sz="2800" smtClean="0"/>
              <a:t> </a:t>
            </a:r>
            <a:r>
              <a:rPr lang="sr-Latn-BA" sz="2800" smtClean="0"/>
              <a:t>-чтmа</a:t>
            </a:r>
            <a:r>
              <a:rPr lang="sr-Cyrl-RS" sz="2800" smtClean="0"/>
              <a:t> </a:t>
            </a:r>
            <a:r>
              <a:rPr lang="sr-Latn-BA" sz="2800" smtClean="0"/>
              <a:t>-юm+й=чиmай</a:t>
            </a:r>
            <a:r>
              <a:rPr lang="sr-Latn-BA" sz="2800"/>
              <a:t>!+йmе,=чиmайmе!</a:t>
            </a:r>
            <a:endParaRPr lang="en-US" sz="2800"/>
          </a:p>
          <a:p>
            <a:r>
              <a:rPr lang="sr-Latn-BA" sz="2800"/>
              <a:t>пеmь-по-юm+й=пой!+,йmе,=пойmе!</a:t>
            </a:r>
            <a:endParaRPr lang="en-US" sz="2800"/>
          </a:p>
          <a:p>
            <a:r>
              <a:rPr lang="sr-Latn-BA" sz="2800"/>
              <a:t>рисоваmь-рису-юm +й= рисуй!+йmе=рисуйme!</a:t>
            </a:r>
            <a:endParaRPr lang="en-US" sz="2800"/>
          </a:p>
          <a:p>
            <a:pPr>
              <a:buClr>
                <a:srgbClr val="C00000"/>
              </a:buClr>
            </a:pPr>
            <a:endParaRPr 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192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sr-Latn-BA" sz="4000"/>
              <a:t>Образование </a:t>
            </a:r>
            <a:r>
              <a:rPr lang="sr-Latn-BA" sz="4000" smtClean="0"/>
              <a:t>повели</a:t>
            </a:r>
            <a:r>
              <a:rPr lang="sr-Cyrl-RS" sz="4000" smtClean="0"/>
              <a:t>т</a:t>
            </a:r>
            <a:r>
              <a:rPr lang="sr-Latn-BA" sz="4000" smtClean="0"/>
              <a:t>ельного </a:t>
            </a:r>
            <a:r>
              <a:rPr lang="sr-Latn-BA" sz="4000"/>
              <a:t>наклонения</a:t>
            </a:r>
            <a:endParaRPr lang="en-US" sz="4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10200"/>
          </a:xfrm>
          <a:solidFill>
            <a:srgbClr val="00B050"/>
          </a:solidFill>
        </p:spPr>
        <p:txBody>
          <a:bodyPr>
            <a:noAutofit/>
          </a:bodyPr>
          <a:lstStyle/>
          <a:p>
            <a:endParaRPr lang="sr-Latn-BA" sz="2000" smtClean="0"/>
          </a:p>
          <a:p>
            <a:r>
              <a:rPr lang="sr-Latn-BA" sz="2800" smtClean="0"/>
              <a:t>У </a:t>
            </a:r>
            <a:r>
              <a:rPr lang="sr-Latn-BA" sz="2800"/>
              <a:t>глаголов совершенного вида для первого лица </a:t>
            </a:r>
            <a:r>
              <a:rPr lang="sr-Latn-BA" sz="2800" smtClean="0"/>
              <a:t>множес</a:t>
            </a:r>
            <a:r>
              <a:rPr lang="sr-Cyrl-RS" sz="2800" smtClean="0"/>
              <a:t>т</a:t>
            </a:r>
            <a:r>
              <a:rPr lang="sr-Latn-BA" sz="2800" smtClean="0"/>
              <a:t>венного </a:t>
            </a:r>
            <a:r>
              <a:rPr lang="sr-Latn-BA" sz="2800"/>
              <a:t>числа можно </a:t>
            </a:r>
            <a:r>
              <a:rPr lang="sr-Latn-BA" sz="2800" smtClean="0"/>
              <a:t>упо</a:t>
            </a:r>
            <a:r>
              <a:rPr lang="sr-Cyrl-RS" sz="2800" smtClean="0"/>
              <a:t>т</a:t>
            </a:r>
            <a:r>
              <a:rPr lang="sr-Latn-BA" sz="2800" smtClean="0"/>
              <a:t>реби</a:t>
            </a:r>
            <a:r>
              <a:rPr lang="sr-Cyrl-RS" sz="2800" smtClean="0"/>
              <a:t>т</a:t>
            </a:r>
            <a:r>
              <a:rPr lang="sr-Latn-BA" sz="2800" smtClean="0"/>
              <a:t>ь </a:t>
            </a:r>
            <a:r>
              <a:rPr lang="sr-Latn-BA" sz="2800"/>
              <a:t>форму первого лица </a:t>
            </a:r>
            <a:r>
              <a:rPr lang="sr-Latn-BA" sz="2800" smtClean="0"/>
              <a:t>множес</a:t>
            </a:r>
            <a:r>
              <a:rPr lang="sr-Cyrl-RS" sz="2800" smtClean="0"/>
              <a:t>т</a:t>
            </a:r>
            <a:r>
              <a:rPr lang="sr-Latn-BA" sz="2800" smtClean="0"/>
              <a:t>венного </a:t>
            </a:r>
            <a:r>
              <a:rPr lang="sr-Latn-BA" sz="2800"/>
              <a:t>числа </a:t>
            </a:r>
            <a:r>
              <a:rPr lang="sr-Latn-BA" sz="2800" smtClean="0"/>
              <a:t>прос</a:t>
            </a:r>
            <a:r>
              <a:rPr lang="sr-Cyrl-RS" sz="2800" smtClean="0"/>
              <a:t>т</a:t>
            </a:r>
            <a:r>
              <a:rPr lang="sr-Latn-BA" sz="2800" smtClean="0"/>
              <a:t>ого </a:t>
            </a:r>
            <a:r>
              <a:rPr lang="sr-Latn-BA" sz="2800"/>
              <a:t>будущего времени без личного </a:t>
            </a:r>
            <a:r>
              <a:rPr lang="sr-Latn-BA" sz="2800" smtClean="0"/>
              <a:t>мес</a:t>
            </a:r>
            <a:r>
              <a:rPr lang="sr-Cyrl-RS" sz="2800" smtClean="0"/>
              <a:t>т</a:t>
            </a:r>
            <a:r>
              <a:rPr lang="sr-Latn-BA" sz="2800" smtClean="0"/>
              <a:t>оимения</a:t>
            </a:r>
            <a:r>
              <a:rPr lang="sr-Cyrl-RS" sz="2800" smtClean="0"/>
              <a:t>, </a:t>
            </a:r>
            <a:r>
              <a:rPr lang="sr-Latn-BA" sz="2800" smtClean="0"/>
              <a:t> нпр</a:t>
            </a:r>
            <a:r>
              <a:rPr lang="sr-Cyrl-RS" sz="2800" smtClean="0"/>
              <a:t>.</a:t>
            </a:r>
            <a:endParaRPr lang="sr-Cyrl-RS" sz="2800"/>
          </a:p>
          <a:p>
            <a:endParaRPr lang="sr-Latn-BA" sz="2800" smtClean="0"/>
          </a:p>
          <a:p>
            <a:r>
              <a:rPr lang="sr-Latn-BA" sz="2800" smtClean="0"/>
              <a:t>сдела</a:t>
            </a:r>
            <a:r>
              <a:rPr lang="sr-Cyrl-RS" sz="2800" smtClean="0"/>
              <a:t>т</a:t>
            </a:r>
            <a:r>
              <a:rPr lang="sr-Latn-BA" sz="2800" smtClean="0"/>
              <a:t>ь</a:t>
            </a:r>
            <a:r>
              <a:rPr lang="sr-Cyrl-RS" sz="2800" smtClean="0"/>
              <a:t>       </a:t>
            </a:r>
            <a:r>
              <a:rPr lang="sr-Latn-BA" sz="2800" smtClean="0"/>
              <a:t>-мы сделаем</a:t>
            </a:r>
            <a:r>
              <a:rPr lang="sr-Cyrl-RS" sz="2800" smtClean="0"/>
              <a:t>,   </a:t>
            </a:r>
            <a:r>
              <a:rPr lang="sr-Latn-BA" sz="2800" smtClean="0"/>
              <a:t>-сделаем</a:t>
            </a:r>
            <a:endParaRPr lang="en-US" sz="2800"/>
          </a:p>
          <a:p>
            <a:endParaRPr lang="sr-Latn-BA" sz="2800" smtClean="0"/>
          </a:p>
          <a:p>
            <a:r>
              <a:rPr lang="sr-Latn-BA" sz="2800" smtClean="0"/>
              <a:t>написа</a:t>
            </a:r>
            <a:r>
              <a:rPr lang="sr-Cyrl-RS" sz="2800" smtClean="0"/>
              <a:t>т</a:t>
            </a:r>
            <a:r>
              <a:rPr lang="sr-Latn-BA" sz="2800" smtClean="0"/>
              <a:t>ь</a:t>
            </a:r>
            <a:r>
              <a:rPr lang="sr-Cyrl-RS" sz="2800" smtClean="0"/>
              <a:t>    </a:t>
            </a:r>
            <a:r>
              <a:rPr lang="sr-Latn-BA" sz="2800" smtClean="0"/>
              <a:t>-мы напишем</a:t>
            </a:r>
            <a:r>
              <a:rPr lang="sr-Cyrl-RS" sz="2800" smtClean="0"/>
              <a:t>, </a:t>
            </a:r>
            <a:r>
              <a:rPr lang="sr-Latn-BA" sz="2800" smtClean="0"/>
              <a:t>-напишем</a:t>
            </a:r>
            <a:endParaRPr lang="en-US" sz="2800"/>
          </a:p>
          <a:p>
            <a:pPr>
              <a:buClr>
                <a:srgbClr val="C00000"/>
              </a:buClr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544" y="192024"/>
            <a:ext cx="8677656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/>
              <a:t>С</a:t>
            </a:r>
            <a:r>
              <a:rPr lang="sr-Latn-BA" sz="4800" smtClean="0"/>
              <a:t>овершенный  вид</a:t>
            </a:r>
            <a:endParaRPr lang="en-US" sz="4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sr-Latn-BA" sz="2400"/>
              <a:t>Сложные формы </a:t>
            </a:r>
            <a:r>
              <a:rPr lang="sr-Latn-BA" sz="2400" smtClean="0"/>
              <a:t>повели</a:t>
            </a:r>
            <a:r>
              <a:rPr lang="sr-Cyrl-RS" sz="2400" smtClean="0"/>
              <a:t>т</a:t>
            </a:r>
            <a:r>
              <a:rPr lang="sr-Latn-BA" sz="2400" smtClean="0"/>
              <a:t>ельного </a:t>
            </a:r>
            <a:r>
              <a:rPr lang="sr-Latn-BA" sz="2400"/>
              <a:t>наклонения </a:t>
            </a:r>
            <a:r>
              <a:rPr lang="sr-Latn-BA" sz="2400" smtClean="0"/>
              <a:t>образую</a:t>
            </a:r>
            <a:r>
              <a:rPr lang="sr-Cyrl-RS" sz="2400" smtClean="0"/>
              <a:t>т</a:t>
            </a:r>
            <a:r>
              <a:rPr lang="sr-Latn-BA" sz="2400" smtClean="0"/>
              <a:t>ся </a:t>
            </a:r>
            <a:r>
              <a:rPr lang="sr-Latn-BA" sz="2400"/>
              <a:t>при помощи </a:t>
            </a:r>
            <a:r>
              <a:rPr lang="sr-Cyrl-RS" sz="2400" smtClean="0"/>
              <a:t>ч</a:t>
            </a:r>
            <a:r>
              <a:rPr lang="sr-Latn-BA" sz="2400" smtClean="0"/>
              <a:t>ас</a:t>
            </a:r>
            <a:r>
              <a:rPr lang="sr-Cyrl-RS" sz="2400" smtClean="0"/>
              <a:t>т</a:t>
            </a:r>
            <a:r>
              <a:rPr lang="sr-Latn-BA" sz="2400" smtClean="0"/>
              <a:t>и</a:t>
            </a:r>
            <a:r>
              <a:rPr lang="sr-Cyrl-RS" sz="2400" smtClean="0"/>
              <a:t>т</a:t>
            </a:r>
            <a:r>
              <a:rPr lang="sr-Latn-BA" sz="2400" smtClean="0"/>
              <a:t>ь-пус</a:t>
            </a:r>
            <a:r>
              <a:rPr lang="sr-Cyrl-RS" sz="2400" smtClean="0"/>
              <a:t>т</a:t>
            </a:r>
            <a:r>
              <a:rPr lang="sr-Latn-BA" sz="2400" smtClean="0"/>
              <a:t>ь,</a:t>
            </a:r>
            <a:r>
              <a:rPr lang="sr-Cyrl-RS" sz="2400" smtClean="0"/>
              <a:t> </a:t>
            </a:r>
            <a:r>
              <a:rPr lang="sr-Latn-BA" sz="2400" smtClean="0"/>
              <a:t>пускай или (</a:t>
            </a:r>
            <a:r>
              <a:rPr lang="sr-Latn-BA" sz="2400"/>
              <a:t>реже</a:t>
            </a:r>
            <a:r>
              <a:rPr lang="sr-Latn-BA" sz="2400" smtClean="0"/>
              <a:t>)</a:t>
            </a:r>
            <a:r>
              <a:rPr lang="sr-Cyrl-RS" sz="2400" smtClean="0"/>
              <a:t> </a:t>
            </a:r>
            <a:r>
              <a:rPr lang="sr-Latn-BA" sz="2400" smtClean="0"/>
              <a:t>да </a:t>
            </a:r>
            <a:r>
              <a:rPr lang="sr-Latn-BA" sz="2400"/>
              <a:t>и </a:t>
            </a:r>
            <a:r>
              <a:rPr lang="sr-Cyrl-RS" sz="2400" smtClean="0"/>
              <a:t>т</a:t>
            </a:r>
            <a:r>
              <a:rPr lang="sr-Latn-BA" sz="2400" smtClean="0"/>
              <a:t>р</a:t>
            </a:r>
            <a:r>
              <a:rPr lang="sr-Cyrl-RS" sz="2400" smtClean="0"/>
              <a:t>ет</a:t>
            </a:r>
            <a:r>
              <a:rPr lang="sr-Latn-BA" sz="2400" smtClean="0"/>
              <a:t>ьего </a:t>
            </a:r>
            <a:r>
              <a:rPr lang="sr-Latn-BA" sz="2400"/>
              <a:t>лица </a:t>
            </a:r>
            <a:r>
              <a:rPr lang="sr-Cyrl-RS" sz="2400" smtClean="0"/>
              <a:t> е</a:t>
            </a:r>
            <a:r>
              <a:rPr lang="sr-Latn-BA" sz="2400" smtClean="0"/>
              <a:t>динс</a:t>
            </a:r>
            <a:r>
              <a:rPr lang="sr-Cyrl-RS" sz="2400" smtClean="0"/>
              <a:t>т</a:t>
            </a:r>
            <a:r>
              <a:rPr lang="sr-Latn-BA" sz="2400" smtClean="0"/>
              <a:t>венного </a:t>
            </a:r>
            <a:r>
              <a:rPr lang="sr-Latn-BA" sz="2400"/>
              <a:t>и </a:t>
            </a:r>
            <a:r>
              <a:rPr lang="sr-Latn-BA" sz="2400" smtClean="0"/>
              <a:t>множес</a:t>
            </a:r>
            <a:r>
              <a:rPr lang="sr-Cyrl-RS" sz="2400" smtClean="0"/>
              <a:t>т</a:t>
            </a:r>
            <a:r>
              <a:rPr lang="sr-Latn-BA" sz="2400" smtClean="0"/>
              <a:t>венного </a:t>
            </a:r>
            <a:r>
              <a:rPr lang="sr-Latn-BA" sz="2400"/>
              <a:t>числа </a:t>
            </a:r>
            <a:r>
              <a:rPr lang="sr-Latn-BA" sz="2400" smtClean="0"/>
              <a:t>нас</a:t>
            </a:r>
            <a:r>
              <a:rPr lang="sr-Cyrl-RS" sz="2400" smtClean="0"/>
              <a:t>т</a:t>
            </a:r>
            <a:r>
              <a:rPr lang="sr-Latn-BA" sz="2400" smtClean="0"/>
              <a:t>оящего</a:t>
            </a:r>
            <a:r>
              <a:rPr lang="sr-Cyrl-RS" sz="2400" smtClean="0"/>
              <a:t> </a:t>
            </a:r>
            <a:r>
              <a:rPr lang="sr-Latn-BA" sz="2400" smtClean="0"/>
              <a:t>(прос</a:t>
            </a:r>
            <a:r>
              <a:rPr lang="sr-Cyrl-RS" sz="2400" smtClean="0"/>
              <a:t>т</a:t>
            </a:r>
            <a:r>
              <a:rPr lang="sr-Latn-BA" sz="2400" smtClean="0"/>
              <a:t>ого </a:t>
            </a:r>
            <a:r>
              <a:rPr lang="sr-Latn-BA" sz="2400"/>
              <a:t>будущего) времени</a:t>
            </a:r>
            <a:r>
              <a:rPr lang="sr-Latn-BA" sz="2400" smtClean="0"/>
              <a:t>,</a:t>
            </a:r>
            <a:r>
              <a:rPr lang="sr-Cyrl-RS" sz="2400" smtClean="0"/>
              <a:t> </a:t>
            </a:r>
            <a:r>
              <a:rPr lang="sr-Latn-BA" sz="2400" smtClean="0"/>
              <a:t>нпр</a:t>
            </a:r>
            <a:r>
              <a:rPr lang="sr-Cyrl-RS" sz="2400" smtClean="0"/>
              <a:t>.</a:t>
            </a:r>
          </a:p>
          <a:p>
            <a:endParaRPr lang="en-US" sz="2400"/>
          </a:p>
          <a:p>
            <a:r>
              <a:rPr lang="sr-Latn-BA" sz="2400" smtClean="0"/>
              <a:t>чи</a:t>
            </a:r>
            <a:r>
              <a:rPr lang="sr-Cyrl-RS" sz="2400" smtClean="0"/>
              <a:t>т</a:t>
            </a:r>
            <a:r>
              <a:rPr lang="sr-Latn-BA" sz="2400" smtClean="0"/>
              <a:t>а</a:t>
            </a:r>
            <a:r>
              <a:rPr lang="sr-Cyrl-RS" sz="2400" smtClean="0"/>
              <a:t>т</a:t>
            </a:r>
            <a:r>
              <a:rPr lang="sr-Latn-BA" sz="2400" smtClean="0"/>
              <a:t>ь-пус</a:t>
            </a:r>
            <a:r>
              <a:rPr lang="sr-Cyrl-RS" sz="2400" smtClean="0"/>
              <a:t>т</a:t>
            </a:r>
            <a:r>
              <a:rPr lang="sr-Latn-BA" sz="2400" smtClean="0"/>
              <a:t>ь(пускай</a:t>
            </a:r>
            <a:r>
              <a:rPr lang="sr-Latn-BA" sz="2400"/>
              <a:t>) он ,она,оно </a:t>
            </a:r>
            <a:r>
              <a:rPr lang="sr-Cyrl-RS" sz="2400" smtClean="0"/>
              <a:t> </a:t>
            </a:r>
            <a:r>
              <a:rPr lang="sr-Latn-BA" sz="2400" smtClean="0"/>
              <a:t>чи</a:t>
            </a:r>
            <a:r>
              <a:rPr lang="sr-Cyrl-RS" sz="2400" smtClean="0"/>
              <a:t>т</a:t>
            </a:r>
            <a:r>
              <a:rPr lang="sr-Latn-BA" sz="2400" smtClean="0"/>
              <a:t>ае</a:t>
            </a:r>
            <a:r>
              <a:rPr lang="sr-Cyrl-RS" sz="2400" smtClean="0"/>
              <a:t>т</a:t>
            </a:r>
            <a:endParaRPr lang="en-US" sz="2400"/>
          </a:p>
          <a:p>
            <a:r>
              <a:rPr lang="sr-Latn-BA" sz="2400" smtClean="0"/>
              <a:t>пус</a:t>
            </a:r>
            <a:r>
              <a:rPr lang="sr-Cyrl-RS" sz="2400" smtClean="0"/>
              <a:t>т</a:t>
            </a:r>
            <a:r>
              <a:rPr lang="sr-Latn-BA" sz="2400" smtClean="0"/>
              <a:t>ь </a:t>
            </a:r>
            <a:r>
              <a:rPr lang="sr-Latn-BA" sz="2400"/>
              <a:t>(пускай) они </a:t>
            </a:r>
            <a:r>
              <a:rPr lang="sr-Cyrl-RS" sz="2400" smtClean="0"/>
              <a:t> </a:t>
            </a:r>
            <a:r>
              <a:rPr lang="sr-Latn-BA" sz="2400" smtClean="0"/>
              <a:t>чи</a:t>
            </a:r>
            <a:r>
              <a:rPr lang="sr-Cyrl-RS" sz="2400" smtClean="0"/>
              <a:t>т</a:t>
            </a:r>
            <a:r>
              <a:rPr lang="sr-Latn-BA" sz="2400" smtClean="0"/>
              <a:t>аюm</a:t>
            </a:r>
            <a:r>
              <a:rPr lang="sr-Latn-BA" sz="2400"/>
              <a:t>!</a:t>
            </a:r>
            <a:endParaRPr lang="en-US" sz="2400"/>
          </a:p>
          <a:p>
            <a:r>
              <a:rPr lang="sr-Latn-BA" sz="2400" smtClean="0"/>
              <a:t>пе</a:t>
            </a:r>
            <a:r>
              <a:rPr lang="sr-Cyrl-RS" sz="2400" smtClean="0"/>
              <a:t>т</a:t>
            </a:r>
            <a:r>
              <a:rPr lang="sr-Latn-BA" sz="2400" smtClean="0"/>
              <a:t>ь-пус</a:t>
            </a:r>
            <a:r>
              <a:rPr lang="sr-Cyrl-RS" sz="2400" smtClean="0"/>
              <a:t>т</a:t>
            </a:r>
            <a:r>
              <a:rPr lang="sr-Latn-BA" sz="2400" smtClean="0"/>
              <a:t>ь(пускай</a:t>
            </a:r>
            <a:r>
              <a:rPr lang="sr-Latn-BA" sz="2400"/>
              <a:t>) он,она,оно </a:t>
            </a:r>
            <a:r>
              <a:rPr lang="sr-Cyrl-RS" sz="2400" smtClean="0"/>
              <a:t> </a:t>
            </a:r>
            <a:r>
              <a:rPr lang="sr-Latn-BA" sz="2400" smtClean="0"/>
              <a:t>пое</a:t>
            </a:r>
            <a:r>
              <a:rPr lang="sr-Cyrl-RS" sz="2400" smtClean="0"/>
              <a:t>т</a:t>
            </a:r>
            <a:r>
              <a:rPr lang="sr-Latn-BA" sz="2400" smtClean="0"/>
              <a:t>!</a:t>
            </a:r>
            <a:endParaRPr lang="en-US" sz="2400"/>
          </a:p>
          <a:p>
            <a:r>
              <a:rPr lang="sr-Latn-BA" sz="2400" smtClean="0"/>
              <a:t>пус</a:t>
            </a:r>
            <a:r>
              <a:rPr lang="sr-Cyrl-RS" sz="2400" smtClean="0"/>
              <a:t>т</a:t>
            </a:r>
            <a:r>
              <a:rPr lang="sr-Latn-BA" sz="2400" smtClean="0"/>
              <a:t>ь(пускай)</a:t>
            </a:r>
            <a:r>
              <a:rPr lang="sr-Cyrl-RS" sz="2400" smtClean="0"/>
              <a:t> </a:t>
            </a:r>
            <a:r>
              <a:rPr lang="sr-Latn-BA" sz="2400" smtClean="0"/>
              <a:t>они пою</a:t>
            </a:r>
            <a:r>
              <a:rPr lang="sr-Cyrl-RS" sz="2400" smtClean="0"/>
              <a:t>т</a:t>
            </a:r>
            <a:r>
              <a:rPr lang="sr-Latn-BA" sz="2400" smtClean="0"/>
              <a:t>!</a:t>
            </a:r>
            <a:endParaRPr lang="en-US" sz="2400"/>
          </a:p>
          <a:p>
            <a:r>
              <a:rPr lang="sr-Latn-BA" sz="2400" smtClean="0"/>
              <a:t>ид</a:t>
            </a:r>
            <a:r>
              <a:rPr lang="sr-Cyrl-RS" sz="2400" smtClean="0"/>
              <a:t>т</a:t>
            </a:r>
            <a:r>
              <a:rPr lang="sr-Latn-BA" sz="2400" smtClean="0"/>
              <a:t>и-пус</a:t>
            </a:r>
            <a:r>
              <a:rPr lang="sr-Cyrl-RS" sz="2400" smtClean="0"/>
              <a:t>т</a:t>
            </a:r>
            <a:r>
              <a:rPr lang="sr-Latn-BA" sz="2400" smtClean="0"/>
              <a:t>ь(пускай</a:t>
            </a:r>
            <a:r>
              <a:rPr lang="sr-Latn-BA" sz="2400"/>
              <a:t>) он</a:t>
            </a:r>
            <a:r>
              <a:rPr lang="sr-Latn-BA" sz="2400" smtClean="0"/>
              <a:t>,</a:t>
            </a:r>
            <a:r>
              <a:rPr lang="sr-Cyrl-RS" sz="2400" smtClean="0"/>
              <a:t> </a:t>
            </a:r>
            <a:r>
              <a:rPr lang="sr-Latn-BA" sz="2400" smtClean="0"/>
              <a:t>она,</a:t>
            </a:r>
            <a:r>
              <a:rPr lang="sr-Cyrl-RS" sz="2400" smtClean="0"/>
              <a:t> </a:t>
            </a:r>
            <a:r>
              <a:rPr lang="sr-Latn-BA" sz="2400" smtClean="0"/>
              <a:t>оно </a:t>
            </a:r>
            <a:r>
              <a:rPr lang="sr-Cyrl-RS" sz="2400" smtClean="0"/>
              <a:t> </a:t>
            </a:r>
            <a:r>
              <a:rPr lang="sr-Latn-BA" sz="2400" smtClean="0"/>
              <a:t>иде</a:t>
            </a:r>
            <a:r>
              <a:rPr lang="sr-Cyrl-RS" sz="2400" smtClean="0"/>
              <a:t>т</a:t>
            </a:r>
            <a:r>
              <a:rPr lang="sr-Latn-BA" sz="2400" smtClean="0"/>
              <a:t>!</a:t>
            </a:r>
            <a:endParaRPr lang="en-US" sz="2400"/>
          </a:p>
          <a:p>
            <a:r>
              <a:rPr lang="sr-Latn-BA" sz="2400" smtClean="0"/>
              <a:t>пус</a:t>
            </a:r>
            <a:r>
              <a:rPr lang="sr-Cyrl-RS" sz="2400" smtClean="0"/>
              <a:t>т</a:t>
            </a:r>
            <a:r>
              <a:rPr lang="sr-Latn-BA" sz="2400" smtClean="0"/>
              <a:t>ь(пускай</a:t>
            </a:r>
            <a:r>
              <a:rPr lang="sr-Latn-BA" sz="2400"/>
              <a:t>) они </a:t>
            </a:r>
            <a:r>
              <a:rPr lang="sr-Cyrl-RS" sz="2400" smtClean="0"/>
              <a:t> </a:t>
            </a:r>
            <a:r>
              <a:rPr lang="sr-Latn-BA" sz="2400" smtClean="0"/>
              <a:t>иду</a:t>
            </a:r>
            <a:r>
              <a:rPr lang="sr-Cyrl-RS" sz="2400" smtClean="0"/>
              <a:t>т</a:t>
            </a:r>
            <a:r>
              <a:rPr lang="sr-Latn-BA" sz="2400" smtClean="0"/>
              <a:t>!</a:t>
            </a:r>
            <a:endParaRPr lang="en-US" sz="240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52400"/>
            <a:ext cx="8686800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800"/>
              <a:t>Сложные формы</a:t>
            </a:r>
            <a:endParaRPr lang="en-US" sz="4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4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864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sr-Cyrl-RS" sz="1800" smtClean="0"/>
          </a:p>
          <a:p>
            <a:r>
              <a:rPr lang="sr-Latn-BA" sz="2800"/>
              <a:t>У </a:t>
            </a:r>
            <a:r>
              <a:rPr lang="sr-Cyrl-RS" sz="2800" smtClean="0"/>
              <a:t>в</a:t>
            </a:r>
            <a:r>
              <a:rPr lang="sr-Latn-BA" sz="2800" smtClean="0"/>
              <a:t>oзвра</a:t>
            </a:r>
            <a:r>
              <a:rPr lang="sr-Cyrl-RS" sz="2800" smtClean="0"/>
              <a:t>т</a:t>
            </a:r>
            <a:r>
              <a:rPr lang="sr-Latn-BA" sz="2800" smtClean="0"/>
              <a:t>ных </a:t>
            </a:r>
            <a:r>
              <a:rPr lang="sr-Latn-BA" sz="2800"/>
              <a:t>глаголов к формам </a:t>
            </a:r>
            <a:r>
              <a:rPr lang="sr-Latn-BA" sz="2800" smtClean="0"/>
              <a:t>повели</a:t>
            </a:r>
            <a:r>
              <a:rPr lang="sr-Cyrl-RS" sz="2800" smtClean="0"/>
              <a:t>т</a:t>
            </a:r>
            <a:r>
              <a:rPr lang="sr-Latn-BA" sz="2800" smtClean="0"/>
              <a:t>ельного </a:t>
            </a:r>
            <a:r>
              <a:rPr lang="sr-Latn-BA" sz="2800"/>
              <a:t>наклонения </a:t>
            </a:r>
            <a:r>
              <a:rPr lang="sr-Latn-BA" sz="2800" smtClean="0"/>
              <a:t>прибавляе</a:t>
            </a:r>
            <a:r>
              <a:rPr lang="sr-Cyrl-RS" sz="2800" smtClean="0"/>
              <a:t>т</a:t>
            </a:r>
            <a:r>
              <a:rPr lang="sr-Latn-BA" sz="2800" smtClean="0"/>
              <a:t>ся час</a:t>
            </a:r>
            <a:r>
              <a:rPr lang="sr-Cyrl-RS" sz="2800" smtClean="0"/>
              <a:t>т</a:t>
            </a:r>
            <a:r>
              <a:rPr lang="sr-Latn-BA" sz="2800" smtClean="0"/>
              <a:t>ица</a:t>
            </a:r>
            <a:r>
              <a:rPr lang="sr-Cyrl-RS" sz="2800" smtClean="0"/>
              <a:t> </a:t>
            </a:r>
            <a:r>
              <a:rPr lang="sr-Latn-BA" sz="2800" smtClean="0"/>
              <a:t>-</a:t>
            </a:r>
            <a:r>
              <a:rPr lang="sr-Latn-BA" sz="2800"/>
              <a:t>ся-(</a:t>
            </a:r>
            <a:r>
              <a:rPr lang="sr-Latn-BA" sz="2800" smtClean="0"/>
              <a:t>сь)):</a:t>
            </a:r>
            <a:endParaRPr lang="sr-Cyrl-RS" sz="2800" smtClean="0"/>
          </a:p>
          <a:p>
            <a:endParaRPr lang="sr-Cyrl-RS" sz="2800"/>
          </a:p>
          <a:p>
            <a:r>
              <a:rPr lang="sr-Latn-BA" sz="2800" smtClean="0"/>
              <a:t>Учи</a:t>
            </a:r>
            <a:r>
              <a:rPr lang="sr-Cyrl-RS" sz="2800" smtClean="0"/>
              <a:t>т</a:t>
            </a:r>
            <a:r>
              <a:rPr lang="sr-Latn-BA" sz="2800" smtClean="0"/>
              <a:t>ься</a:t>
            </a:r>
            <a:r>
              <a:rPr lang="sr-Cyrl-RS" sz="2800" smtClean="0"/>
              <a:t>      </a:t>
            </a:r>
            <a:r>
              <a:rPr lang="sr-Latn-BA" sz="2800" smtClean="0"/>
              <a:t>-учись,</a:t>
            </a:r>
            <a:r>
              <a:rPr lang="sr-Cyrl-RS" sz="2800" smtClean="0"/>
              <a:t> </a:t>
            </a:r>
            <a:r>
              <a:rPr lang="sr-Latn-BA" sz="2800" smtClean="0"/>
              <a:t>учи</a:t>
            </a:r>
            <a:r>
              <a:rPr lang="sr-Cyrl-RS" sz="2800" smtClean="0"/>
              <a:t>т</a:t>
            </a:r>
            <a:r>
              <a:rPr lang="sr-Latn-BA" sz="2800" smtClean="0"/>
              <a:t>есь!</a:t>
            </a:r>
            <a:endParaRPr lang="sr-Cyrl-RS" sz="2800" smtClean="0"/>
          </a:p>
          <a:p>
            <a:endParaRPr lang="en-US" sz="2800"/>
          </a:p>
          <a:p>
            <a:r>
              <a:rPr lang="sr-Latn-BA" sz="2800" smtClean="0"/>
              <a:t>верну</a:t>
            </a:r>
            <a:r>
              <a:rPr lang="sr-Cyrl-RS" sz="2800" smtClean="0"/>
              <a:t>т</a:t>
            </a:r>
            <a:r>
              <a:rPr lang="sr-Latn-BA" sz="2800" smtClean="0"/>
              <a:t>ься</a:t>
            </a:r>
            <a:r>
              <a:rPr lang="sr-Cyrl-RS" sz="2800" smtClean="0"/>
              <a:t>  </a:t>
            </a:r>
            <a:r>
              <a:rPr lang="sr-Latn-BA" sz="2800" smtClean="0"/>
              <a:t>-</a:t>
            </a:r>
            <a:r>
              <a:rPr lang="sr-Latn-BA" sz="2800"/>
              <a:t>вернись</a:t>
            </a:r>
            <a:r>
              <a:rPr lang="sr-Latn-BA" sz="2800" smtClean="0"/>
              <a:t>,</a:t>
            </a:r>
            <a:r>
              <a:rPr lang="sr-Cyrl-RS" sz="2800" smtClean="0"/>
              <a:t>  </a:t>
            </a:r>
            <a:r>
              <a:rPr lang="sr-Latn-BA" sz="2800" smtClean="0"/>
              <a:t>верни</a:t>
            </a:r>
            <a:r>
              <a:rPr lang="sr-Cyrl-RS" sz="2800" smtClean="0"/>
              <a:t>т</a:t>
            </a:r>
            <a:r>
              <a:rPr lang="sr-Latn-BA" sz="2800" smtClean="0"/>
              <a:t>есь</a:t>
            </a:r>
            <a:r>
              <a:rPr lang="sr-Latn-BA" sz="2800"/>
              <a:t>!</a:t>
            </a:r>
            <a:endParaRPr lang="en-US" sz="280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 smtClean="0"/>
              <a:t>В</a:t>
            </a:r>
            <a:r>
              <a:rPr lang="sr-Latn-BA" sz="4800" smtClean="0"/>
              <a:t>oзвра</a:t>
            </a:r>
            <a:r>
              <a:rPr lang="sr-Cyrl-RS" sz="4800" smtClean="0"/>
              <a:t>т</a:t>
            </a:r>
            <a:r>
              <a:rPr lang="sr-Latn-BA" sz="4800" smtClean="0"/>
              <a:t>ны</a:t>
            </a:r>
            <a:r>
              <a:rPr lang="sr-Cyrl-RS" sz="4800" smtClean="0"/>
              <a:t>е</a:t>
            </a:r>
            <a:r>
              <a:rPr lang="sr-Latn-BA" sz="4800" smtClean="0"/>
              <a:t> </a:t>
            </a:r>
            <a:r>
              <a:rPr lang="sr-Cyrl-RS" sz="4800" smtClean="0"/>
              <a:t> </a:t>
            </a:r>
            <a:r>
              <a:rPr lang="sr-Latn-BA" sz="4800" smtClean="0"/>
              <a:t>глагол</a:t>
            </a:r>
            <a:r>
              <a:rPr lang="sr-Latn-BA" sz="4800"/>
              <a:t>ы</a:t>
            </a:r>
            <a:endParaRPr lang="en-US" sz="4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8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883</TotalTime>
  <Words>602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Привет !</vt:lpstr>
      <vt:lpstr>Повелительное наклонение</vt:lpstr>
      <vt:lpstr>Формы  повелительного  наклонения</vt:lpstr>
      <vt:lpstr> Образование повелительного наклонения</vt:lpstr>
      <vt:lpstr> Образование повелительного наклонения</vt:lpstr>
      <vt:lpstr>Образование повелительного наклонения</vt:lpstr>
      <vt:lpstr>Совершенный  вид</vt:lpstr>
      <vt:lpstr>Сложные формы</vt:lpstr>
      <vt:lpstr>Вoзвратные  глаголы</vt:lpstr>
      <vt:lpstr>Dомашнее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Kristina Mataruga</cp:lastModifiedBy>
  <cp:revision>130</cp:revision>
  <dcterms:created xsi:type="dcterms:W3CDTF">2006-08-16T00:00:00Z</dcterms:created>
  <dcterms:modified xsi:type="dcterms:W3CDTF">2020-05-29T08:56:25Z</dcterms:modified>
</cp:coreProperties>
</file>