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126"/>
    <a:srgbClr val="3068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2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173B-BAB8-4336-A015-38179EE538B0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686-8F48-4C50-9E91-4D7702BD3D23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77229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173B-BAB8-4336-A015-38179EE538B0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686-8F48-4C50-9E91-4D7702BD3D23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402343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173B-BAB8-4336-A015-38179EE538B0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686-8F48-4C50-9E91-4D7702BD3D23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51735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173B-BAB8-4336-A015-38179EE538B0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686-8F48-4C50-9E91-4D7702BD3D23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77570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173B-BAB8-4336-A015-38179EE538B0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686-8F48-4C50-9E91-4D7702BD3D23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78138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173B-BAB8-4336-A015-38179EE538B0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686-8F48-4C50-9E91-4D7702BD3D23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28930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173B-BAB8-4336-A015-38179EE538B0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686-8F48-4C50-9E91-4D7702BD3D23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65136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173B-BAB8-4336-A015-38179EE538B0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686-8F48-4C50-9E91-4D7702BD3D23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19762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173B-BAB8-4336-A015-38179EE538B0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686-8F48-4C50-9E91-4D7702BD3D23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88464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173B-BAB8-4336-A015-38179EE538B0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686-8F48-4C50-9E91-4D7702BD3D23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88224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173B-BAB8-4336-A015-38179EE538B0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686-8F48-4C50-9E91-4D7702BD3D23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418875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C173B-BAB8-4336-A015-38179EE538B0}" type="datetimeFigureOut">
              <a:rPr lang="sr-Latn-BA" smtClean="0"/>
              <a:pPr/>
              <a:t>24.5.2020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2E686-8F48-4C50-9E91-4D7702BD3D23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47068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51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3" y="6900"/>
            <a:ext cx="12181194" cy="6844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5811" y="409950"/>
            <a:ext cx="9144000" cy="4652501"/>
          </a:xfrm>
        </p:spPr>
        <p:txBody>
          <a:bodyPr>
            <a:normAutofit/>
          </a:bodyPr>
          <a:lstStyle/>
          <a:p>
            <a:r>
              <a:rPr lang="sr-Latn-B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SRPSKI JEZIK</a:t>
            </a:r>
          </a:p>
          <a:p>
            <a:endParaRPr lang="sr-Latn-BA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ČITANJE I PISANJE LATINICE</a:t>
            </a:r>
          </a:p>
          <a:p>
            <a:endParaRPr lang="sr-Latn-BA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Pravilno povezivanje slova</a:t>
            </a:r>
          </a:p>
          <a:p>
            <a:endParaRPr lang="sr-Latn-B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311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51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sana latinica, učenje pisane latinice - radna sveska | Serbian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12" t="5705" r="6103" b="19809"/>
          <a:stretch/>
        </p:blipFill>
        <p:spPr bwMode="auto">
          <a:xfrm>
            <a:off x="3038759" y="0"/>
            <a:ext cx="56895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1306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51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97" t="1369" r="1133" b="8217"/>
          <a:stretch/>
        </p:blipFill>
        <p:spPr>
          <a:xfrm>
            <a:off x="205273" y="1940983"/>
            <a:ext cx="5626359" cy="39561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563" y="591376"/>
            <a:ext cx="11166877" cy="59590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 datog skupa riječi izdvoj one riječi koje označavaju imena bića i imena predmeta. Piši pisanim slovima.</a:t>
            </a:r>
          </a:p>
          <a:p>
            <a:pPr marL="0" indent="0">
              <a:buNone/>
            </a:pPr>
            <a:endParaRPr lang="sr-Latn-BA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					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Imena bića:</a:t>
            </a:r>
          </a:p>
          <a:p>
            <a:pPr marL="0" indent="0">
              <a:buNone/>
            </a:pP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						__________________________</a:t>
            </a:r>
          </a:p>
          <a:p>
            <a:pPr marL="0" indent="0">
              <a:buNone/>
            </a:pPr>
            <a:r>
              <a:rPr lang="sr-Latn-B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sr-Latn-BA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						Imena predmeta:</a:t>
            </a:r>
          </a:p>
          <a:p>
            <a:pPr marL="0" indent="0">
              <a:buNone/>
            </a:pP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						__________________________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 rot="20721192">
            <a:off x="1035001" y="2594573"/>
            <a:ext cx="1063789" cy="598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sova</a:t>
            </a:r>
            <a:endParaRPr lang="sr-Latn-B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 rot="979150">
            <a:off x="1222055" y="3539566"/>
            <a:ext cx="1496985" cy="598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frula</a:t>
            </a:r>
            <a:endParaRPr lang="sr-Latn-B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23135" y="4068582"/>
            <a:ext cx="1496985" cy="598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torba</a:t>
            </a:r>
            <a:endParaRPr lang="sr-Latn-B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 rot="861055">
            <a:off x="3269746" y="2599114"/>
            <a:ext cx="1496985" cy="598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jabuka</a:t>
            </a:r>
            <a:endParaRPr lang="sr-Latn-B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26376" y="3216385"/>
            <a:ext cx="1496985" cy="598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čekić</a:t>
            </a:r>
            <a:endParaRPr lang="sr-Latn-B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 rot="20865163">
            <a:off x="3495373" y="3815303"/>
            <a:ext cx="1496985" cy="5989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Ljiljana</a:t>
            </a:r>
            <a:endParaRPr lang="sr-Latn-B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918606" y="2558771"/>
            <a:ext cx="5414411" cy="6357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BA" sz="4000" dirty="0" smtClean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sova, đak, jabuka, Ljiljana.</a:t>
            </a:r>
            <a:endParaRPr lang="sr-Latn-BA" sz="4000" dirty="0">
              <a:solidFill>
                <a:schemeClr val="bg1"/>
              </a:solidFill>
              <a:latin typeface="CommercialScript BT" panose="03030803040807090C04" pitchFamily="66" charset="0"/>
              <a:cs typeface="Times New Roman" panose="02020603050405020304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946315" y="4256938"/>
            <a:ext cx="5094836" cy="6357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BA" sz="4000" dirty="0" smtClean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frula, torba, čekić. </a:t>
            </a:r>
            <a:endParaRPr lang="sr-Latn-BA" sz="4000" dirty="0">
              <a:solidFill>
                <a:schemeClr val="bg1"/>
              </a:solidFill>
              <a:latin typeface="CommercialScript BT" panose="03030803040807090C04" pitchFamily="66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 rot="20300657">
            <a:off x="1984054" y="2860700"/>
            <a:ext cx="1496985" cy="598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đak</a:t>
            </a:r>
            <a:endParaRPr lang="sr-Latn-B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13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51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93" t="2097" r="4312" b="3136"/>
          <a:stretch/>
        </p:blipFill>
        <p:spPr>
          <a:xfrm>
            <a:off x="7679095" y="1478265"/>
            <a:ext cx="4404050" cy="52770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552" y="827253"/>
            <a:ext cx="10515600" cy="57788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rečenice napiši u odričnom obliku pisanim slovima latinice.</a:t>
            </a:r>
          </a:p>
          <a:p>
            <a:pPr marL="0" indent="0">
              <a:buNone/>
            </a:pPr>
            <a:endParaRPr lang="sr-Latn-BA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Ptica pjeva na grani.     </a:t>
            </a:r>
          </a:p>
          <a:p>
            <a:pPr marL="0" indent="0">
              <a:buNone/>
            </a:pP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__________________________</a:t>
            </a:r>
          </a:p>
          <a:p>
            <a:pPr marL="0" indent="0">
              <a:buNone/>
            </a:pPr>
            <a:endParaRPr lang="sr-Latn-B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Rijeka priča sa vrbom.  </a:t>
            </a:r>
          </a:p>
          <a:p>
            <a:pPr marL="0" indent="0">
              <a:buNone/>
            </a:pPr>
            <a:r>
              <a:rPr lang="sr-Latn-B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__________________________</a:t>
            </a:r>
          </a:p>
          <a:p>
            <a:pPr marL="0" indent="0">
              <a:buNone/>
            </a:pPr>
            <a:endParaRPr lang="sr-Latn-B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 Djeca se penju na hrast.  </a:t>
            </a:r>
          </a:p>
          <a:p>
            <a:pPr marL="0" indent="0">
              <a:buNone/>
            </a:pPr>
            <a:r>
              <a:rPr lang="sr-Latn-B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__________________________</a:t>
            </a:r>
          </a:p>
          <a:p>
            <a:pPr marL="514350" indent="-514350">
              <a:buAutoNum type="alphaLcParenR"/>
            </a:pPr>
            <a:endParaRPr lang="sr-Latn-BA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13430" y="2577445"/>
            <a:ext cx="4994065" cy="6357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BA" sz="4000" dirty="0">
                <a:solidFill>
                  <a:schemeClr val="bg1"/>
                </a:solidFill>
                <a:latin typeface="CommercialScript BT" panose="03030803040807090C04" pitchFamily="66" charset="0"/>
              </a:rPr>
              <a:t>Ptica </a:t>
            </a:r>
            <a:r>
              <a:rPr lang="sr-Latn-BA" sz="4000" dirty="0" smtClean="0">
                <a:solidFill>
                  <a:schemeClr val="bg1"/>
                </a:solidFill>
                <a:latin typeface="CommercialScript BT" panose="03030803040807090C04" pitchFamily="66" charset="0"/>
              </a:rPr>
              <a:t>ne pjeva </a:t>
            </a:r>
            <a:r>
              <a:rPr lang="sr-Latn-BA" sz="4000" dirty="0">
                <a:solidFill>
                  <a:schemeClr val="bg1"/>
                </a:solidFill>
                <a:latin typeface="CommercialScript BT" panose="03030803040807090C04" pitchFamily="66" charset="0"/>
              </a:rPr>
              <a:t>na grani.</a:t>
            </a:r>
            <a:endParaRPr lang="sr-Latn-BA" sz="4000" dirty="0">
              <a:solidFill>
                <a:schemeClr val="bg1"/>
              </a:solidFill>
              <a:latin typeface="CommercialScript BT" panose="03030803040807090C04" pitchFamily="66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07203" y="4129429"/>
            <a:ext cx="5448159" cy="6357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BA" sz="4000" dirty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Rijeka </a:t>
            </a:r>
            <a:r>
              <a:rPr lang="sr-Latn-BA" sz="4000" dirty="0" smtClean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ne priča </a:t>
            </a:r>
            <a:r>
              <a:rPr lang="sr-Latn-BA" sz="4000" dirty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sa vrbom.</a:t>
            </a:r>
            <a:endParaRPr lang="sr-Latn-BA" sz="4000" b="1" dirty="0">
              <a:solidFill>
                <a:schemeClr val="bg1"/>
              </a:solidFill>
              <a:latin typeface="CommercialScript BT" panose="03030803040807090C04" pitchFamily="66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72993" y="5690757"/>
            <a:ext cx="5448159" cy="6357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BA" sz="4000" dirty="0" smtClean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Djeca </a:t>
            </a:r>
            <a:r>
              <a:rPr lang="sr-Latn-BA" sz="4000" dirty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se </a:t>
            </a:r>
            <a:r>
              <a:rPr lang="sr-Latn-BA" sz="4000" dirty="0" smtClean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ne penju </a:t>
            </a:r>
            <a:r>
              <a:rPr lang="sr-Latn-BA" sz="4000" dirty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na hrast.</a:t>
            </a:r>
            <a:endParaRPr lang="sr-Latn-BA" sz="4000" b="1" dirty="0">
              <a:solidFill>
                <a:schemeClr val="bg1"/>
              </a:solidFill>
              <a:latin typeface="CommercialScript BT" panose="03030803040807090C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340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51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964" y="920461"/>
            <a:ext cx="10515600" cy="3032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Prepiši tekst pisanim slovima latinice.</a:t>
            </a:r>
          </a:p>
          <a:p>
            <a:pPr marL="0" indent="0">
              <a:buNone/>
            </a:pPr>
            <a:endParaRPr lang="sr-Latn-BA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iloš i Filip su išli u Beograd. </a:t>
            </a:r>
            <a:r>
              <a:rPr lang="sr-Latn-B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 su vidjeli rijeke Savu i Dunav i planinu Avalu. Šetali su Knez </a:t>
            </a:r>
            <a:r>
              <a:rPr lang="sr-Latn-B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ihailovom ulicom. </a:t>
            </a:r>
            <a:r>
              <a:rPr lang="sr-Latn-B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poznali su Lazara </a:t>
            </a:r>
            <a:r>
              <a:rPr lang="sr-Latn-B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sr-Latn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olića koji živi blizu Palićkog jezera. On ima psa Džekija.</a:t>
            </a:r>
            <a:endParaRPr lang="sr-Latn-BA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28964" y="3953164"/>
            <a:ext cx="10462934" cy="2705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BA" sz="4000" dirty="0" smtClean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Miloš </a:t>
            </a:r>
            <a:r>
              <a:rPr lang="sr-Latn-BA" sz="4000" dirty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i </a:t>
            </a:r>
            <a:r>
              <a:rPr lang="sr-Latn-BA" sz="4000" dirty="0" smtClean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Filip </a:t>
            </a:r>
            <a:r>
              <a:rPr lang="sr-Latn-BA" sz="4000" dirty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su išli u </a:t>
            </a:r>
            <a:r>
              <a:rPr lang="sr-Latn-BA" sz="4000" dirty="0" smtClean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Beograd</a:t>
            </a:r>
            <a:r>
              <a:rPr lang="sr-Latn-BA" sz="4000" dirty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. </a:t>
            </a:r>
            <a:r>
              <a:rPr lang="sr-Latn-BA" sz="4000" dirty="0" smtClean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Tamo </a:t>
            </a:r>
            <a:r>
              <a:rPr lang="sr-Latn-BA" sz="4000" dirty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su vidjeli rijeke </a:t>
            </a:r>
            <a:r>
              <a:rPr lang="sr-Latn-BA" sz="4000" dirty="0" smtClean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Savu </a:t>
            </a:r>
            <a:r>
              <a:rPr lang="sr-Latn-BA" sz="4000" dirty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i </a:t>
            </a:r>
            <a:r>
              <a:rPr lang="sr-Latn-BA" sz="4000" dirty="0" smtClean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Dunav </a:t>
            </a:r>
            <a:r>
              <a:rPr lang="sr-Latn-BA" sz="4000" dirty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i planinu </a:t>
            </a:r>
            <a:r>
              <a:rPr lang="sr-Latn-BA" sz="4000" dirty="0" smtClean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Avalu</a:t>
            </a:r>
            <a:r>
              <a:rPr lang="sr-Latn-BA" sz="4000" dirty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. </a:t>
            </a:r>
            <a:r>
              <a:rPr lang="sr-Latn-BA" sz="4000" dirty="0" smtClean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Šetali </a:t>
            </a:r>
            <a:r>
              <a:rPr lang="sr-Latn-BA" sz="4000" dirty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su </a:t>
            </a:r>
            <a:r>
              <a:rPr lang="sr-Latn-BA" sz="4000" dirty="0" smtClean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Knez Mihailovom </a:t>
            </a:r>
            <a:r>
              <a:rPr lang="sr-Latn-BA" sz="4000" dirty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ulicom. </a:t>
            </a:r>
            <a:r>
              <a:rPr lang="sr-Latn-BA" sz="4000" dirty="0" smtClean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Upoznali </a:t>
            </a:r>
            <a:r>
              <a:rPr lang="sr-Latn-BA" sz="4000" dirty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su </a:t>
            </a:r>
            <a:r>
              <a:rPr lang="sr-Latn-BA" sz="4000" dirty="0" smtClean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Lazara Golića </a:t>
            </a:r>
            <a:r>
              <a:rPr lang="sr-Latn-BA" sz="4000" dirty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koji živi blizu </a:t>
            </a:r>
            <a:r>
              <a:rPr lang="sr-Latn-BA" sz="4000" dirty="0" smtClean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Palićkog </a:t>
            </a:r>
            <a:r>
              <a:rPr lang="sr-Latn-BA" sz="4000" dirty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jezera. On ima </a:t>
            </a:r>
            <a:r>
              <a:rPr lang="sr-Latn-BA" sz="4000" dirty="0" smtClean="0">
                <a:solidFill>
                  <a:schemeClr val="bg1"/>
                </a:solidFill>
                <a:latin typeface="CommercialScript BT" panose="03030803040807090C04" pitchFamily="66" charset="0"/>
                <a:cs typeface="Times New Roman" panose="02020603050405020304" pitchFamily="18" charset="0"/>
              </a:rPr>
              <a:t>psa Džekija.</a:t>
            </a:r>
            <a:endParaRPr lang="sr-Latn-BA" sz="4000" dirty="0">
              <a:solidFill>
                <a:schemeClr val="bg1"/>
              </a:solidFill>
              <a:latin typeface="CommercialScript BT" panose="03030803040807090C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456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51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3" y="6900"/>
            <a:ext cx="12181194" cy="68442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09362" y="1059009"/>
            <a:ext cx="8185727" cy="43904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ZADATAK ZA SAMOSTALAN RAD</a:t>
            </a:r>
          </a:p>
          <a:p>
            <a:pPr marL="0" indent="0" algn="ctr">
              <a:buNone/>
            </a:pPr>
            <a:endParaRPr lang="sr-Latn-BA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Latn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Pisanim slovima latinice </a:t>
            </a:r>
          </a:p>
          <a:p>
            <a:pPr marL="0" indent="0" algn="ctr">
              <a:buNone/>
            </a:pPr>
            <a:r>
              <a:rPr lang="sr-Latn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prepišite pjesmu </a:t>
            </a:r>
          </a:p>
          <a:p>
            <a:pPr marL="0" indent="0" algn="ctr">
              <a:buNone/>
            </a:pPr>
            <a:r>
              <a:rPr lang="sr-Latn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„Kad bi meni dali“</a:t>
            </a:r>
          </a:p>
          <a:p>
            <a:pPr marL="0" indent="0" algn="ctr">
              <a:buNone/>
            </a:pPr>
            <a:r>
              <a:rPr lang="sr-Latn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iz Čitanke sa 25. str.</a:t>
            </a:r>
            <a:endParaRPr lang="sr-Latn-B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44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214</Words>
  <Application>Microsoft Office PowerPoint</Application>
  <PresentationFormat>Custom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PC</cp:lastModifiedBy>
  <cp:revision>29</cp:revision>
  <dcterms:created xsi:type="dcterms:W3CDTF">2020-05-19T19:26:09Z</dcterms:created>
  <dcterms:modified xsi:type="dcterms:W3CDTF">2020-05-24T20:52:35Z</dcterms:modified>
</cp:coreProperties>
</file>