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1" r:id="rId5"/>
    <p:sldId id="268" r:id="rId6"/>
    <p:sldId id="262" r:id="rId7"/>
    <p:sldId id="263" r:id="rId8"/>
    <p:sldId id="265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4747-A2D7-454E-B950-EF096AAFCEA0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5C9A-1C68-4A46-AF96-031AEF524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9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96AB-7A9C-454E-B3AE-C1A72238A23F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34B6-D86B-4CB9-9A24-CF6C8A5B6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49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DE25-7755-4FAF-A881-31036C9F9444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32A2-1FA3-405C-9452-EC2B33EDD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36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94B4-538A-456C-A780-BC62EBF33467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AFA8-1061-46E4-B1CA-38F7F80AA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92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5083-87CE-4324-A838-C5FFBBC50E5C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CA30-233E-4EFE-BFBC-ECD20A76F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E1BB-BBF3-4A5F-8FEE-86062E865F75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57E1A-C108-484C-8495-FEE29EB6C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09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F57E-D860-4ED5-BB7F-D8F517135A57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8CB7-926D-4730-9B73-0F779D499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14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6EDD-080E-415C-9735-1FF76C34AD5F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B03D-DF00-4855-995A-59341E5A6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37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642A-1A5E-4FE7-AFAE-77500D708ACA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D863-41CF-4449-95DD-31FB0F9C4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78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6B87B-B6C0-43DD-8DBA-5E3304A71E04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2198-94CF-46FB-B6A0-1AD861956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71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735F-AF5E-4321-80B3-C940B8BC77F7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BA37-34BD-4FC1-847E-C389396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49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B0DD-2A36-41BA-961D-96864DD3B681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8947-4FD6-4983-853B-A35117C85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04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0F5E-4E3F-4E5A-91D8-84E91723890A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07D6-F2CA-454F-BBED-F2D643C31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38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31B5-A056-43A7-9AAF-1D1FC14849E2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5B73-E12A-40F6-8B3B-B9561080D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43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A8D4-8FAE-4416-A95B-0F0948234B64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7F68-5799-4900-BB18-FDF690A83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00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954D-F245-480F-AAC1-13E1C88ACB20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E3590-01B1-4239-A689-E746426B2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82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2DC4-D96C-49E3-A488-0151FDF6D51D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5B61-5198-4706-A5E8-3B7B49E17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04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F4D2A3-0434-405C-99EE-D4660A9E510D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2FDDD6-87E9-44EF-9D29-247C3EDA6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02" r:id="rId12"/>
    <p:sldLayoutId id="2147483799" r:id="rId13"/>
    <p:sldLayoutId id="2147483803" r:id="rId14"/>
    <p:sldLayoutId id="2147483804" r:id="rId15"/>
    <p:sldLayoutId id="2147483800" r:id="rId16"/>
    <p:sldLayoutId id="214748380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344613" y="527050"/>
            <a:ext cx="9144000" cy="539750"/>
          </a:xfrm>
        </p:spPr>
        <p:txBody>
          <a:bodyPr/>
          <a:lstStyle/>
          <a:p>
            <a:pPr eaLnBrk="1" hangingPunct="1"/>
            <a:r>
              <a:rPr lang="sr-Cyrl-RS" altLang="en-US" sz="6600" smtClean="0">
                <a:latin typeface="Calibri" panose="020F0502020204030204" pitchFamily="34" charset="0"/>
              </a:rPr>
              <a:t/>
            </a:r>
            <a:br>
              <a:rPr lang="sr-Cyrl-RS" altLang="en-US" sz="6600" smtClean="0">
                <a:latin typeface="Calibri" panose="020F0502020204030204" pitchFamily="34" charset="0"/>
              </a:rPr>
            </a:br>
            <a:r>
              <a:rPr lang="sr-Cyrl-RS" altLang="en-US" sz="6600" smtClean="0">
                <a:latin typeface="Calibri" panose="020F0502020204030204" pitchFamily="34" charset="0"/>
              </a:rPr>
              <a:t/>
            </a:r>
            <a:br>
              <a:rPr lang="sr-Cyrl-RS" altLang="en-US" sz="6600" smtClean="0">
                <a:latin typeface="Calibri" panose="020F0502020204030204" pitchFamily="34" charset="0"/>
              </a:rPr>
            </a:br>
            <a:r>
              <a:rPr lang="sr-Cyrl-RS" altLang="en-US" sz="6600" smtClean="0">
                <a:latin typeface="Calibri" panose="020F0502020204030204" pitchFamily="34" charset="0"/>
              </a:rPr>
              <a:t/>
            </a:r>
            <a:br>
              <a:rPr lang="sr-Cyrl-RS" altLang="en-US" sz="6600" smtClean="0">
                <a:latin typeface="Calibri" panose="020F0502020204030204" pitchFamily="34" charset="0"/>
              </a:rPr>
            </a:br>
            <a:r>
              <a:rPr lang="sr-Latn-BA" altLang="en-US" sz="6600" smtClean="0">
                <a:latin typeface="Calibri" panose="020F0502020204030204" pitchFamily="34" charset="0"/>
              </a:rPr>
              <a:t/>
            </a:r>
            <a:br>
              <a:rPr lang="sr-Latn-BA" altLang="en-US" sz="6600" smtClean="0">
                <a:latin typeface="Calibri" panose="020F0502020204030204" pitchFamily="34" charset="0"/>
              </a:rPr>
            </a:br>
            <a:endParaRPr lang="en-US" altLang="en-US" sz="6600" smtClean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8763"/>
            <a:ext cx="8767763" cy="327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sr-Cyrl-BA" sz="5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BA" sz="5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Придјеви: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RS" sz="54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  <a:t>Врсте</a:t>
            </a:r>
            <a:r>
              <a:rPr lang="sr-Latn-BA" sz="54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r-Cyrl-RS" sz="54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придјева, род и број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sr-Cyrl-RS" sz="28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639888" y="417513"/>
            <a:ext cx="3859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  <a:cs typeface="Calibri" panose="020F0502020204030204" pitchFamily="34" charset="0"/>
              </a:rPr>
              <a:t>Српски језик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85825" y="233363"/>
            <a:ext cx="9405938" cy="696912"/>
          </a:xfrm>
        </p:spPr>
        <p:txBody>
          <a:bodyPr/>
          <a:lstStyle/>
          <a:p>
            <a:pPr algn="ctr" eaLnBrk="1" hangingPunct="1"/>
            <a:r>
              <a:rPr lang="sr-Cyrl-RS" altLang="en-US" sz="2800" u="sng" smtClean="0">
                <a:latin typeface="Calibri" panose="020F0502020204030204" pitchFamily="34" charset="0"/>
              </a:rPr>
              <a:t>ЗАДАЦИ ЗА САМОСТАЛАН РАД</a:t>
            </a:r>
            <a:endParaRPr lang="en-US" altLang="en-US" sz="2800" u="sng" smtClean="0">
              <a:latin typeface="Calibri" panose="020F0502020204030204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0525" y="1023938"/>
            <a:ext cx="11066463" cy="5099050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sr-Cyrl-RS" altLang="en-US" sz="2800" dirty="0" smtClean="0">
                <a:latin typeface="Calibri" panose="020F0502020204030204" pitchFamily="34" charset="0"/>
              </a:rPr>
              <a:t>1. Додај именицама одговарајуће придјеве: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sr-Cyrl-RS" altLang="en-US" sz="2800" dirty="0" smtClean="0">
                <a:latin typeface="Calibri" panose="020F0502020204030204" pitchFamily="34" charset="0"/>
              </a:rPr>
              <a:t>                          </a:t>
            </a:r>
            <a:r>
              <a:rPr lang="en-US" altLang="en-US" sz="2800" dirty="0" smtClean="0">
                <a:latin typeface="Calibri" panose="020F0502020204030204" pitchFamily="34" charset="0"/>
              </a:rPr>
              <a:t>  </a:t>
            </a:r>
            <a:r>
              <a:rPr lang="sr-Cyrl-RS" altLang="en-US" sz="2800" dirty="0" smtClean="0">
                <a:latin typeface="Calibri" panose="020F0502020204030204" pitchFamily="34" charset="0"/>
              </a:rPr>
              <a:t> </a:t>
            </a:r>
            <a:r>
              <a:rPr lang="sr-Cyrl-RS" altLang="en-US" sz="2800" dirty="0" smtClean="0">
                <a:latin typeface="Calibri" panose="020F0502020204030204" pitchFamily="34" charset="0"/>
              </a:rPr>
              <a:t>описни                 присвојни             градивни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en-US" sz="28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8050" y="2125663"/>
          <a:ext cx="7985124" cy="155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708">
                  <a:extLst>
                    <a:ext uri="{9D8B030D-6E8A-4147-A177-3AD203B41FA5}">
                      <a16:colId xmlns:a16="http://schemas.microsoft.com/office/drawing/2014/main" xmlns="" val="1102255312"/>
                    </a:ext>
                  </a:extLst>
                </a:gridCol>
                <a:gridCol w="2661708">
                  <a:extLst>
                    <a:ext uri="{9D8B030D-6E8A-4147-A177-3AD203B41FA5}">
                      <a16:colId xmlns:a16="http://schemas.microsoft.com/office/drawing/2014/main" xmlns="" val="4265475905"/>
                    </a:ext>
                  </a:extLst>
                </a:gridCol>
                <a:gridCol w="2661708">
                  <a:extLst>
                    <a:ext uri="{9D8B030D-6E8A-4147-A177-3AD203B41FA5}">
                      <a16:colId xmlns:a16="http://schemas.microsoft.com/office/drawing/2014/main" xmlns="" val="3506906089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marL="91450" marR="91450" marT="45692" marB="4569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marL="91450" marR="91450" marT="45692" marB="4569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Calibri" panose="020F0502020204030204" pitchFamily="34" charset="0"/>
                      </a:endParaRPr>
                    </a:p>
                  </a:txBody>
                  <a:tcPr marL="91450" marR="91450" marT="45692" marB="45692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35208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endParaRPr lang="en-US" sz="2800">
                        <a:latin typeface="Calibri" panose="020F0502020204030204" pitchFamily="34" charset="0"/>
                      </a:endParaRPr>
                    </a:p>
                  </a:txBody>
                  <a:tcPr marL="91450" marR="91450" marT="45692" marB="4569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marL="91450" marR="91450" marT="45692" marB="4569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Calibri" panose="020F0502020204030204" pitchFamily="34" charset="0"/>
                      </a:endParaRPr>
                    </a:p>
                  </a:txBody>
                  <a:tcPr marL="91450" marR="91450" marT="45692" marB="45692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584506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marL="91450" marR="91450" marT="45692" marB="4569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marL="91450" marR="91450" marT="45692" marB="4569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marL="91450" marR="91450" marT="45692" marB="45692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2683562"/>
                  </a:ext>
                </a:extLst>
              </a:tr>
            </a:tbl>
          </a:graphicData>
        </a:graphic>
      </p:graphicFrame>
      <p:sp>
        <p:nvSpPr>
          <p:cNvPr id="14358" name="TextBox 4"/>
          <p:cNvSpPr txBox="1">
            <a:spLocks noChangeArrowheads="1"/>
          </p:cNvSpPr>
          <p:nvPr/>
        </p:nvSpPr>
        <p:spPr bwMode="auto">
          <a:xfrm>
            <a:off x="936625" y="2157413"/>
            <a:ext cx="1665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800">
                <a:solidFill>
                  <a:srgbClr val="FFFF00"/>
                </a:solidFill>
                <a:latin typeface="Calibri" panose="020F0502020204030204" pitchFamily="34" charset="0"/>
              </a:rPr>
              <a:t>чаша</a:t>
            </a:r>
          </a:p>
        </p:txBody>
      </p:sp>
      <p:sp>
        <p:nvSpPr>
          <p:cNvPr id="14359" name="TextBox 5"/>
          <p:cNvSpPr txBox="1">
            <a:spLocks noChangeArrowheads="1"/>
          </p:cNvSpPr>
          <p:nvPr/>
        </p:nvSpPr>
        <p:spPr bwMode="auto">
          <a:xfrm>
            <a:off x="644525" y="2640013"/>
            <a:ext cx="200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800">
                <a:latin typeface="Calibri" panose="020F0502020204030204" pitchFamily="34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alibri" panose="020F0502020204030204" pitchFamily="34" charset="0"/>
              </a:rPr>
              <a:t>џемпер</a:t>
            </a:r>
            <a:endParaRPr lang="en-US" altLang="en-US" sz="28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4360" name="TextBox 6"/>
          <p:cNvSpPr txBox="1">
            <a:spLocks noChangeArrowheads="1"/>
          </p:cNvSpPr>
          <p:nvPr/>
        </p:nvSpPr>
        <p:spPr bwMode="auto">
          <a:xfrm>
            <a:off x="765175" y="3187700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800">
                <a:latin typeface="Calibri" panose="020F0502020204030204" pitchFamily="34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alibri" panose="020F0502020204030204" pitchFamily="34" charset="0"/>
              </a:rPr>
              <a:t>ормар</a:t>
            </a:r>
            <a:endParaRPr lang="en-US" altLang="en-US" sz="28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4361" name="TextBox 7"/>
          <p:cNvSpPr txBox="1">
            <a:spLocks noChangeArrowheads="1"/>
          </p:cNvSpPr>
          <p:nvPr/>
        </p:nvSpPr>
        <p:spPr bwMode="auto">
          <a:xfrm>
            <a:off x="390525" y="3825875"/>
            <a:ext cx="9302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800">
                <a:latin typeface="Calibri" panose="020F0502020204030204" pitchFamily="34" charset="0"/>
              </a:rPr>
              <a:t>2. Сљедеће придјеве напиши у облицима сва три рода: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800">
                <a:latin typeface="Calibri" panose="020F0502020204030204" pitchFamily="34" charset="0"/>
              </a:rPr>
              <a:t>    </a:t>
            </a:r>
            <a:r>
              <a:rPr lang="sr-Cyrl-RS" altLang="en-US" sz="2800">
                <a:solidFill>
                  <a:srgbClr val="FFFF00"/>
                </a:solidFill>
                <a:latin typeface="Calibri" panose="020F0502020204030204" pitchFamily="34" charset="0"/>
              </a:rPr>
              <a:t>шумско, поспан, задовољна</a:t>
            </a:r>
            <a:r>
              <a:rPr lang="sr-Cyrl-RS" altLang="en-US" sz="2800">
                <a:latin typeface="Calibri" panose="020F0502020204030204" pitchFamily="34" charset="0"/>
              </a:rPr>
              <a:t>.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69489" y="4797078"/>
          <a:ext cx="8721969" cy="188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323">
                  <a:extLst>
                    <a:ext uri="{9D8B030D-6E8A-4147-A177-3AD203B41FA5}">
                      <a16:colId xmlns:a16="http://schemas.microsoft.com/office/drawing/2014/main" xmlns="" val="245433310"/>
                    </a:ext>
                  </a:extLst>
                </a:gridCol>
                <a:gridCol w="2907323">
                  <a:extLst>
                    <a:ext uri="{9D8B030D-6E8A-4147-A177-3AD203B41FA5}">
                      <a16:colId xmlns:a16="http://schemas.microsoft.com/office/drawing/2014/main" xmlns="" val="3002965294"/>
                    </a:ext>
                  </a:extLst>
                </a:gridCol>
                <a:gridCol w="2907323">
                  <a:extLst>
                    <a:ext uri="{9D8B030D-6E8A-4147-A177-3AD203B41FA5}">
                      <a16:colId xmlns:a16="http://schemas.microsoft.com/office/drawing/2014/main" xmlns="" val="3935576652"/>
                    </a:ext>
                  </a:extLst>
                </a:gridCol>
              </a:tblGrid>
              <a:tr h="383346">
                <a:tc>
                  <a:txBody>
                    <a:bodyPr/>
                    <a:lstStyle/>
                    <a:p>
                      <a:r>
                        <a:rPr lang="sr-Cyrl-BA" sz="2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sr-Cyrl-BA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мушки</a:t>
                      </a:r>
                      <a:r>
                        <a:rPr lang="sr-Cyrl-BA" sz="2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род</a:t>
                      </a:r>
                      <a:endParaRPr lang="sr-Cyrl-BA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женски род</a:t>
                      </a:r>
                      <a:endParaRPr lang="sr-Cyrl-BA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средњи</a:t>
                      </a:r>
                      <a:r>
                        <a:rPr lang="sr-Cyrl-BA" sz="2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род</a:t>
                      </a:r>
                      <a:endParaRPr lang="sr-Cyrl-BA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2266182439"/>
                  </a:ext>
                </a:extLst>
              </a:tr>
              <a:tr h="383346">
                <a:tc>
                  <a:txBody>
                    <a:bodyPr/>
                    <a:lstStyle/>
                    <a:p>
                      <a:endParaRPr lang="sr-Cyrl-BA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sr-Cyrl-BA" sz="24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sr-Cyrl-BA" sz="240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2785007054"/>
                  </a:ext>
                </a:extLst>
              </a:tr>
              <a:tr h="383346">
                <a:tc>
                  <a:txBody>
                    <a:bodyPr/>
                    <a:lstStyle/>
                    <a:p>
                      <a:endParaRPr lang="sr-Cyrl-BA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sr-Cyrl-BA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sr-Cyrl-BA" sz="24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2080490437"/>
                  </a:ext>
                </a:extLst>
              </a:tr>
              <a:tr h="383346">
                <a:tc>
                  <a:txBody>
                    <a:bodyPr/>
                    <a:lstStyle/>
                    <a:p>
                      <a:endParaRPr lang="sr-Cyrl-BA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sr-Cyrl-BA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sr-Cyrl-BA" sz="24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257134149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900113" y="1163638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139825" y="1425575"/>
            <a:ext cx="9102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</a:rPr>
              <a:t>ЂАК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BA" altLang="en-US" sz="32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</a:rPr>
              <a:t>Устала сам рано,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</a:rPr>
              <a:t>да у кожну торбу,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</a:rPr>
              <a:t>ставим тешке књиге,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</a:rPr>
              <a:t>и плавога зеца,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</a:rPr>
              <a:t>што умије свашта,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</a:rPr>
              <a:t>да подијели са мном,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</a:rPr>
              <a:t>ученичке бриге.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pic>
        <p:nvPicPr>
          <p:cNvPr id="6148" name="Picture 4" descr="СЕДАМ ЂАЧКИХ ЗАПОВЕСТИ | ШКОЛИЦА СВЕЗНАЛ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4879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Pesma za decu | Plavi zec | Dečiji sn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198938"/>
            <a:ext cx="268763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011363" y="3429000"/>
            <a:ext cx="10556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2388" y="3940175"/>
            <a:ext cx="9493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50988" y="4389438"/>
            <a:ext cx="1400175" cy="317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4438" y="5916613"/>
            <a:ext cx="1589087" cy="269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6359525" y="1163638"/>
            <a:ext cx="5029200" cy="4808537"/>
          </a:xfrm>
          <a:prstGeom prst="clou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dirty="0">
                <a:latin typeface="Calibri" panose="020F0502020204030204" pitchFamily="34" charset="0"/>
              </a:rPr>
              <a:t>Које врсте придјева познајемо?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3200" dirty="0"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dirty="0">
                <a:latin typeface="Calibri" panose="020F0502020204030204" pitchFamily="34" charset="0"/>
              </a:rPr>
              <a:t>ОПИСНЕ, ПРИСВОЈНЕ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sr-Cyrl-RS" sz="3200" dirty="0">
                <a:latin typeface="Calibri" panose="020F0502020204030204" pitchFamily="34" charset="0"/>
              </a:rPr>
              <a:t>И</a:t>
            </a:r>
            <a:endParaRPr lang="en-US" sz="3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dirty="0" smtClean="0">
                <a:latin typeface="Calibri" panose="020F0502020204030204" pitchFamily="34" charset="0"/>
              </a:rPr>
              <a:t>ГРАДИВНЕ</a:t>
            </a:r>
            <a:r>
              <a:rPr lang="en-US" sz="3200" dirty="0" smtClean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19138" y="514350"/>
            <a:ext cx="54800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 dirty="0">
                <a:latin typeface="Calibri" panose="020F0502020204030204" pitchFamily="34" charset="0"/>
              </a:rPr>
              <a:t>Којој врсти придјева припадају наведене ријечи?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 dirty="0">
                <a:latin typeface="Calibri" panose="020F0502020204030204" pitchFamily="34" charset="0"/>
              </a:rPr>
              <a:t>кожну </a:t>
            </a:r>
            <a:r>
              <a:rPr lang="en-US" altLang="en-US" sz="3200" dirty="0" smtClean="0">
                <a:latin typeface="Calibri" panose="020F0502020204030204" pitchFamily="34" charset="0"/>
              </a:rPr>
              <a:t> </a:t>
            </a:r>
            <a:r>
              <a:rPr lang="sr-Cyrl-RS" altLang="en-US" sz="3200" dirty="0" smtClean="0">
                <a:latin typeface="Calibri" panose="020F0502020204030204" pitchFamily="34" charset="0"/>
              </a:rPr>
              <a:t>-</a:t>
            </a: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 dirty="0">
                <a:latin typeface="Calibri" panose="020F0502020204030204" pitchFamily="34" charset="0"/>
              </a:rPr>
              <a:t>тешке </a:t>
            </a:r>
            <a:r>
              <a:rPr lang="en-US" altLang="en-US" sz="3200" dirty="0" smtClean="0">
                <a:latin typeface="Calibri" panose="020F0502020204030204" pitchFamily="34" charset="0"/>
              </a:rPr>
              <a:t> </a:t>
            </a:r>
            <a:r>
              <a:rPr lang="sr-Cyrl-RS" altLang="en-US" sz="3200" dirty="0" smtClean="0">
                <a:latin typeface="Calibri" panose="020F0502020204030204" pitchFamily="34" charset="0"/>
              </a:rPr>
              <a:t>-</a:t>
            </a: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 dirty="0">
                <a:latin typeface="Calibri" panose="020F0502020204030204" pitchFamily="34" charset="0"/>
              </a:rPr>
              <a:t>плавога </a:t>
            </a:r>
            <a:r>
              <a:rPr lang="en-US" altLang="en-US" sz="3200" dirty="0" smtClean="0">
                <a:latin typeface="Calibri" panose="020F0502020204030204" pitchFamily="34" charset="0"/>
              </a:rPr>
              <a:t> </a:t>
            </a:r>
            <a:r>
              <a:rPr lang="sr-Cyrl-RS" altLang="en-US" sz="3200" dirty="0" smtClean="0">
                <a:latin typeface="Calibri" panose="020F0502020204030204" pitchFamily="34" charset="0"/>
              </a:rPr>
              <a:t>- </a:t>
            </a: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 dirty="0">
                <a:latin typeface="Calibri" panose="020F0502020204030204" pitchFamily="34" charset="0"/>
              </a:rPr>
              <a:t>ученичке </a:t>
            </a:r>
            <a:r>
              <a:rPr lang="en-US" altLang="en-US" sz="3200" dirty="0" smtClean="0">
                <a:latin typeface="Calibri" panose="020F0502020204030204" pitchFamily="34" charset="0"/>
              </a:rPr>
              <a:t> </a:t>
            </a:r>
            <a:r>
              <a:rPr lang="sr-Cyrl-RS" altLang="en-US" sz="3200" dirty="0" smtClean="0">
                <a:latin typeface="Calibri" panose="020F0502020204030204" pitchFamily="34" charset="0"/>
              </a:rPr>
              <a:t>- </a:t>
            </a: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800" dirty="0">
                <a:latin typeface="Calibri" panose="020F050202020403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2025" y="1973263"/>
            <a:ext cx="1828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градивни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2025" y="2984500"/>
            <a:ext cx="188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описни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4600" y="3917950"/>
            <a:ext cx="160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описни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9550" y="4891088"/>
            <a:ext cx="219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присвојни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Šilja — Википедија, слободна енциклопедиј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3725" y="952500"/>
            <a:ext cx="2095500" cy="3105150"/>
          </a:xfrm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197475" y="1831975"/>
            <a:ext cx="375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ПРИДЈЕВИ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89313" y="2505075"/>
            <a:ext cx="1784350" cy="144303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61075" y="2668588"/>
            <a:ext cx="28575" cy="12795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19913" y="2505075"/>
            <a:ext cx="1538287" cy="144303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1528763" y="3948113"/>
            <a:ext cx="10196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  <a:cs typeface="Calibri" panose="020F0502020204030204" pitchFamily="34" charset="0"/>
              </a:rPr>
              <a:t>   ОПИСНИ                     ПРИСВОЈНИ            ГРАДИВНИ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  <a:cs typeface="Calibri" panose="020F0502020204030204" pitchFamily="34" charset="0"/>
              </a:rPr>
              <a:t>(Какво је нешто?)    (Чије је нешто?)     (Од чега је нешто?)</a:t>
            </a: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246188" y="831850"/>
            <a:ext cx="939482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 dirty="0">
                <a:latin typeface="Calibri" panose="020F0502020204030204" pitchFamily="34" charset="0"/>
              </a:rPr>
              <a:t>Разврстај сљедеће придјеве на описне, присвојне и градивне: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 dirty="0">
                <a:latin typeface="Calibri" panose="020F0502020204030204" pitchFamily="34" charset="0"/>
              </a:rPr>
              <a:t>челични, комшијино, стаклени, висока, очев, </a:t>
            </a:r>
            <a:r>
              <a:rPr lang="sr-Cyrl-RS" altLang="en-US" sz="3200" dirty="0" smtClean="0">
                <a:latin typeface="Calibri" panose="020F0502020204030204" pitchFamily="34" charset="0"/>
              </a:rPr>
              <a:t>зелене</a:t>
            </a:r>
            <a:r>
              <a:rPr lang="en-US" altLang="en-US" sz="3200" dirty="0" smtClean="0">
                <a:latin typeface="Calibri" panose="020F0502020204030204" pitchFamily="34" charset="0"/>
              </a:rPr>
              <a:t>.</a:t>
            </a:r>
            <a:endParaRPr lang="sr-Cyrl-RS" altLang="en-US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46188" y="831850"/>
            <a:ext cx="93948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Разврстај сљедеће придјеве на описне, присвојне и градивне: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32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челични, комшијино, стаклени, висока, очев, зелене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а) </a:t>
            </a:r>
            <a:r>
              <a:rPr lang="sr-Cyrl-RS" altLang="en-US" sz="3200">
                <a:solidFill>
                  <a:srgbClr val="FFFF00"/>
                </a:solidFill>
                <a:latin typeface="Calibri" panose="020F0502020204030204" pitchFamily="34" charset="0"/>
              </a:rPr>
              <a:t>описни</a:t>
            </a:r>
            <a:r>
              <a:rPr lang="sr-Cyrl-RS" altLang="en-US" sz="3200">
                <a:latin typeface="Calibri" panose="020F0502020204030204" pitchFamily="34" charset="0"/>
              </a:rPr>
              <a:t>: висока, зелене;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б)</a:t>
            </a:r>
            <a:r>
              <a:rPr lang="en-US" altLang="en-US" sz="3200">
                <a:latin typeface="Calibri" panose="020F0502020204030204" pitchFamily="34" charset="0"/>
              </a:rPr>
              <a:t> </a:t>
            </a:r>
            <a:r>
              <a:rPr lang="sr-Cyrl-RS" altLang="en-US" sz="3200">
                <a:solidFill>
                  <a:srgbClr val="FFFF00"/>
                </a:solidFill>
                <a:latin typeface="Calibri" panose="020F0502020204030204" pitchFamily="34" charset="0"/>
              </a:rPr>
              <a:t>присвојни</a:t>
            </a:r>
            <a:r>
              <a:rPr lang="sr-Cyrl-RS" altLang="en-US" sz="3200">
                <a:latin typeface="Calibri" panose="020F0502020204030204" pitchFamily="34" charset="0"/>
              </a:rPr>
              <a:t>: комшијино, очев;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в) </a:t>
            </a:r>
            <a:r>
              <a:rPr lang="sr-Cyrl-RS" altLang="en-US" sz="3200">
                <a:solidFill>
                  <a:srgbClr val="FFFF00"/>
                </a:solidFill>
                <a:latin typeface="Calibri" panose="020F0502020204030204" pitchFamily="34" charset="0"/>
              </a:rPr>
              <a:t>градивни</a:t>
            </a:r>
            <a:r>
              <a:rPr lang="sr-Cyrl-RS" altLang="en-US" sz="3200">
                <a:latin typeface="Calibri" panose="020F0502020204030204" pitchFamily="34" charset="0"/>
              </a:rPr>
              <a:t>: челични, стаклени.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2800" smtClean="0">
                <a:latin typeface="Calibri" panose="020F0502020204030204" pitchFamily="34" charset="0"/>
              </a:rPr>
              <a:t>                                                    </a:t>
            </a:r>
            <a:endParaRPr lang="en-US" altLang="en-US" sz="2800" smtClean="0">
              <a:latin typeface="Calibri" panose="020F0502020204030204" pitchFamily="34" charset="0"/>
            </a:endParaRPr>
          </a:p>
        </p:txBody>
      </p:sp>
      <p:pic>
        <p:nvPicPr>
          <p:cNvPr id="11267" name="Picture 7" descr="s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95300"/>
            <a:ext cx="22272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3" descr="205798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688" y="452438"/>
            <a:ext cx="12938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File:Uskrsno jaje M Bistrica2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275" y="277813"/>
            <a:ext cx="16891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1620838" y="2179638"/>
            <a:ext cx="196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Сат је </a:t>
            </a:r>
            <a:r>
              <a:rPr lang="sr-Cyrl-RS" altLang="en-US" sz="3200" u="sng">
                <a:latin typeface="Calibri" panose="020F0502020204030204" pitchFamily="34" charset="0"/>
              </a:rPr>
              <a:t>жут</a:t>
            </a:r>
            <a:r>
              <a:rPr lang="sr-Cyrl-RS" altLang="en-US" sz="2800" u="sng">
                <a:latin typeface="Calibri" panose="020F0502020204030204" pitchFamily="34" charset="0"/>
              </a:rPr>
              <a:t>.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4589463" y="2179638"/>
            <a:ext cx="298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Капа је </a:t>
            </a:r>
            <a:r>
              <a:rPr lang="sr-Cyrl-RS" altLang="en-US" sz="3200" u="sng">
                <a:latin typeface="Calibri" panose="020F0502020204030204" pitchFamily="34" charset="0"/>
              </a:rPr>
              <a:t>братова</a:t>
            </a:r>
            <a:r>
              <a:rPr lang="sr-Cyrl-RS" altLang="en-US" sz="2800" u="sng">
                <a:latin typeface="Calibri" panose="020F0502020204030204" pitchFamily="34" charset="0"/>
              </a:rPr>
              <a:t>.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7977188" y="2179638"/>
            <a:ext cx="2963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Јаје је </a:t>
            </a:r>
            <a:r>
              <a:rPr lang="sr-Cyrl-RS" altLang="en-US" sz="3200" u="sng">
                <a:latin typeface="Calibri" panose="020F0502020204030204" pitchFamily="34" charset="0"/>
              </a:rPr>
              <a:t>стаклено</a:t>
            </a:r>
            <a:r>
              <a:rPr lang="sr-Cyrl-RS" altLang="en-US" sz="2800" u="sng">
                <a:latin typeface="Calibri" panose="020F0502020204030204" pitchFamily="34" charset="0"/>
              </a:rPr>
              <a:t>.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28738" y="3176588"/>
            <a:ext cx="8875712" cy="101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 Придјеви добијају род од именице уз коју стоје.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800">
                <a:latin typeface="Calibri" panose="020F0502020204030204" pitchFamily="34" charset="0"/>
              </a:rPr>
              <a:t> 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55688" y="4741863"/>
          <a:ext cx="9998075" cy="135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2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02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7339">
                <a:tc>
                  <a:txBody>
                    <a:bodyPr/>
                    <a:lstStyle/>
                    <a:p>
                      <a:pPr algn="l"/>
                      <a:r>
                        <a:rPr lang="sr-Cyrl-CS" sz="3200" dirty="0" smtClean="0">
                          <a:latin typeface="Calibri" panose="020F0502020204030204" pitchFamily="34" charset="0"/>
                        </a:rPr>
                        <a:t>Мушки род</a:t>
                      </a:r>
                      <a:r>
                        <a:rPr lang="sr-Cyrl-CS" sz="32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3200" dirty="0" smtClean="0">
                          <a:latin typeface="Calibri" panose="020F0502020204030204" pitchFamily="34" charset="0"/>
                        </a:rPr>
                        <a:t>(ТАЈ)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L="91443" marR="91443" marT="45753" marB="45753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3200" dirty="0" smtClean="0">
                          <a:latin typeface="Calibri" panose="020F0502020204030204" pitchFamily="34" charset="0"/>
                        </a:rPr>
                        <a:t>Женски род</a:t>
                      </a:r>
                      <a:r>
                        <a:rPr lang="sr-Cyrl-CS" sz="32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3200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r-Cyrl-CS" sz="3200" baseline="0" dirty="0" smtClean="0">
                          <a:latin typeface="Calibri" panose="020F0502020204030204" pitchFamily="34" charset="0"/>
                        </a:rPr>
                        <a:t>ТА)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L="91443" marR="91443" marT="45753" marB="45753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3200" dirty="0" smtClean="0">
                          <a:latin typeface="Calibri" panose="020F0502020204030204" pitchFamily="34" charset="0"/>
                        </a:rPr>
                        <a:t>Средњи род  (ТО)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L="91443" marR="91443" marT="45753" marB="45753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000" b="1" dirty="0" smtClean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sr-Cyrl-CS" sz="3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жут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r-Cyrl-CS" sz="3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(сат)</a:t>
                      </a:r>
                      <a:r>
                        <a:rPr lang="sr-Cyrl-CS" sz="3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43" marR="91443" marT="45753" marB="457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000" b="1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sr-Cyrl-CS" sz="3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братова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r-Cyrl-CS" sz="3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(капа)</a:t>
                      </a:r>
                    </a:p>
                  </a:txBody>
                  <a:tcPr marL="91443" marR="91443" marT="45753" marB="45753"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sr-Cyrl-RS" sz="3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стаклено</a:t>
                      </a:r>
                      <a:r>
                        <a:rPr lang="sr-Cyrl-RS" sz="3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(јаје) 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3" marR="91443" marT="45753" marB="4575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160463" y="1025525"/>
            <a:ext cx="8978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Мишко  је појео </a:t>
            </a:r>
            <a:r>
              <a:rPr lang="sr-Cyrl-RS" altLang="en-US" sz="3200">
                <a:solidFill>
                  <a:srgbClr val="FFFF00"/>
                </a:solidFill>
                <a:latin typeface="Calibri" panose="020F0502020204030204" pitchFamily="34" charset="0"/>
              </a:rPr>
              <a:t>мирисну</a:t>
            </a:r>
            <a:r>
              <a:rPr lang="sr-Cyrl-RS" altLang="en-US" sz="3200">
                <a:latin typeface="Calibri" panose="020F0502020204030204" pitchFamily="34" charset="0"/>
              </a:rPr>
              <a:t> кобасицу,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solidFill>
                  <a:srgbClr val="FFFF00"/>
                </a:solidFill>
                <a:latin typeface="Calibri" panose="020F0502020204030204" pitchFamily="34" charset="0"/>
              </a:rPr>
              <a:t>бакин</a:t>
            </a:r>
            <a:r>
              <a:rPr lang="sr-Cyrl-RS" altLang="en-US" sz="3200">
                <a:latin typeface="Calibri" panose="020F0502020204030204" pitchFamily="34" charset="0"/>
              </a:rPr>
              <a:t> сир и мрвицу </a:t>
            </a:r>
            <a:r>
              <a:rPr lang="sr-Cyrl-RS" altLang="en-US" sz="3200">
                <a:solidFill>
                  <a:srgbClr val="FFFF00"/>
                </a:solidFill>
                <a:latin typeface="Calibri" panose="020F0502020204030204" pitchFamily="34" charset="0"/>
              </a:rPr>
              <a:t>чоколадног</a:t>
            </a:r>
            <a:r>
              <a:rPr lang="sr-Cyrl-RS" altLang="en-US" sz="3200">
                <a:latin typeface="Calibri" panose="020F0502020204030204" pitchFamily="34" charset="0"/>
              </a:rPr>
              <a:t> јајета.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35050" y="2290763"/>
            <a:ext cx="9729788" cy="10144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Придјеви имају исти број као и именице уз коју стоје.  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6851" y="3658165"/>
          <a:ext cx="9432387" cy="258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5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sr-Cyrl-CS" sz="2800" dirty="0" smtClean="0"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r-Cyrl-CS" sz="3200" dirty="0" smtClean="0">
                          <a:latin typeface="Calibri" panose="020F0502020204030204" pitchFamily="34" charset="0"/>
                        </a:rPr>
                        <a:t>Једнина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691" marB="45691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2800" dirty="0" smtClean="0"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r-Cyrl-CS" sz="3200" dirty="0" smtClean="0">
                          <a:latin typeface="Calibri" panose="020F0502020204030204" pitchFamily="34" charset="0"/>
                        </a:rPr>
                        <a:t>Множина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L="91434" marR="91434" marT="45691" marB="45691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32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мирисна</a:t>
                      </a:r>
                      <a:r>
                        <a:rPr lang="sr-Cyrl-CS" sz="3200" b="1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3200" b="0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(кобасица)</a:t>
                      </a:r>
                      <a:endParaRPr lang="sr-Cyrl-CS" sz="3200" b="0" i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4" marR="91434" marT="45691" marB="456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32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   мирисне </a:t>
                      </a:r>
                      <a:r>
                        <a:rPr lang="sr-Cyrl-CS" sz="3200" b="0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(кобасице)</a:t>
                      </a:r>
                    </a:p>
                  </a:txBody>
                  <a:tcPr marL="91434" marR="91434" marT="45691" marB="45691"/>
                </a:tc>
                <a:extLst>
                  <a:ext uri="{0D108BD9-81ED-4DB2-BD59-A6C34878D82A}">
                    <a16:rowId xmlns:a16="http://schemas.microsoft.com/office/drawing/2014/main" xmlns="" val="3591054803"/>
                  </a:ext>
                </a:extLst>
              </a:tr>
              <a:tr h="1430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32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бакин</a:t>
                      </a:r>
                      <a:r>
                        <a:rPr lang="sr-Cyrl-CS" sz="3200" b="0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(сир)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32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чоколадно </a:t>
                      </a:r>
                      <a:r>
                        <a:rPr lang="sr-Cyrl-CS" sz="3200" b="0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(јаје)</a:t>
                      </a:r>
                    </a:p>
                  </a:txBody>
                  <a:tcPr marL="91434" marR="91434" marT="45691" marB="456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3200" b="1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sr-Cyrl-CS" sz="3200" b="1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бакини </a:t>
                      </a:r>
                      <a:r>
                        <a:rPr lang="sr-Cyrl-CS" sz="3200" b="0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(сиреви)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3200" b="1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   чоколадна </a:t>
                      </a:r>
                      <a:r>
                        <a:rPr lang="sr-Cyrl-CS" sz="3200" b="0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(јаја</a:t>
                      </a:r>
                      <a:r>
                        <a:rPr lang="sr-Cyrl-CS" sz="3200" b="0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sr-Cyrl-CS" sz="3200" b="1" i="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4" marR="91434" marT="45691" marB="4569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Content Placeholder 3" descr="Disney Tag - The Stuff Dreams Are Made O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8729" y="74314"/>
            <a:ext cx="2720544" cy="266302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933450"/>
          </a:xfrm>
        </p:spPr>
        <p:txBody>
          <a:bodyPr/>
          <a:lstStyle/>
          <a:p>
            <a:pPr eaLnBrk="1" hangingPunct="1"/>
            <a:r>
              <a:rPr lang="sr-Cyrl-RS" altLang="en-US" sz="2800" smtClean="0">
                <a:latin typeface="Calibri" panose="020F0502020204030204" pitchFamily="34" charset="0"/>
              </a:rPr>
              <a:t>                                                </a:t>
            </a:r>
            <a:r>
              <a:rPr lang="sr-Cyrl-RS" altLang="en-US" sz="3200" smtClean="0">
                <a:latin typeface="Calibri" panose="020F0502020204030204" pitchFamily="34" charset="0"/>
              </a:rPr>
              <a:t>МАПА УМА                                                        </a:t>
            </a:r>
            <a:r>
              <a:rPr lang="sr-Cyrl-RS" altLang="en-US" sz="2800" smtClean="0">
                <a:latin typeface="Calibri" panose="020F0502020204030204" pitchFamily="34" charset="0"/>
              </a:rPr>
              <a:t/>
            </a:r>
            <a:br>
              <a:rPr lang="sr-Cyrl-RS" altLang="en-US" sz="2800" smtClean="0">
                <a:latin typeface="Calibri" panose="020F0502020204030204" pitchFamily="34" charset="0"/>
              </a:rPr>
            </a:br>
            <a:endParaRPr lang="en-US" altLang="en-US" sz="2800" smtClean="0">
              <a:latin typeface="Calibri" panose="020F0502020204030204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2681288" y="1985963"/>
            <a:ext cx="1676400" cy="1201737"/>
          </a:xfrm>
          <a:prstGeom prst="bent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3321" idx="1"/>
          </p:cNvCxnSpPr>
          <p:nvPr/>
        </p:nvCxnSpPr>
        <p:spPr>
          <a:xfrm rot="10800000" flipV="1">
            <a:off x="6878638" y="1908175"/>
            <a:ext cx="1458912" cy="1338263"/>
          </a:xfrm>
          <a:prstGeom prst="bent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2808288" y="3773488"/>
            <a:ext cx="1490662" cy="982662"/>
          </a:xfrm>
          <a:prstGeom prst="bent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6934200" y="3773488"/>
            <a:ext cx="1863725" cy="715962"/>
          </a:xfrm>
          <a:prstGeom prst="bent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24"/>
          <p:cNvSpPr txBox="1">
            <a:spLocks noChangeArrowheads="1"/>
          </p:cNvSpPr>
          <p:nvPr/>
        </p:nvSpPr>
        <p:spPr bwMode="auto">
          <a:xfrm>
            <a:off x="4413250" y="3109913"/>
            <a:ext cx="2465388" cy="7080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4000">
                <a:latin typeface="Calibri" panose="020F0502020204030204" pitchFamily="34" charset="0"/>
              </a:rPr>
              <a:t>ПРИДЈЕВИ</a:t>
            </a:r>
            <a:endParaRPr lang="en-US" altLang="en-US" sz="4000">
              <a:latin typeface="Calibri" panose="020F0502020204030204" pitchFamily="34" charset="0"/>
            </a:endParaRPr>
          </a:p>
        </p:txBody>
      </p:sp>
      <p:sp>
        <p:nvSpPr>
          <p:cNvPr id="13320" name="TextBox 26"/>
          <p:cNvSpPr txBox="1">
            <a:spLocks noChangeArrowheads="1"/>
          </p:cNvSpPr>
          <p:nvPr/>
        </p:nvSpPr>
        <p:spPr bwMode="auto">
          <a:xfrm>
            <a:off x="314325" y="831850"/>
            <a:ext cx="2366963" cy="20621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Стоје уз именицу и ближе је одређују</a:t>
            </a:r>
            <a:r>
              <a:rPr lang="sr-Latn-BA" altLang="en-US" sz="3200">
                <a:latin typeface="Calibri" panose="020F0502020204030204" pitchFamily="34" charset="0"/>
              </a:rPr>
              <a:t>.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13321" name="TextBox 28"/>
          <p:cNvSpPr txBox="1">
            <a:spLocks noChangeArrowheads="1"/>
          </p:cNvSpPr>
          <p:nvPr/>
        </p:nvSpPr>
        <p:spPr bwMode="auto">
          <a:xfrm>
            <a:off x="8337550" y="1123950"/>
            <a:ext cx="3687763" cy="157003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Означавају какво је</a:t>
            </a:r>
            <a:r>
              <a:rPr lang="en-US" altLang="en-US" sz="3200">
                <a:latin typeface="Calibri" panose="020F0502020204030204" pitchFamily="34" charset="0"/>
              </a:rPr>
              <a:t>, </a:t>
            </a:r>
            <a:r>
              <a:rPr lang="sr-Cyrl-RS" altLang="en-US" sz="3200">
                <a:latin typeface="Calibri" panose="020F0502020204030204" pitchFamily="34" charset="0"/>
              </a:rPr>
              <a:t>чије је</a:t>
            </a:r>
            <a:r>
              <a:rPr lang="en-US" altLang="en-US" sz="3200">
                <a:latin typeface="Calibri" panose="020F0502020204030204" pitchFamily="34" charset="0"/>
              </a:rPr>
              <a:t> </a:t>
            </a:r>
            <a:r>
              <a:rPr lang="sr-Cyrl-RS" altLang="en-US" sz="3200">
                <a:latin typeface="Calibri" panose="020F0502020204030204" pitchFamily="34" charset="0"/>
              </a:rPr>
              <a:t>и од чега је нешто.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13322" name="TextBox 29"/>
          <p:cNvSpPr txBox="1">
            <a:spLocks noChangeArrowheads="1"/>
          </p:cNvSpPr>
          <p:nvPr/>
        </p:nvSpPr>
        <p:spPr bwMode="auto">
          <a:xfrm>
            <a:off x="314325" y="4402138"/>
            <a:ext cx="2443163" cy="157003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Род: мушки, женски 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BA" altLang="en-US" sz="3200">
                <a:latin typeface="Calibri" panose="020F0502020204030204" pitchFamily="34" charset="0"/>
              </a:rPr>
              <a:t>с</a:t>
            </a:r>
            <a:r>
              <a:rPr lang="sr-Cyrl-RS" altLang="en-US" sz="3200">
                <a:latin typeface="Calibri" panose="020F0502020204030204" pitchFamily="34" charset="0"/>
              </a:rPr>
              <a:t>редњи</a:t>
            </a:r>
            <a:r>
              <a:rPr lang="sr-Latn-BA" altLang="en-US" sz="3200">
                <a:latin typeface="Calibri" panose="020F0502020204030204" pitchFamily="34" charset="0"/>
              </a:rPr>
              <a:t>.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13323" name="TextBox 30"/>
          <p:cNvSpPr txBox="1">
            <a:spLocks noChangeArrowheads="1"/>
          </p:cNvSpPr>
          <p:nvPr/>
        </p:nvSpPr>
        <p:spPr bwMode="auto">
          <a:xfrm>
            <a:off x="4475163" y="4649788"/>
            <a:ext cx="2459037" cy="1568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AFC5B9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3200">
                <a:latin typeface="Calibri" panose="020F0502020204030204" pitchFamily="34" charset="0"/>
              </a:rPr>
              <a:t>Број: једнина и множина</a:t>
            </a:r>
            <a:r>
              <a:rPr lang="sr-Latn-BA" altLang="en-US" sz="3200">
                <a:latin typeface="Calibri" panose="020F0502020204030204" pitchFamily="34" charset="0"/>
              </a:rPr>
              <a:t>.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97925" y="4102100"/>
            <a:ext cx="3021013" cy="156845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dirty="0">
                <a:latin typeface="Calibri" panose="020F0502020204030204" pitchFamily="34" charset="0"/>
              </a:rPr>
              <a:t>Врсте: описни, присвојни и градивни.</a:t>
            </a:r>
            <a:endParaRPr lang="en-US" sz="3200" dirty="0">
              <a:latin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645150" y="3817938"/>
            <a:ext cx="0" cy="8318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361</Words>
  <Application>Microsoft Office PowerPoint</Application>
  <PresentationFormat>Custom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    </vt:lpstr>
      <vt:lpstr>Slide 2</vt:lpstr>
      <vt:lpstr>Slide 3</vt:lpstr>
      <vt:lpstr>Slide 4</vt:lpstr>
      <vt:lpstr>Slide 5</vt:lpstr>
      <vt:lpstr>Slide 6</vt:lpstr>
      <vt:lpstr>                                                    </vt:lpstr>
      <vt:lpstr>Slide 8</vt:lpstr>
      <vt:lpstr>                                                МАПА УМА                                                         </vt:lpstr>
      <vt:lpstr>ЗАДАЦИ ЗА САМОСТАЛАН РАД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ПРИДЈЕВИ-ВРСТЕ, РОД И БРОЈ</dc:title>
  <dc:creator>MMD</dc:creator>
  <cp:lastModifiedBy>user</cp:lastModifiedBy>
  <cp:revision>66</cp:revision>
  <dcterms:created xsi:type="dcterms:W3CDTF">2020-04-05T18:07:03Z</dcterms:created>
  <dcterms:modified xsi:type="dcterms:W3CDTF">2020-04-30T18:46:43Z</dcterms:modified>
</cp:coreProperties>
</file>