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6" r:id="rId2"/>
    <p:sldId id="257" r:id="rId3"/>
    <p:sldId id="259" r:id="rId4"/>
    <p:sldId id="268" r:id="rId5"/>
    <p:sldId id="262" r:id="rId6"/>
    <p:sldId id="263" r:id="rId7"/>
    <p:sldId id="266" r:id="rId8"/>
    <p:sldId id="267" r:id="rId9"/>
    <p:sldId id="269" r:id="rId10"/>
    <p:sldId id="270"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7033"/>
    <a:srgbClr val="1D3A00"/>
    <a:srgbClr val="E39A39"/>
    <a:srgbClr val="990099"/>
    <a:srgbClr val="CC0099"/>
    <a:srgbClr val="FE9202"/>
    <a:srgbClr val="6C1A00"/>
    <a:srgbClr val="00AACC"/>
    <a:srgbClr val="5EEC3C"/>
    <a:srgbClr val="0032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492"/>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4815-7C66-458B-8F64-F9C1D4D77A4D}" type="datetimeFigureOut">
              <a:rPr lang="en-US" smtClean="0"/>
              <a:pPr/>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B7E9A-46CE-4359-951B-F824989898C4}" type="slidenum">
              <a:rPr lang="en-US" smtClean="0"/>
              <a:pPr/>
              <a:t>‹#›</a:t>
            </a:fld>
            <a:endParaRPr lang="en-US"/>
          </a:p>
        </p:txBody>
      </p:sp>
    </p:spTree>
    <p:extLst>
      <p:ext uri="{BB962C8B-B14F-4D97-AF65-F5344CB8AC3E}">
        <p14:creationId xmlns:p14="http://schemas.microsoft.com/office/powerpoint/2010/main" xmlns="" val="161455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1350110"/>
            <a:ext cx="7787954" cy="152705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07080" y="2877160"/>
            <a:ext cx="7787955" cy="1068935"/>
          </a:xfrm>
        </p:spPr>
        <p:txBody>
          <a:bodyPr>
            <a:normAutofit/>
          </a:bodyPr>
          <a:lstStyle>
            <a:lvl1pPr marL="0" indent="0" algn="r">
              <a:buNone/>
              <a:defRPr sz="2800" b="0" i="0">
                <a:solidFill>
                  <a:srgbClr val="1D3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27B38C30-FF33-49BF-9022-590B6640CE76}"/>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8"/>
          </a:xfrm>
        </p:spPr>
        <p:txBody>
          <a:bodyPr/>
          <a:lstStyle>
            <a:lvl1pPr algn="l">
              <a:defRPr sz="2800">
                <a:solidFill>
                  <a:srgbClr val="1D3A00"/>
                </a:solidFill>
              </a:defRPr>
            </a:lvl1pPr>
            <a:lvl2pPr algn="l">
              <a:defRPr>
                <a:solidFill>
                  <a:srgbClr val="1D3A00"/>
                </a:solidFill>
              </a:defRPr>
            </a:lvl2pPr>
            <a:lvl3pPr algn="l">
              <a:defRPr>
                <a:solidFill>
                  <a:srgbClr val="1D3A00"/>
                </a:solidFill>
              </a:defRPr>
            </a:lvl3pPr>
            <a:lvl4pPr algn="l">
              <a:defRPr>
                <a:solidFill>
                  <a:srgbClr val="1D3A00"/>
                </a:solidFill>
              </a:defRPr>
            </a:lvl4pPr>
            <a:lvl5pPr algn="l">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108200" cy="572644"/>
          </a:xfrm>
        </p:spPr>
        <p:txBody>
          <a:bodyPr>
            <a:normAutofit/>
          </a:bodyPr>
          <a:lstStyle>
            <a:lvl1pPr algn="l">
              <a:defRPr sz="3600">
                <a:solidFill>
                  <a:srgbClr val="E39A3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44700"/>
            <a:ext cx="6108200" cy="3663766"/>
          </a:xfrm>
        </p:spPr>
        <p:txBody>
          <a:bodyPr/>
          <a:lstStyle>
            <a:lvl1pPr>
              <a:defRPr sz="2800">
                <a:solidFill>
                  <a:srgbClr val="1D3A00"/>
                </a:solidFill>
              </a:defRPr>
            </a:lvl1pPr>
            <a:lvl2pPr>
              <a:defRPr>
                <a:solidFill>
                  <a:srgbClr val="1D3A00"/>
                </a:solidFill>
              </a:defRPr>
            </a:lvl2pPr>
            <a:lvl3pPr>
              <a:defRPr>
                <a:solidFill>
                  <a:srgbClr val="1D3A00"/>
                </a:solidFill>
              </a:defRPr>
            </a:lvl3pPr>
            <a:lvl4pPr>
              <a:defRPr>
                <a:solidFill>
                  <a:srgbClr val="1D3A00"/>
                </a:solidFill>
              </a:defRPr>
            </a:lvl4pPr>
            <a:lvl5pPr>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7940659"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4"/>
            <a:ext cx="4040188"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4"/>
            <a:ext cx="4041775"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06BF9C3-4189-4EBF-B9C7-252553D7A51D}"/>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372970"/>
            <a:ext cx="4572000" cy="1527050"/>
          </a:xfrm>
        </p:spPr>
        <p:txBody>
          <a:bodyPr>
            <a:normAutofit fontScale="90000"/>
          </a:bodyPr>
          <a:lstStyle/>
          <a:p>
            <a:pPr algn="ctr"/>
            <a:r>
              <a:rPr lang="sr-Cyrl-BA" b="1" dirty="0">
                <a:latin typeface="Century Gothic" panose="020B0502020202020204" pitchFamily="34" charset="0"/>
              </a:rPr>
              <a:t>ТЕХНИЧКА СРЕДСТВА</a:t>
            </a:r>
            <a:r>
              <a:rPr lang="en-US" b="1" dirty="0">
                <a:latin typeface="Century Gothic" panose="020B0502020202020204" pitchFamily="34" charset="0"/>
              </a:rPr>
              <a:t/>
            </a:r>
            <a:br>
              <a:rPr lang="en-US" b="1" dirty="0">
                <a:latin typeface="Century Gothic" panose="020B0502020202020204" pitchFamily="34" charset="0"/>
              </a:rPr>
            </a:br>
            <a:r>
              <a:rPr lang="sr-Cyrl-BA" b="1" dirty="0">
                <a:latin typeface="Century Gothic" panose="020B0502020202020204" pitchFamily="34" charset="0"/>
              </a:rPr>
              <a:t>У ПОЉОПРИВРЕДИ</a:t>
            </a:r>
            <a:endParaRPr lang="en-US" b="1" dirty="0"/>
          </a:p>
        </p:txBody>
      </p:sp>
      <p:sp>
        <p:nvSpPr>
          <p:cNvPr id="3" name="Subtitle 2"/>
          <p:cNvSpPr>
            <a:spLocks noGrp="1"/>
          </p:cNvSpPr>
          <p:nvPr>
            <p:ph type="subTitle" idx="1"/>
          </p:nvPr>
        </p:nvSpPr>
        <p:spPr>
          <a:xfrm>
            <a:off x="6709870" y="3029865"/>
            <a:ext cx="2290575" cy="458115"/>
          </a:xfrm>
        </p:spPr>
        <p:txBody>
          <a:bodyPr>
            <a:normAutofit/>
          </a:bodyPr>
          <a:lstStyle/>
          <a:p>
            <a:r>
              <a:rPr lang="sr-Cyrl-BA" sz="2000" b="1" dirty="0">
                <a:latin typeface="Century Gothic" panose="020B0502020202020204" pitchFamily="34" charset="0"/>
              </a:rPr>
              <a:t>Уџбеник стр. 53</a:t>
            </a:r>
          </a:p>
        </p:txBody>
      </p:sp>
      <p:sp>
        <p:nvSpPr>
          <p:cNvPr id="4" name="Subtitle 2">
            <a:extLst>
              <a:ext uri="{FF2B5EF4-FFF2-40B4-BE49-F238E27FC236}">
                <a16:creationId xmlns:a16="http://schemas.microsoft.com/office/drawing/2014/main" xmlns="" id="{E6FAE208-99C2-447E-9E84-0763E74BAB9C}"/>
              </a:ext>
            </a:extLst>
          </p:cNvPr>
          <p:cNvSpPr txBox="1">
            <a:spLocks/>
          </p:cNvSpPr>
          <p:nvPr/>
        </p:nvSpPr>
        <p:spPr>
          <a:xfrm>
            <a:off x="296260" y="4379975"/>
            <a:ext cx="2140268" cy="763525"/>
          </a:xfrm>
          <a:prstGeom prst="rect">
            <a:avLst/>
          </a:prstGeom>
        </p:spPr>
        <p:txBody>
          <a:bodyPr vert="horz" lIns="91440" tIns="45720" rIns="91440" bIns="45720" rtlCol="0">
            <a:normAutofit/>
            <a:scene3d>
              <a:camera prst="orthographicFront"/>
              <a:lightRig rig="harsh" dir="t"/>
            </a:scene3d>
            <a:sp3d extrusionH="57150" prstMaterial="matte">
              <a:bevelT w="63500" h="12700" prst="angle"/>
              <a:contourClr>
                <a:schemeClr val="bg1">
                  <a:lumMod val="65000"/>
                </a:schemeClr>
              </a:contourClr>
            </a:sp3d>
          </a:bodyPr>
          <a:lstStyle>
            <a:lvl1pPr marL="0" indent="0" algn="r" defTabSz="914400" rtl="0" eaLnBrk="1" latinLnBrk="0" hangingPunct="1">
              <a:spcBef>
                <a:spcPct val="20000"/>
              </a:spcBef>
              <a:buFont typeface="Arial" pitchFamily="34" charset="0"/>
              <a:buNone/>
              <a:defRPr sz="2800" b="0" i="0" kern="1200">
                <a:solidFill>
                  <a:srgbClr val="1D3A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ln w="12700">
                  <a:solidFill>
                    <a:srgbClr val="007033"/>
                  </a:solidFill>
                  <a:prstDash val="solid"/>
                </a:ln>
                <a:solidFill>
                  <a:srgbClr val="007033"/>
                </a:solidFill>
                <a:effectLst>
                  <a:innerShdw blurRad="177800">
                    <a:schemeClr val="accent3">
                      <a:lumMod val="50000"/>
                    </a:schemeClr>
                  </a:innerShdw>
                </a:effectLst>
                <a:latin typeface="Century Gothic" panose="020B0502020202020204" pitchFamily="34" charset="0"/>
              </a:rPr>
              <a:t>VII </a:t>
            </a:r>
            <a:r>
              <a:rPr lang="sr-Cyrl-BA" b="1" dirty="0">
                <a:ln w="12700">
                  <a:solidFill>
                    <a:srgbClr val="007033"/>
                  </a:solidFill>
                  <a:prstDash val="solid"/>
                </a:ln>
                <a:solidFill>
                  <a:srgbClr val="007033"/>
                </a:solidFill>
                <a:effectLst>
                  <a:innerShdw blurRad="177800">
                    <a:schemeClr val="accent3">
                      <a:lumMod val="50000"/>
                    </a:schemeClr>
                  </a:innerShdw>
                </a:effectLst>
                <a:latin typeface="Century Gothic" panose="020B0502020202020204" pitchFamily="34" charset="0"/>
              </a:rPr>
              <a:t>разред</a:t>
            </a: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52CA0-FFD4-42D1-9C3B-ECDDA28E2030}"/>
              </a:ext>
            </a:extLst>
          </p:cNvPr>
          <p:cNvSpPr>
            <a:spLocks noGrp="1"/>
          </p:cNvSpPr>
          <p:nvPr>
            <p:ph type="title"/>
          </p:nvPr>
        </p:nvSpPr>
        <p:spPr/>
        <p:txBody>
          <a:bodyPr>
            <a:normAutofit fontScale="90000"/>
          </a:bodyPr>
          <a:lstStyle/>
          <a:p>
            <a:r>
              <a:rPr lang="sr-Cyrl-BA" dirty="0"/>
              <a:t>ДОМАЋИ ЗАДАТАК</a:t>
            </a:r>
            <a:endParaRPr lang="en-US" dirty="0"/>
          </a:p>
        </p:txBody>
      </p:sp>
      <p:sp>
        <p:nvSpPr>
          <p:cNvPr id="3" name="Content Placeholder 2">
            <a:extLst>
              <a:ext uri="{FF2B5EF4-FFF2-40B4-BE49-F238E27FC236}">
                <a16:creationId xmlns:a16="http://schemas.microsoft.com/office/drawing/2014/main" xmlns="" id="{D5F12930-94F1-4666-A908-DC228DE82947}"/>
              </a:ext>
            </a:extLst>
          </p:cNvPr>
          <p:cNvSpPr>
            <a:spLocks noGrp="1"/>
          </p:cNvSpPr>
          <p:nvPr>
            <p:ph idx="1"/>
          </p:nvPr>
        </p:nvSpPr>
        <p:spPr>
          <a:xfrm>
            <a:off x="448966" y="1655519"/>
            <a:ext cx="8246070" cy="3206803"/>
          </a:xfrm>
        </p:spPr>
        <p:txBody>
          <a:bodyPr>
            <a:normAutofit/>
          </a:bodyPr>
          <a:lstStyle/>
          <a:p>
            <a:r>
              <a:rPr lang="sr-Cyrl-BA" sz="2400" b="1" dirty="0"/>
              <a:t>Одговорити на сљедећа питања:</a:t>
            </a:r>
          </a:p>
          <a:p>
            <a:pPr marL="0" indent="0">
              <a:buNone/>
            </a:pPr>
            <a:endParaRPr lang="sr-Cyrl-BA" sz="2400" b="1" dirty="0"/>
          </a:p>
          <a:p>
            <a:pPr marL="914400" lvl="1" indent="-514350">
              <a:buFont typeface="+mj-lt"/>
              <a:buAutoNum type="arabicPeriod"/>
            </a:pPr>
            <a:r>
              <a:rPr lang="sr-Cyrl-BA" sz="2400" dirty="0"/>
              <a:t>Шта обухвата биљна, а шта сточарска производња?</a:t>
            </a:r>
          </a:p>
          <a:p>
            <a:pPr marL="914400" lvl="1" indent="-514350">
              <a:buFont typeface="+mj-lt"/>
              <a:buAutoNum type="arabicPeriod"/>
            </a:pPr>
            <a:r>
              <a:rPr lang="sr-Cyrl-BA" sz="2400" dirty="0"/>
              <a:t>Како дијелимо пољопривредне машине?</a:t>
            </a:r>
          </a:p>
          <a:p>
            <a:pPr marL="914400" lvl="1" indent="-514350">
              <a:buFont typeface="+mj-lt"/>
              <a:buAutoNum type="arabicPeriod"/>
            </a:pPr>
            <a:r>
              <a:rPr lang="sr-Cyrl-BA" sz="2400" dirty="0"/>
              <a:t>Које прикључне машине познајеш?</a:t>
            </a:r>
          </a:p>
          <a:p>
            <a:pPr marL="914400" lvl="1" indent="-514350">
              <a:buFont typeface="+mj-lt"/>
              <a:buAutoNum type="arabicPeriod"/>
            </a:pPr>
            <a:r>
              <a:rPr lang="sr-Cyrl-BA" sz="2400" dirty="0"/>
              <a:t>За шта се користе комбајни?</a:t>
            </a:r>
          </a:p>
          <a:p>
            <a:pPr marL="514350" indent="-514350">
              <a:buFont typeface="+mj-lt"/>
              <a:buAutoNum type="arabicPeriod"/>
            </a:pPr>
            <a:endParaRPr lang="en-US" sz="2400" dirty="0"/>
          </a:p>
        </p:txBody>
      </p:sp>
    </p:spTree>
    <p:extLst>
      <p:ext uri="{BB962C8B-B14F-4D97-AF65-F5344CB8AC3E}">
        <p14:creationId xmlns:p14="http://schemas.microsoft.com/office/powerpoint/2010/main" xmlns="" val="266082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BA" sz="3200" dirty="0"/>
              <a:t>ПОНОВИМО</a:t>
            </a:r>
            <a:r>
              <a:rPr lang="en-US" sz="3200" dirty="0"/>
              <a:t>…</a:t>
            </a:r>
            <a:endParaRPr lang="en-US" sz="2400" dirty="0"/>
          </a:p>
        </p:txBody>
      </p:sp>
      <p:sp>
        <p:nvSpPr>
          <p:cNvPr id="3" name="Content Placeholder 2"/>
          <p:cNvSpPr>
            <a:spLocks noGrp="1"/>
          </p:cNvSpPr>
          <p:nvPr>
            <p:ph idx="1"/>
          </p:nvPr>
        </p:nvSpPr>
        <p:spPr/>
        <p:txBody>
          <a:bodyPr>
            <a:normAutofit/>
          </a:bodyPr>
          <a:lstStyle/>
          <a:p>
            <a:r>
              <a:rPr lang="sr-Cyrl-BA" sz="2400" dirty="0"/>
              <a:t>Пољопривредна производња се дијели на </a:t>
            </a:r>
            <a:r>
              <a:rPr lang="sr-Cyrl-BA" sz="2400" b="1" dirty="0"/>
              <a:t>биљну</a:t>
            </a:r>
            <a:r>
              <a:rPr lang="sr-Cyrl-BA" sz="2400" dirty="0"/>
              <a:t> и </a:t>
            </a:r>
            <a:r>
              <a:rPr lang="sr-Cyrl-BA" sz="2400" b="1" dirty="0"/>
              <a:t>сточарску</a:t>
            </a:r>
            <a:r>
              <a:rPr lang="sr-Cyrl-BA" sz="2400" dirty="0"/>
              <a:t>.</a:t>
            </a:r>
          </a:p>
          <a:p>
            <a:r>
              <a:rPr lang="sr-Cyrl-BA" sz="2400" b="1" dirty="0"/>
              <a:t>Биљна проиводња </a:t>
            </a:r>
            <a:r>
              <a:rPr lang="sr-Cyrl-BA" sz="2400" dirty="0"/>
              <a:t>обухвата производњу ратарских биљака, поврћа, зелене масе и воћа.</a:t>
            </a:r>
          </a:p>
          <a:p>
            <a:r>
              <a:rPr lang="sr-Cyrl-BA" sz="2400" b="1" dirty="0"/>
              <a:t>Сточарску прозводњу </a:t>
            </a:r>
            <a:r>
              <a:rPr lang="sr-Cyrl-BA" sz="2400" dirty="0"/>
              <a:t>чине исхрана и његовање стоке, скупљање производа (млијеко, вуна, перје, јаја...) и транспортовање сточне хране и стоке.</a:t>
            </a:r>
            <a:endParaRPr lang="en-US" sz="2400" dirty="0"/>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sr-Cyrl-BA" sz="3200" dirty="0"/>
              <a:t>ПОЉОПРИВРЕДНЕ МАШИНЕ</a:t>
            </a:r>
            <a:endParaRPr lang="en-US" sz="3200" dirty="0"/>
          </a:p>
        </p:txBody>
      </p:sp>
      <p:sp>
        <p:nvSpPr>
          <p:cNvPr id="5" name="Content Placeholder 4"/>
          <p:cNvSpPr>
            <a:spLocks noGrp="1"/>
          </p:cNvSpPr>
          <p:nvPr>
            <p:ph idx="1"/>
          </p:nvPr>
        </p:nvSpPr>
        <p:spPr>
          <a:xfrm>
            <a:off x="2586835" y="1197405"/>
            <a:ext cx="6108200" cy="3663766"/>
          </a:xfrm>
        </p:spPr>
        <p:txBody>
          <a:bodyPr>
            <a:normAutofit lnSpcReduction="10000"/>
          </a:bodyPr>
          <a:lstStyle/>
          <a:p>
            <a:r>
              <a:rPr lang="sr-Cyrl-BA" sz="2400" b="1" dirty="0"/>
              <a:t>Машине и уређаји </a:t>
            </a:r>
            <a:r>
              <a:rPr lang="sr-Cyrl-BA" sz="2400" dirty="0"/>
              <a:t>у пољопривредној производњи се користе у свим фазама како ратарске производње, тако и у другим областима.</a:t>
            </a:r>
          </a:p>
          <a:p>
            <a:r>
              <a:rPr lang="sr-Cyrl-BA" sz="2400" dirty="0"/>
              <a:t>Пољопривредне машине дијелимо на:</a:t>
            </a:r>
          </a:p>
          <a:p>
            <a:pPr lvl="1"/>
            <a:r>
              <a:rPr lang="sr-Cyrl-BA" sz="2400" dirty="0"/>
              <a:t>погонске,</a:t>
            </a:r>
          </a:p>
          <a:p>
            <a:pPr lvl="1"/>
            <a:r>
              <a:rPr lang="sr-Cyrl-BA" sz="2400" dirty="0"/>
              <a:t>прикључне,</a:t>
            </a:r>
          </a:p>
          <a:p>
            <a:pPr lvl="1"/>
            <a:r>
              <a:rPr lang="sr-Cyrl-BA" sz="2400" dirty="0"/>
              <a:t>комбиноване и</a:t>
            </a:r>
          </a:p>
          <a:p>
            <a:pPr lvl="1"/>
            <a:r>
              <a:rPr lang="sr-Cyrl-BA" sz="2400" dirty="0"/>
              <a:t>специјалне.</a:t>
            </a:r>
          </a:p>
          <a:p>
            <a:endParaRPr lang="en-US" sz="2400"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718F74-9C1A-4F40-948E-E25F44E094BA}"/>
              </a:ext>
            </a:extLst>
          </p:cNvPr>
          <p:cNvSpPr>
            <a:spLocks noGrp="1"/>
          </p:cNvSpPr>
          <p:nvPr>
            <p:ph idx="1"/>
          </p:nvPr>
        </p:nvSpPr>
        <p:spPr>
          <a:xfrm>
            <a:off x="2586835" y="586585"/>
            <a:ext cx="6108200" cy="4274586"/>
          </a:xfrm>
        </p:spPr>
        <p:txBody>
          <a:bodyPr>
            <a:normAutofit/>
          </a:bodyPr>
          <a:lstStyle/>
          <a:p>
            <a:r>
              <a:rPr lang="sr-Cyrl-BA" sz="2400" b="1" dirty="0"/>
              <a:t>Погонске машине </a:t>
            </a:r>
            <a:r>
              <a:rPr lang="sr-Cyrl-BA" sz="2400" dirty="0"/>
              <a:t>– помоћу којих се покрећу или вуку друге машине</a:t>
            </a:r>
          </a:p>
          <a:p>
            <a:r>
              <a:rPr lang="sr-Cyrl-BA" sz="2400" b="1" dirty="0"/>
              <a:t>Прикључне машине</a:t>
            </a:r>
            <a:r>
              <a:rPr lang="sr-Cyrl-BA" sz="2400" dirty="0"/>
              <a:t> – </a:t>
            </a:r>
            <a:r>
              <a:rPr lang="ru-RU" sz="2400" dirty="0"/>
              <a:t>намјењене за различите пољопривредне радове, а покрећу их погонске машине</a:t>
            </a:r>
          </a:p>
          <a:p>
            <a:r>
              <a:rPr lang="sr-Cyrl-BA" sz="2400" b="1" dirty="0"/>
              <a:t>Комбиноване машине</a:t>
            </a:r>
            <a:r>
              <a:rPr lang="sr-Cyrl-BA" sz="2400" dirty="0"/>
              <a:t> – истовремено обављају више радних операција, а најчешће се покрећу на сопствени погон</a:t>
            </a:r>
          </a:p>
          <a:p>
            <a:r>
              <a:rPr lang="sr-Cyrl-BA" sz="2400" b="1" dirty="0"/>
              <a:t>Специјалне машине</a:t>
            </a:r>
            <a:r>
              <a:rPr lang="sr-Cyrl-BA" sz="2400" dirty="0"/>
              <a:t> – користе се за специјалне намјене</a:t>
            </a:r>
          </a:p>
          <a:p>
            <a:endParaRPr lang="en-US" sz="2400" dirty="0"/>
          </a:p>
        </p:txBody>
      </p:sp>
    </p:spTree>
    <p:extLst>
      <p:ext uri="{BB962C8B-B14F-4D97-AF65-F5344CB8AC3E}">
        <p14:creationId xmlns:p14="http://schemas.microsoft.com/office/powerpoint/2010/main" xmlns="" val="3636495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8C32C-59EB-47EB-9879-5B3E4569D30A}"/>
              </a:ext>
            </a:extLst>
          </p:cNvPr>
          <p:cNvSpPr>
            <a:spLocks noGrp="1"/>
          </p:cNvSpPr>
          <p:nvPr>
            <p:ph type="title"/>
          </p:nvPr>
        </p:nvSpPr>
        <p:spPr>
          <a:xfrm>
            <a:off x="601669" y="281177"/>
            <a:ext cx="8246071" cy="916227"/>
          </a:xfrm>
        </p:spPr>
        <p:txBody>
          <a:bodyPr>
            <a:normAutofit/>
          </a:bodyPr>
          <a:lstStyle/>
          <a:p>
            <a:r>
              <a:rPr lang="ru-RU" sz="3200" dirty="0"/>
              <a:t>ОРГАНИЗАЦИЈА РАДА</a:t>
            </a:r>
            <a:endParaRPr lang="en-US" sz="3200" dirty="0"/>
          </a:p>
        </p:txBody>
      </p:sp>
      <p:sp>
        <p:nvSpPr>
          <p:cNvPr id="3" name="Content Placeholder 2">
            <a:extLst>
              <a:ext uri="{FF2B5EF4-FFF2-40B4-BE49-F238E27FC236}">
                <a16:creationId xmlns:a16="http://schemas.microsoft.com/office/drawing/2014/main" xmlns="" id="{5D85E013-62B1-406D-876B-073EABED0231}"/>
              </a:ext>
            </a:extLst>
          </p:cNvPr>
          <p:cNvSpPr>
            <a:spLocks noGrp="1"/>
          </p:cNvSpPr>
          <p:nvPr>
            <p:ph idx="1"/>
          </p:nvPr>
        </p:nvSpPr>
        <p:spPr>
          <a:xfrm>
            <a:off x="448964" y="1502815"/>
            <a:ext cx="8246071" cy="3359508"/>
          </a:xfrm>
        </p:spPr>
        <p:txBody>
          <a:bodyPr>
            <a:normAutofit lnSpcReduction="10000"/>
          </a:bodyPr>
          <a:lstStyle/>
          <a:p>
            <a:r>
              <a:rPr lang="ru-RU" sz="2400" b="1" dirty="0"/>
              <a:t>планирање</a:t>
            </a:r>
            <a:r>
              <a:rPr lang="ru-RU" sz="2400" dirty="0"/>
              <a:t> (врсте производа, сировине и материјал површина земљишта, машине, радна снага, цијене),</a:t>
            </a:r>
          </a:p>
          <a:p>
            <a:r>
              <a:rPr lang="ru-RU" sz="2400" b="1" dirty="0"/>
              <a:t>припрема за производњу </a:t>
            </a:r>
            <a:r>
              <a:rPr lang="ru-RU" sz="2400" dirty="0"/>
              <a:t>(земљиште, механизација, товилишта),</a:t>
            </a:r>
          </a:p>
          <a:p>
            <a:r>
              <a:rPr lang="ru-RU" sz="2400" b="1" dirty="0"/>
              <a:t>производња</a:t>
            </a:r>
            <a:r>
              <a:rPr lang="ru-RU" sz="2400" dirty="0"/>
              <a:t> (рад на добијању производа),</a:t>
            </a:r>
          </a:p>
          <a:p>
            <a:r>
              <a:rPr lang="ru-RU" sz="2400" b="1" dirty="0"/>
              <a:t>контрола квалитета производа </a:t>
            </a:r>
            <a:r>
              <a:rPr lang="ru-RU" sz="2400" dirty="0"/>
              <a:t>(у току производње и послије производње),</a:t>
            </a:r>
          </a:p>
          <a:p>
            <a:r>
              <a:rPr lang="ru-RU" sz="2400" b="1" dirty="0"/>
              <a:t>продаја производа </a:t>
            </a:r>
            <a:r>
              <a:rPr lang="ru-RU" sz="2400" dirty="0"/>
              <a:t>(сортирање, паковање, транспорт до купца и продаја).</a:t>
            </a:r>
          </a:p>
          <a:p>
            <a:endParaRPr lang="ru-RU" sz="2400" dirty="0"/>
          </a:p>
          <a:p>
            <a:endParaRPr lang="en-US" sz="2400" dirty="0"/>
          </a:p>
        </p:txBody>
      </p:sp>
    </p:spTree>
    <p:extLst>
      <p:ext uri="{BB962C8B-B14F-4D97-AF65-F5344CB8AC3E}">
        <p14:creationId xmlns:p14="http://schemas.microsoft.com/office/powerpoint/2010/main" xmlns="" val="306892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7BD72-DFF2-44AD-B94B-8DF9CA9AFAA0}"/>
              </a:ext>
            </a:extLst>
          </p:cNvPr>
          <p:cNvSpPr>
            <a:spLocks noGrp="1"/>
          </p:cNvSpPr>
          <p:nvPr>
            <p:ph type="title"/>
          </p:nvPr>
        </p:nvSpPr>
        <p:spPr/>
        <p:txBody>
          <a:bodyPr>
            <a:normAutofit fontScale="90000"/>
          </a:bodyPr>
          <a:lstStyle/>
          <a:p>
            <a:r>
              <a:rPr lang="sr-Cyrl-BA" dirty="0"/>
              <a:t>БИЉНА ПРОИЗВОДЊА</a:t>
            </a:r>
            <a:endParaRPr lang="en-US" dirty="0"/>
          </a:p>
        </p:txBody>
      </p:sp>
      <p:sp>
        <p:nvSpPr>
          <p:cNvPr id="3" name="Content Placeholder 2">
            <a:extLst>
              <a:ext uri="{FF2B5EF4-FFF2-40B4-BE49-F238E27FC236}">
                <a16:creationId xmlns:a16="http://schemas.microsoft.com/office/drawing/2014/main" xmlns="" id="{6B49993C-46BB-4342-836C-3A6A5ADD0736}"/>
              </a:ext>
            </a:extLst>
          </p:cNvPr>
          <p:cNvSpPr>
            <a:spLocks noGrp="1"/>
          </p:cNvSpPr>
          <p:nvPr>
            <p:ph idx="1"/>
          </p:nvPr>
        </p:nvSpPr>
        <p:spPr>
          <a:xfrm>
            <a:off x="2586835" y="1198559"/>
            <a:ext cx="6108200" cy="3663766"/>
          </a:xfrm>
        </p:spPr>
        <p:txBody>
          <a:bodyPr/>
          <a:lstStyle/>
          <a:p>
            <a:pPr marL="347345" indent="-347345">
              <a:buFont typeface="Arial"/>
              <a:buChar char="•"/>
            </a:pPr>
            <a:r>
              <a:rPr lang="az-Cyrl-AZ" dirty="0">
                <a:ea typeface="+mn-lt"/>
                <a:cs typeface="+mn-lt"/>
              </a:rPr>
              <a:t>припрема земљишта,</a:t>
            </a:r>
          </a:p>
          <a:p>
            <a:pPr marL="347345" indent="-347345">
              <a:buFont typeface="Arial"/>
              <a:buChar char="•"/>
            </a:pPr>
            <a:r>
              <a:rPr lang="az-Cyrl-AZ" dirty="0">
                <a:ea typeface="+mn-lt"/>
                <a:cs typeface="+mn-lt"/>
              </a:rPr>
              <a:t>основна обрада земљишта (орање),</a:t>
            </a:r>
            <a:endParaRPr lang="en-US" dirty="0"/>
          </a:p>
          <a:p>
            <a:pPr marL="347345" indent="-347345">
              <a:buFont typeface="Arial"/>
            </a:pPr>
            <a:r>
              <a:rPr lang="az-Cyrl-AZ" dirty="0">
                <a:ea typeface="+mn-lt"/>
                <a:cs typeface="+mn-lt"/>
              </a:rPr>
              <a:t>сјетва или садња,</a:t>
            </a:r>
            <a:endParaRPr lang="az-Cyrl-AZ" dirty="0"/>
          </a:p>
          <a:p>
            <a:pPr marL="347345" indent="-347345">
              <a:buFont typeface="Arial"/>
            </a:pPr>
            <a:r>
              <a:rPr lang="az-Cyrl-AZ" dirty="0">
                <a:ea typeface="+mn-lt"/>
                <a:cs typeface="+mn-lt"/>
              </a:rPr>
              <a:t>ђубрење,</a:t>
            </a:r>
          </a:p>
          <a:p>
            <a:pPr marL="347345" indent="-347345">
              <a:buFont typeface="Arial"/>
            </a:pPr>
            <a:r>
              <a:rPr lang="az-Cyrl-AZ" dirty="0">
                <a:ea typeface="+mn-lt"/>
                <a:cs typeface="+mn-lt"/>
              </a:rPr>
              <a:t>њега биљака,</a:t>
            </a:r>
            <a:endParaRPr lang="az-Cyrl-AZ" dirty="0"/>
          </a:p>
          <a:p>
            <a:pPr marL="347345" indent="-347345">
              <a:buFont typeface="Arial"/>
            </a:pPr>
            <a:r>
              <a:rPr lang="az-Cyrl-AZ" dirty="0">
                <a:ea typeface="+mn-lt"/>
                <a:cs typeface="+mn-lt"/>
              </a:rPr>
              <a:t>убирање плодова,</a:t>
            </a:r>
            <a:endParaRPr lang="az-Cyrl-AZ" dirty="0"/>
          </a:p>
          <a:p>
            <a:pPr marL="347345" indent="-347345">
              <a:buFont typeface="Arial"/>
            </a:pPr>
            <a:r>
              <a:rPr lang="az-Cyrl-AZ" dirty="0">
                <a:ea typeface="+mn-lt"/>
                <a:cs typeface="+mn-lt"/>
              </a:rPr>
              <a:t>транспорт и смјештај производа.</a:t>
            </a:r>
            <a:endParaRPr lang="az-Cyrl-AZ" dirty="0"/>
          </a:p>
        </p:txBody>
      </p:sp>
    </p:spTree>
    <p:extLst>
      <p:ext uri="{BB962C8B-B14F-4D97-AF65-F5344CB8AC3E}">
        <p14:creationId xmlns:p14="http://schemas.microsoft.com/office/powerpoint/2010/main" xmlns="" val="246833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A picture containing machine, red&#10;&#10;Description generated with very high confidence">
            <a:extLst>
              <a:ext uri="{FF2B5EF4-FFF2-40B4-BE49-F238E27FC236}">
                <a16:creationId xmlns:a16="http://schemas.microsoft.com/office/drawing/2014/main" xmlns="" id="{1EDCF3E7-6A50-43FD-8FDD-741A0A955EAB}"/>
              </a:ext>
            </a:extLst>
          </p:cNvPr>
          <p:cNvPicPr>
            <a:picLocks noChangeAspect="1"/>
          </p:cNvPicPr>
          <p:nvPr/>
        </p:nvPicPr>
        <p:blipFill>
          <a:blip r:embed="rId2" cstate="print"/>
          <a:stretch>
            <a:fillRect/>
          </a:stretch>
        </p:blipFill>
        <p:spPr>
          <a:xfrm>
            <a:off x="2199803" y="240226"/>
            <a:ext cx="2066787" cy="1216739"/>
          </a:xfrm>
          <a:prstGeom prst="rect">
            <a:avLst/>
          </a:prstGeom>
          <a:ln>
            <a:noFill/>
          </a:ln>
          <a:effectLst>
            <a:outerShdw blurRad="292100" dist="139700" dir="2700000" algn="tl" rotWithShape="0">
              <a:srgbClr val="333333">
                <a:alpha val="65000"/>
              </a:srgbClr>
            </a:outerShdw>
          </a:effectLst>
        </p:spPr>
      </p:pic>
      <p:pic>
        <p:nvPicPr>
          <p:cNvPr id="6" name="Picture 10" descr="A close up of a machine&#10;&#10;Description generated with high confidence">
            <a:extLst>
              <a:ext uri="{FF2B5EF4-FFF2-40B4-BE49-F238E27FC236}">
                <a16:creationId xmlns:a16="http://schemas.microsoft.com/office/drawing/2014/main" xmlns="" id="{AC24B71E-C085-4AAC-B3EA-EE30B255C244}"/>
              </a:ext>
            </a:extLst>
          </p:cNvPr>
          <p:cNvPicPr>
            <a:picLocks noChangeAspect="1"/>
          </p:cNvPicPr>
          <p:nvPr/>
        </p:nvPicPr>
        <p:blipFill>
          <a:blip r:embed="rId3" cstate="print"/>
          <a:stretch>
            <a:fillRect/>
          </a:stretch>
        </p:blipFill>
        <p:spPr>
          <a:xfrm>
            <a:off x="4451096" y="332212"/>
            <a:ext cx="1964889" cy="1269842"/>
          </a:xfrm>
          <a:prstGeom prst="rect">
            <a:avLst/>
          </a:prstGeom>
          <a:ln>
            <a:noFill/>
          </a:ln>
          <a:effectLst>
            <a:outerShdw blurRad="292100" dist="139700" dir="2700000" algn="tl" rotWithShape="0">
              <a:srgbClr val="333333">
                <a:alpha val="65000"/>
              </a:srgbClr>
            </a:outerShdw>
          </a:effectLst>
        </p:spPr>
      </p:pic>
      <p:pic>
        <p:nvPicPr>
          <p:cNvPr id="7" name="Picture 5" descr="A close up of a machine&#10;&#10;Description generated with very high confidence">
            <a:extLst>
              <a:ext uri="{FF2B5EF4-FFF2-40B4-BE49-F238E27FC236}">
                <a16:creationId xmlns:a16="http://schemas.microsoft.com/office/drawing/2014/main" xmlns="" id="{3A62EF49-0ED8-4E5A-89B9-BA76EC3C3699}"/>
              </a:ext>
            </a:extLst>
          </p:cNvPr>
          <p:cNvPicPr>
            <a:picLocks noChangeAspect="1"/>
          </p:cNvPicPr>
          <p:nvPr/>
        </p:nvPicPr>
        <p:blipFill rotWithShape="1">
          <a:blip r:embed="rId4" cstate="print"/>
          <a:srcRect t="22278" r="523" b="23684"/>
          <a:stretch/>
        </p:blipFill>
        <p:spPr>
          <a:xfrm>
            <a:off x="6573961" y="203608"/>
            <a:ext cx="2570039" cy="1398446"/>
          </a:xfrm>
          <a:prstGeom prst="rect">
            <a:avLst/>
          </a:prstGeom>
          <a:ln>
            <a:noFill/>
          </a:ln>
          <a:effectLst>
            <a:outerShdw blurRad="292100" dist="139700" dir="2700000" algn="tl" rotWithShape="0">
              <a:srgbClr val="333333">
                <a:alpha val="65000"/>
              </a:srgbClr>
            </a:outerShdw>
          </a:effectLst>
        </p:spPr>
      </p:pic>
      <p:pic>
        <p:nvPicPr>
          <p:cNvPr id="8" name="Picture 3" descr="A picture containing orange, toy, sitting, small&#10;&#10;Description generated with very high confidence">
            <a:extLst>
              <a:ext uri="{FF2B5EF4-FFF2-40B4-BE49-F238E27FC236}">
                <a16:creationId xmlns:a16="http://schemas.microsoft.com/office/drawing/2014/main" xmlns="" id="{676103B6-DA4E-4E7A-89F7-9AEA71E4B6C8}"/>
              </a:ext>
            </a:extLst>
          </p:cNvPr>
          <p:cNvPicPr>
            <a:picLocks noChangeAspect="1"/>
          </p:cNvPicPr>
          <p:nvPr/>
        </p:nvPicPr>
        <p:blipFill>
          <a:blip r:embed="rId5" cstate="print"/>
          <a:stretch>
            <a:fillRect/>
          </a:stretch>
        </p:blipFill>
        <p:spPr>
          <a:xfrm>
            <a:off x="6862575" y="1945246"/>
            <a:ext cx="1816737" cy="1527051"/>
          </a:xfrm>
          <a:prstGeom prst="rect">
            <a:avLst/>
          </a:prstGeom>
          <a:ln>
            <a:noFill/>
          </a:ln>
          <a:effectLst>
            <a:outerShdw blurRad="292100" dist="139700" dir="2700000" algn="tl" rotWithShape="0">
              <a:srgbClr val="333333">
                <a:alpha val="65000"/>
              </a:srgbClr>
            </a:outerShdw>
          </a:effectLst>
        </p:spPr>
      </p:pic>
      <p:pic>
        <p:nvPicPr>
          <p:cNvPr id="9" name="Picture 7" descr="A picture containing outdoor, truck, red, riding&#10;&#10;Description generated with very high confidence">
            <a:extLst>
              <a:ext uri="{FF2B5EF4-FFF2-40B4-BE49-F238E27FC236}">
                <a16:creationId xmlns:a16="http://schemas.microsoft.com/office/drawing/2014/main" xmlns="" id="{C51CC1D2-626F-4208-989F-53E207C4F97F}"/>
              </a:ext>
            </a:extLst>
          </p:cNvPr>
          <p:cNvPicPr>
            <a:picLocks noChangeAspect="1"/>
          </p:cNvPicPr>
          <p:nvPr/>
        </p:nvPicPr>
        <p:blipFill>
          <a:blip r:embed="rId6" cstate="print"/>
          <a:stretch>
            <a:fillRect/>
          </a:stretch>
        </p:blipFill>
        <p:spPr>
          <a:xfrm>
            <a:off x="4195507" y="1586371"/>
            <a:ext cx="2494495" cy="1877185"/>
          </a:xfrm>
          <a:prstGeom prst="rect">
            <a:avLst/>
          </a:prstGeom>
          <a:ln>
            <a:noFill/>
          </a:ln>
          <a:effectLst>
            <a:outerShdw blurRad="292100" dist="139700" dir="2700000" algn="tl" rotWithShape="0">
              <a:srgbClr val="333333">
                <a:alpha val="65000"/>
              </a:srgbClr>
            </a:outerShdw>
          </a:effectLst>
        </p:spPr>
      </p:pic>
      <p:pic>
        <p:nvPicPr>
          <p:cNvPr id="10" name="Picture 7" descr="A picture containing red, yellow, building, sitting&#10;&#10;Description generated with very high confidence">
            <a:extLst>
              <a:ext uri="{FF2B5EF4-FFF2-40B4-BE49-F238E27FC236}">
                <a16:creationId xmlns:a16="http://schemas.microsoft.com/office/drawing/2014/main" xmlns="" id="{16BDE401-13EC-4C9F-9C08-9F67EF18BB7E}"/>
              </a:ext>
            </a:extLst>
          </p:cNvPr>
          <p:cNvPicPr>
            <a:picLocks noChangeAspect="1"/>
          </p:cNvPicPr>
          <p:nvPr/>
        </p:nvPicPr>
        <p:blipFill>
          <a:blip r:embed="rId7" cstate="print"/>
          <a:stretch>
            <a:fillRect/>
          </a:stretch>
        </p:blipFill>
        <p:spPr>
          <a:xfrm>
            <a:off x="2371385" y="1761438"/>
            <a:ext cx="1737835" cy="1527050"/>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xmlns="" id="{C5015B72-9D69-4A0E-8401-0121C39EFA29}"/>
              </a:ext>
            </a:extLst>
          </p:cNvPr>
          <p:cNvGrpSpPr/>
          <p:nvPr/>
        </p:nvGrpSpPr>
        <p:grpSpPr>
          <a:xfrm>
            <a:off x="2399524" y="3330439"/>
            <a:ext cx="6650846" cy="1613837"/>
            <a:chOff x="2399524" y="3330439"/>
            <a:chExt cx="6650846" cy="1613837"/>
          </a:xfrm>
        </p:grpSpPr>
        <p:pic>
          <p:nvPicPr>
            <p:cNvPr id="13" name="Picture 3" descr="A picture containing blue, toy, truck, riding&#10;&#10;Description generated with very high confidence">
              <a:extLst>
                <a:ext uri="{FF2B5EF4-FFF2-40B4-BE49-F238E27FC236}">
                  <a16:creationId xmlns:a16="http://schemas.microsoft.com/office/drawing/2014/main" xmlns="" id="{B97689A3-74AE-40DA-9493-40B22397044D}"/>
                </a:ext>
              </a:extLst>
            </p:cNvPr>
            <p:cNvPicPr>
              <a:picLocks noChangeAspect="1"/>
            </p:cNvPicPr>
            <p:nvPr/>
          </p:nvPicPr>
          <p:blipFill>
            <a:blip r:embed="rId8" cstate="print"/>
            <a:stretch>
              <a:fillRect/>
            </a:stretch>
          </p:blipFill>
          <p:spPr>
            <a:xfrm>
              <a:off x="6005645" y="3740794"/>
              <a:ext cx="1613837" cy="967672"/>
            </a:xfrm>
            <a:prstGeom prst="rect">
              <a:avLst/>
            </a:prstGeom>
            <a:ln>
              <a:noFill/>
            </a:ln>
            <a:effectLst>
              <a:outerShdw blurRad="292100" dist="139700" dir="2700000" algn="tl" rotWithShape="0">
                <a:srgbClr val="333333">
                  <a:alpha val="65000"/>
                </a:srgbClr>
              </a:outerShdw>
            </a:effectLst>
          </p:spPr>
        </p:pic>
        <p:pic>
          <p:nvPicPr>
            <p:cNvPr id="14" name="Picture 5" descr="A picture containing red, machine, toy, truck&#10;&#10;Description generated with very high confidence">
              <a:extLst>
                <a:ext uri="{FF2B5EF4-FFF2-40B4-BE49-F238E27FC236}">
                  <a16:creationId xmlns:a16="http://schemas.microsoft.com/office/drawing/2014/main" xmlns="" id="{3AE790FC-0BB4-43FD-9DE2-16F5660F9B2B}"/>
                </a:ext>
              </a:extLst>
            </p:cNvPr>
            <p:cNvPicPr>
              <a:picLocks noChangeAspect="1"/>
            </p:cNvPicPr>
            <p:nvPr/>
          </p:nvPicPr>
          <p:blipFill>
            <a:blip r:embed="rId9" cstate="print"/>
            <a:stretch>
              <a:fillRect/>
            </a:stretch>
          </p:blipFill>
          <p:spPr>
            <a:xfrm>
              <a:off x="4112060" y="3664857"/>
              <a:ext cx="1613837" cy="1188313"/>
            </a:xfrm>
            <a:prstGeom prst="rect">
              <a:avLst/>
            </a:prstGeom>
            <a:ln>
              <a:noFill/>
            </a:ln>
            <a:effectLst>
              <a:outerShdw blurRad="292100" dist="139700" dir="2700000" algn="tl" rotWithShape="0">
                <a:srgbClr val="333333">
                  <a:alpha val="65000"/>
                </a:srgbClr>
              </a:outerShdw>
            </a:effectLst>
          </p:spPr>
        </p:pic>
        <p:pic>
          <p:nvPicPr>
            <p:cNvPr id="15" name="Picture 9" descr="A picture containing red, sitting, man, motorcycle&#10;&#10;Description generated with very high confidence">
              <a:extLst>
                <a:ext uri="{FF2B5EF4-FFF2-40B4-BE49-F238E27FC236}">
                  <a16:creationId xmlns:a16="http://schemas.microsoft.com/office/drawing/2014/main" xmlns="" id="{8C8BB75D-D5B9-4DDF-B3D1-20611F474D47}"/>
                </a:ext>
              </a:extLst>
            </p:cNvPr>
            <p:cNvPicPr>
              <a:picLocks noChangeAspect="1"/>
            </p:cNvPicPr>
            <p:nvPr/>
          </p:nvPicPr>
          <p:blipFill>
            <a:blip r:embed="rId10" cstate="print"/>
            <a:stretch>
              <a:fillRect/>
            </a:stretch>
          </p:blipFill>
          <p:spPr>
            <a:xfrm>
              <a:off x="7436533" y="3330439"/>
              <a:ext cx="1613837" cy="1613837"/>
            </a:xfrm>
            <a:prstGeom prst="rect">
              <a:avLst/>
            </a:prstGeom>
            <a:ln>
              <a:noFill/>
            </a:ln>
            <a:effectLst>
              <a:outerShdw blurRad="292100" dist="139700" dir="2700000" algn="tl" rotWithShape="0">
                <a:srgbClr val="333333">
                  <a:alpha val="65000"/>
                </a:srgbClr>
              </a:outerShdw>
            </a:effectLst>
          </p:spPr>
        </p:pic>
        <p:pic>
          <p:nvPicPr>
            <p:cNvPr id="16" name="Picture 11" descr="A close up of a machine&#10;&#10;Description generated with high confidence">
              <a:extLst>
                <a:ext uri="{FF2B5EF4-FFF2-40B4-BE49-F238E27FC236}">
                  <a16:creationId xmlns:a16="http://schemas.microsoft.com/office/drawing/2014/main" xmlns="" id="{A6B5D797-03ED-49E2-84D2-EF4D124413D9}"/>
                </a:ext>
              </a:extLst>
            </p:cNvPr>
            <p:cNvPicPr>
              <a:picLocks noChangeAspect="1"/>
            </p:cNvPicPr>
            <p:nvPr/>
          </p:nvPicPr>
          <p:blipFill>
            <a:blip r:embed="rId11" cstate="print"/>
            <a:stretch>
              <a:fillRect/>
            </a:stretch>
          </p:blipFill>
          <p:spPr>
            <a:xfrm>
              <a:off x="2399524" y="3680325"/>
              <a:ext cx="1613837" cy="123244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xmlns="" val="42859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fill="hold"/>
                                        <p:tgtEl>
                                          <p:spTgt spid="2"/>
                                        </p:tgtEl>
                                        <p:attrNameLst>
                                          <p:attrName>ppt_x</p:attrName>
                                        </p:attrNameLst>
                                      </p:cBhvr>
                                      <p:tavLst>
                                        <p:tav tm="0">
                                          <p:val>
                                            <p:strVal val="#ppt_x"/>
                                          </p:val>
                                        </p:tav>
                                        <p:tav tm="100000">
                                          <p:val>
                                            <p:strVal val="#ppt_x"/>
                                          </p:val>
                                        </p:tav>
                                      </p:tavLst>
                                    </p:anim>
                                    <p:anim calcmode="lin" valueType="num">
                                      <p:cBhvr additive="base">
                                        <p:cTn id="4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CA869-2053-4E40-AFC1-242F1D10F221}"/>
              </a:ext>
            </a:extLst>
          </p:cNvPr>
          <p:cNvSpPr>
            <a:spLocks noGrp="1"/>
          </p:cNvSpPr>
          <p:nvPr>
            <p:ph type="title"/>
          </p:nvPr>
        </p:nvSpPr>
        <p:spPr>
          <a:xfrm>
            <a:off x="448965" y="433880"/>
            <a:ext cx="8551480" cy="610821"/>
          </a:xfrm>
        </p:spPr>
        <p:txBody>
          <a:bodyPr>
            <a:normAutofit fontScale="90000"/>
          </a:bodyPr>
          <a:lstStyle/>
          <a:p>
            <a:r>
              <a:rPr lang="sr-Cyrl-BA" dirty="0"/>
              <a:t>КОБИНОВАНЕ МАШИНЕ</a:t>
            </a:r>
            <a:endParaRPr lang="en-US" dirty="0"/>
          </a:p>
        </p:txBody>
      </p:sp>
      <p:sp>
        <p:nvSpPr>
          <p:cNvPr id="3" name="Content Placeholder 2">
            <a:extLst>
              <a:ext uri="{FF2B5EF4-FFF2-40B4-BE49-F238E27FC236}">
                <a16:creationId xmlns:a16="http://schemas.microsoft.com/office/drawing/2014/main" xmlns="" id="{C5B46FCC-7598-4A40-A871-1133B70ECD99}"/>
              </a:ext>
            </a:extLst>
          </p:cNvPr>
          <p:cNvSpPr>
            <a:spLocks noGrp="1"/>
          </p:cNvSpPr>
          <p:nvPr>
            <p:ph idx="1"/>
          </p:nvPr>
        </p:nvSpPr>
        <p:spPr/>
        <p:txBody>
          <a:bodyPr/>
          <a:lstStyle/>
          <a:p>
            <a:r>
              <a:rPr lang="sr-Cyrl-BA" dirty="0"/>
              <a:t>За жетву зрнасте културе и страних жита користе се </a:t>
            </a:r>
            <a:r>
              <a:rPr lang="sr-Cyrl-BA" b="1" dirty="0"/>
              <a:t>комбајни</a:t>
            </a:r>
            <a:r>
              <a:rPr lang="sr-Cyrl-BA" dirty="0"/>
              <a:t>.</a:t>
            </a:r>
          </a:p>
          <a:p>
            <a:r>
              <a:rPr lang="sr-Cyrl-BA" dirty="0"/>
              <a:t>Комбајнирањем пшенице добијају се два проивода: главни – </a:t>
            </a:r>
            <a:r>
              <a:rPr lang="sr-Cyrl-BA" b="1" dirty="0"/>
              <a:t>зрно</a:t>
            </a:r>
            <a:r>
              <a:rPr lang="sr-Cyrl-BA" dirty="0"/>
              <a:t> и споредни – </a:t>
            </a:r>
            <a:r>
              <a:rPr lang="sr-Cyrl-BA" b="1" dirty="0"/>
              <a:t>слама</a:t>
            </a:r>
            <a:r>
              <a:rPr lang="sr-Cyrl-BA" dirty="0"/>
              <a:t> и </a:t>
            </a:r>
            <a:r>
              <a:rPr lang="sr-Cyrl-BA" b="1" dirty="0"/>
              <a:t>пљева</a:t>
            </a:r>
            <a:r>
              <a:rPr lang="sr-Cyrl-BA" dirty="0"/>
              <a:t>.</a:t>
            </a:r>
          </a:p>
          <a:p>
            <a:r>
              <a:rPr lang="sr-Cyrl-BA" dirty="0"/>
              <a:t>Универзални комбајни се уз одговарајућа прилагођавања користи за жетву свих житарица.</a:t>
            </a:r>
            <a:endParaRPr lang="en-US" dirty="0"/>
          </a:p>
        </p:txBody>
      </p:sp>
    </p:spTree>
    <p:extLst>
      <p:ext uri="{BB962C8B-B14F-4D97-AF65-F5344CB8AC3E}">
        <p14:creationId xmlns:p14="http://schemas.microsoft.com/office/powerpoint/2010/main" xmlns="" val="204650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7E2B8-82BC-4814-9B83-CFA8D8CC8A90}"/>
              </a:ext>
            </a:extLst>
          </p:cNvPr>
          <p:cNvSpPr>
            <a:spLocks noGrp="1"/>
          </p:cNvSpPr>
          <p:nvPr>
            <p:ph type="title"/>
          </p:nvPr>
        </p:nvSpPr>
        <p:spPr>
          <a:xfrm>
            <a:off x="448965" y="433880"/>
            <a:ext cx="8551480" cy="610821"/>
          </a:xfrm>
        </p:spPr>
        <p:txBody>
          <a:bodyPr>
            <a:normAutofit fontScale="90000"/>
          </a:bodyPr>
          <a:lstStyle/>
          <a:p>
            <a:r>
              <a:rPr lang="sr-Cyrl-BA" dirty="0"/>
              <a:t>СПЕЦИЈАЛНЕ МАШИНЕ</a:t>
            </a:r>
            <a:endParaRPr lang="en-US" dirty="0"/>
          </a:p>
        </p:txBody>
      </p:sp>
      <p:sp>
        <p:nvSpPr>
          <p:cNvPr id="3" name="Content Placeholder 2">
            <a:extLst>
              <a:ext uri="{FF2B5EF4-FFF2-40B4-BE49-F238E27FC236}">
                <a16:creationId xmlns:a16="http://schemas.microsoft.com/office/drawing/2014/main" xmlns="" id="{557EF346-C4E2-4E7C-8F0D-04F981DE295A}"/>
              </a:ext>
            </a:extLst>
          </p:cNvPr>
          <p:cNvSpPr>
            <a:spLocks noGrp="1"/>
          </p:cNvSpPr>
          <p:nvPr>
            <p:ph idx="1"/>
          </p:nvPr>
        </p:nvSpPr>
        <p:spPr>
          <a:xfrm>
            <a:off x="448966" y="1655522"/>
            <a:ext cx="8246070" cy="3359508"/>
          </a:xfrm>
        </p:spPr>
        <p:txBody>
          <a:bodyPr>
            <a:normAutofit/>
          </a:bodyPr>
          <a:lstStyle/>
          <a:p>
            <a:r>
              <a:rPr lang="ru-RU" sz="2400" dirty="0"/>
              <a:t>То су транспортери (елеватори) за подизање кукуруза, машине за калемљење, млинови за сточну храну, транспортна средства за превоз (млијека, сокова, вина), инкубатори за пилиће, музилице за краве, прскалице за воће, круњач за кукуруз, уређаји за вјештачку кишу, берач јабука, системи за наводњавање и многе друге машине и уређаји.</a:t>
            </a:r>
          </a:p>
          <a:p>
            <a:endParaRPr lang="en-US" sz="2400" dirty="0"/>
          </a:p>
        </p:txBody>
      </p:sp>
    </p:spTree>
    <p:extLst>
      <p:ext uri="{BB962C8B-B14F-4D97-AF65-F5344CB8AC3E}">
        <p14:creationId xmlns:p14="http://schemas.microsoft.com/office/powerpoint/2010/main" xmlns="" val="1299743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On-screen Show (16:9)</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ТЕХНИЧКА СРЕДСТВА У ПОЉОПРИВРЕДИ</vt:lpstr>
      <vt:lpstr>ПОНОВИМО…</vt:lpstr>
      <vt:lpstr>ПОЉОПРИВРЕДНЕ МАШИНЕ</vt:lpstr>
      <vt:lpstr>Slide 4</vt:lpstr>
      <vt:lpstr>ОРГАНИЗАЦИЈА РАДА</vt:lpstr>
      <vt:lpstr>БИЉНА ПРОИЗВОДЊА</vt:lpstr>
      <vt:lpstr>Slide 7</vt:lpstr>
      <vt:lpstr>КОБИНОВАНЕ МАШИНЕ</vt:lpstr>
      <vt:lpstr>СПЕЦИЈАЛНЕ МАШИНЕ</vt:lpstr>
      <vt:lpstr>ДОМАЋИ ЗАДАТАК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2017-07-28T16:22:50Z</dcterms:created>
  <dcterms:modified xsi:type="dcterms:W3CDTF">2020-05-12T06:48:29Z</dcterms:modified>
</cp:coreProperties>
</file>