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7" r:id="rId7"/>
    <p:sldId id="261" r:id="rId8"/>
    <p:sldId id="262" r:id="rId9"/>
    <p:sldId id="263" r:id="rId10"/>
    <p:sldId id="260" r:id="rId11"/>
    <p:sldId id="264" r:id="rId12"/>
    <p:sldId id="26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stavnik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commentAuthors" Target="commentAuthors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06T16:16:44.842" idx="1">
    <p:pos x="5265" y="1056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hyperlink" Target="https://sr.wikipedia.org/wiki/1870" TargetMode="Externa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comments" Target="../comments/comment1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endParaRPr lang="sr-Cyrl-RS" sz="2400" b="1" dirty="0">
              <a:solidFill>
                <a:schemeClr val="tx1"/>
              </a:solidFill>
            </a:endParaRPr>
          </a:p>
          <a:p>
            <a:r>
              <a:rPr lang="sr-Latn-BA" sz="4400" b="1" dirty="0">
                <a:solidFill>
                  <a:schemeClr val="tx1"/>
                </a:solidFill>
              </a:rPr>
              <a:t>7</a:t>
            </a:r>
            <a:r>
              <a:rPr lang="sr-Latn-RS" sz="4400" b="1" dirty="0">
                <a:solidFill>
                  <a:schemeClr val="tx1"/>
                </a:solidFill>
              </a:rPr>
              <a:t>.</a:t>
            </a:r>
            <a:r>
              <a:rPr lang="sr-Cyrl-RS" sz="4400" b="1" dirty="0">
                <a:solidFill>
                  <a:schemeClr val="tx1"/>
                </a:solidFill>
              </a:rPr>
              <a:t> </a:t>
            </a:r>
            <a:r>
              <a:rPr lang="sr-Cyrl-CS" sz="4400" b="1" dirty="0">
                <a:solidFill>
                  <a:schemeClr val="tx1"/>
                </a:solidFill>
              </a:rPr>
              <a:t>р</a:t>
            </a:r>
            <a:r>
              <a:rPr lang="sr-Cyrl-RS" sz="4400" b="1" dirty="0">
                <a:solidFill>
                  <a:schemeClr val="tx1"/>
                </a:solidFill>
              </a:rPr>
              <a:t>азред - Историја</a:t>
            </a:r>
            <a:endParaRPr lang="sr-Cyrl-RS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ВСКА БИТКА И КОСОВСКА ЛЕГЕНДА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1981200"/>
            <a:ext cx="7620000" cy="4144963"/>
          </a:xfrm>
        </p:spPr>
        <p:txBody>
          <a:bodyPr/>
          <a:lstStyle/>
          <a:p>
            <a:pPr marL="0" indent="0">
              <a:buNone/>
            </a:pPr>
            <a:r>
              <a:rPr lang="bs-Cyrl-BA" b="1" dirty="0"/>
              <a:t>*Косовска легенда</a:t>
            </a:r>
            <a:endParaRPr lang="bs-Cyrl-BA" b="1" dirty="0"/>
          </a:p>
          <a:p>
            <a:pPr marL="0" indent="0">
              <a:buNone/>
            </a:pPr>
            <a:r>
              <a:rPr lang="bs-Cyrl-BA" sz="2800" dirty="0"/>
              <a:t>-Њено језгро историјски догађај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-Измишљени ликови браћа Југовићи, Милан Топлица, Иван Косанчић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-Вук Бранковић неправедо оптужен за издајника</a:t>
            </a:r>
            <a:endParaRPr lang="bs-Cyrl-BA" sz="2800" dirty="0"/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КОСОВКА ДЈЕВОЈКА</a:t>
            </a:r>
            <a:endParaRPr lang="sr-Cyrl-BA" dirty="0"/>
          </a:p>
        </p:txBody>
      </p:sp>
      <p:pic>
        <p:nvPicPr>
          <p:cNvPr id="4" name="Čuvar mesta za sadržaj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12515" y="1676401"/>
            <a:ext cx="3007086" cy="3581400"/>
          </a:xfrm>
          <a:prstGeom prst="rect">
            <a:avLst/>
          </a:prstGeom>
        </p:spPr>
      </p:pic>
      <p:sp>
        <p:nvSpPr>
          <p:cNvPr id="5" name="Pravougaonik 4"/>
          <p:cNvSpPr/>
          <p:nvPr/>
        </p:nvSpPr>
        <p:spPr>
          <a:xfrm rot="10800000" flipV="1">
            <a:off x="1676400" y="2228676"/>
            <a:ext cx="533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i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r-Cyrl-BA" i="1" dirty="0">
                <a:solidFill>
                  <a:srgbClr val="000000"/>
                </a:solidFill>
                <a:latin typeface="Arial" panose="020B0604020202020204" pitchFamily="34" charset="0"/>
              </a:rPr>
              <a:t>Урош Предић, сликар</a:t>
            </a:r>
            <a:endParaRPr lang="sr-Cyrl-BA" dirty="0"/>
          </a:p>
        </p:txBody>
      </p:sp>
      <p:sp>
        <p:nvSpPr>
          <p:cNvPr id="6" name="Pravougaonik 5"/>
          <p:cNvSpPr/>
          <p:nvPr/>
        </p:nvSpPr>
        <p:spPr>
          <a:xfrm>
            <a:off x="4572000" y="1555761"/>
            <a:ext cx="4114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02122"/>
                </a:solidFill>
              </a:rPr>
              <a:t>Уранила Косовка девојка,</a:t>
            </a:r>
            <a:br>
              <a:rPr lang="ru-RU" dirty="0"/>
            </a:br>
            <a:r>
              <a:rPr lang="ru-RU" dirty="0">
                <a:solidFill>
                  <a:srgbClr val="202122"/>
                </a:solidFill>
              </a:rPr>
              <a:t>Уранила рано у недељу,</a:t>
            </a:r>
            <a:br>
              <a:rPr lang="ru-RU" dirty="0"/>
            </a:br>
            <a:r>
              <a:rPr lang="ru-RU" dirty="0">
                <a:solidFill>
                  <a:srgbClr val="202122"/>
                </a:solidFill>
              </a:rPr>
              <a:t>У недељу прије јарка сунца;</a:t>
            </a:r>
            <a:br>
              <a:rPr lang="ru-RU" dirty="0"/>
            </a:br>
            <a:r>
              <a:rPr lang="ru-RU" dirty="0">
                <a:solidFill>
                  <a:srgbClr val="202122"/>
                </a:solidFill>
              </a:rPr>
              <a:t>Засукала бијеле рукаве,</a:t>
            </a:r>
            <a:br>
              <a:rPr lang="ru-RU" dirty="0"/>
            </a:br>
            <a:r>
              <a:rPr lang="ru-RU" dirty="0">
                <a:solidFill>
                  <a:srgbClr val="202122"/>
                </a:solidFill>
              </a:rPr>
              <a:t>Засукала до белих лаката;</a:t>
            </a:r>
            <a:br>
              <a:rPr lang="ru-RU" dirty="0"/>
            </a:br>
            <a:r>
              <a:rPr lang="ru-RU" dirty="0">
                <a:solidFill>
                  <a:srgbClr val="202122"/>
                </a:solidFill>
              </a:rPr>
              <a:t>На плећима носи хлеба бела,</a:t>
            </a:r>
            <a:br>
              <a:rPr lang="ru-RU" dirty="0"/>
            </a:br>
            <a:r>
              <a:rPr lang="ru-RU" dirty="0">
                <a:solidFill>
                  <a:srgbClr val="202122"/>
                </a:solidFill>
              </a:rPr>
              <a:t>У рукама два кондира златна,</a:t>
            </a:r>
            <a:br>
              <a:rPr lang="ru-RU" dirty="0"/>
            </a:br>
            <a:r>
              <a:rPr lang="ru-RU" dirty="0">
                <a:solidFill>
                  <a:srgbClr val="202122"/>
                </a:solidFill>
              </a:rPr>
              <a:t>У једноме хлађане водице,</a:t>
            </a:r>
            <a:br>
              <a:rPr lang="ru-RU" dirty="0"/>
            </a:br>
            <a:r>
              <a:rPr lang="ru-RU" dirty="0">
                <a:solidFill>
                  <a:srgbClr val="202122"/>
                </a:solidFill>
              </a:rPr>
              <a:t>У другоме руменога вина;</a:t>
            </a:r>
            <a:br>
              <a:rPr lang="ru-RU" dirty="0"/>
            </a:br>
            <a:r>
              <a:rPr lang="ru-RU" dirty="0">
                <a:solidFill>
                  <a:srgbClr val="202122"/>
                </a:solidFill>
              </a:rPr>
              <a:t>Она иде на Косово равно,</a:t>
            </a:r>
            <a:br>
              <a:rPr lang="ru-RU" dirty="0"/>
            </a:br>
            <a:r>
              <a:rPr lang="ru-RU" dirty="0">
                <a:solidFill>
                  <a:srgbClr val="202122"/>
                </a:solidFill>
              </a:rPr>
              <a:t>Па се шеће по разбоју млада,</a:t>
            </a:r>
            <a:br>
              <a:rPr lang="ru-RU" dirty="0"/>
            </a:br>
            <a:r>
              <a:rPr lang="ru-RU" dirty="0">
                <a:solidFill>
                  <a:srgbClr val="202122"/>
                </a:solidFill>
              </a:rPr>
              <a:t>По разбоју честитога кнеза....</a:t>
            </a:r>
            <a:endParaRPr lang="sr-Cyrl-B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КОСОВСКА БИТКА И КОСОВСКА ЛЕГЕНДА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91400" cy="4525963"/>
          </a:xfrm>
        </p:spPr>
        <p:txBody>
          <a:bodyPr/>
          <a:lstStyle/>
          <a:p>
            <a:pPr marL="0" indent="0">
              <a:buNone/>
            </a:pPr>
            <a:r>
              <a:rPr lang="bs-Cyrl-BA" i="1" dirty="0"/>
              <a:t>*Задаци:</a:t>
            </a:r>
            <a:endParaRPr lang="bs-Cyrl-BA" i="1" dirty="0"/>
          </a:p>
          <a:p>
            <a:pPr marL="0" indent="0">
              <a:buNone/>
            </a:pPr>
            <a:r>
              <a:rPr lang="bs-Cyrl-BA" sz="2800" dirty="0"/>
              <a:t>-</a:t>
            </a:r>
            <a:r>
              <a:rPr lang="sr-Cyrl-BA" sz="2800"/>
              <a:t>Заокружи </a:t>
            </a:r>
            <a:r>
              <a:rPr lang="sr-Cyrl-BA" sz="2800" dirty="0"/>
              <a:t>историјске личности на страни 200 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-Одговори на питања на страни 199 од 3. до 7. питања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</a:t>
            </a:r>
            <a:r>
              <a:rPr lang="bs-Cyrl-BA" sz="2800" b="1" dirty="0"/>
              <a:t>За оне које желе више</a:t>
            </a:r>
            <a:r>
              <a:rPr lang="bs-Cyrl-BA" sz="2800" dirty="0"/>
              <a:t>: Направи разлику између историјског и легендарног о Косовском боју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/>
          </a:bodyPr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</a:t>
            </a:r>
            <a:r>
              <a:rPr lang="sr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ВСКА БИТКА И КОСОВСКА ЛЕГЕНДА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429000"/>
            <a:ext cx="7467600" cy="2697163"/>
          </a:xfrm>
        </p:spPr>
        <p:txBody>
          <a:bodyPr/>
          <a:lstStyle/>
          <a:p>
            <a:pPr marL="0" indent="0">
              <a:buNone/>
            </a:pPr>
            <a:r>
              <a:rPr lang="bs-Cyrl-BA" dirty="0"/>
              <a:t>*</a:t>
            </a:r>
            <a:r>
              <a:rPr lang="bs-Cyrl-BA" i="1" dirty="0"/>
              <a:t>Уџбеник стр</a:t>
            </a:r>
            <a:r>
              <a:rPr lang="bs-Cyrl-BA" dirty="0"/>
              <a:t>. 195- 200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s-Cyrl-B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КОСОВСКА БИТКА И КОСОВСКА ЛЕГЕНДА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620000" cy="4525963"/>
          </a:xfrm>
        </p:spPr>
        <p:txBody>
          <a:bodyPr/>
          <a:lstStyle/>
          <a:p>
            <a:pPr marL="0" indent="0">
              <a:buNone/>
            </a:pPr>
            <a:r>
              <a:rPr lang="bs-Cyrl-BA" dirty="0"/>
              <a:t>*</a:t>
            </a:r>
            <a:r>
              <a:rPr lang="bs-Cyrl-BA" b="1" dirty="0"/>
              <a:t>Битка на Косову</a:t>
            </a:r>
            <a:endParaRPr lang="bs-Cyrl-BA" b="1" dirty="0"/>
          </a:p>
          <a:p>
            <a:pPr marL="0" indent="0">
              <a:buNone/>
            </a:pPr>
            <a:r>
              <a:rPr lang="bs-Cyrl-BA" sz="2800" dirty="0"/>
              <a:t>- Кнеза Лазара, Вук Бранковић и војвода Влатко Вуковић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-Султан Мурат, Јакуб и Бајазит</a:t>
            </a:r>
            <a:endParaRPr lang="bs-Cyrl-BA" sz="2800" dirty="0"/>
          </a:p>
          <a:p>
            <a:pPr marL="0" indent="0">
              <a:buNone/>
            </a:pPr>
            <a:r>
              <a:rPr lang="bs-Cyrl-BA" sz="2800" dirty="0"/>
              <a:t>-Косово поље 15(28) јуни 1389. године</a:t>
            </a:r>
            <a:endParaRPr lang="bs-Cyrl-BA" sz="2800" dirty="0"/>
          </a:p>
          <a:p>
            <a:pPr marL="0" indent="0">
              <a:buNone/>
            </a:pP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2971800" cy="1143000"/>
          </a:xfrm>
        </p:spPr>
        <p:txBody>
          <a:bodyPr>
            <a:normAutofit/>
          </a:bodyPr>
          <a:lstStyle/>
          <a:p>
            <a:r>
              <a:rPr lang="bs-Cyrl-BA" i="1" dirty="0"/>
              <a:t>Мурат  </a:t>
            </a:r>
            <a:endParaRPr lang="en-US" i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53031" y="1295399"/>
            <a:ext cx="3590370" cy="398025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00600" y="526257"/>
            <a:ext cx="3507422" cy="639762"/>
          </a:xfrm>
        </p:spPr>
        <p:txBody>
          <a:bodyPr>
            <a:noAutofit/>
          </a:bodyPr>
          <a:lstStyle/>
          <a:p>
            <a:r>
              <a:rPr lang="bs-Cyrl-BA" sz="4400" b="0" i="1" dirty="0"/>
              <a:t>Кнез Лазар</a:t>
            </a:r>
            <a:endParaRPr lang="en-US" sz="4400" b="0" i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98380" y="1295399"/>
            <a:ext cx="3352799" cy="3980259"/>
          </a:xfrm>
          <a:prstGeom prst="rect">
            <a:avLst/>
          </a:prstGeom>
        </p:spPr>
      </p:pic>
      <p:sp>
        <p:nvSpPr>
          <p:cNvPr id="3" name="Pravougaonik 2"/>
          <p:cNvSpPr/>
          <p:nvPr/>
        </p:nvSpPr>
        <p:spPr>
          <a:xfrm rot="10800000" flipV="1">
            <a:off x="753030" y="1951676"/>
            <a:ext cx="34379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>
              <a:solidFill>
                <a:srgbClr val="6B9F25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6B9F25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6B9F25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6B9F25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6B9F25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6B9F25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6B9F25"/>
              </a:solidFill>
              <a:latin typeface="Arial" panose="020B0604020202020204" pitchFamily="34" charset="0"/>
            </a:endParaRPr>
          </a:p>
          <a:p>
            <a:endParaRPr lang="sr-Cyrl-BA" dirty="0">
              <a:latin typeface="Arial" panose="020B0604020202020204" pitchFamily="34" charset="0"/>
            </a:endParaRPr>
          </a:p>
          <a:p>
            <a:endParaRPr lang="sr-Cyrl-BA" dirty="0">
              <a:latin typeface="Arial" panose="020B0604020202020204" pitchFamily="34" charset="0"/>
            </a:endParaRPr>
          </a:p>
          <a:p>
            <a:endParaRPr lang="sr-Cyrl-BA" dirty="0">
              <a:latin typeface="Arial" panose="020B0604020202020204" pitchFamily="34" charset="0"/>
            </a:endParaRPr>
          </a:p>
          <a:p>
            <a:endParaRPr lang="sr-Cyrl-BA" dirty="0">
              <a:latin typeface="Arial" panose="020B0604020202020204" pitchFamily="34" charset="0"/>
            </a:endParaRPr>
          </a:p>
          <a:p>
            <a:endParaRPr lang="sr-Cyrl-BA" dirty="0">
              <a:latin typeface="Arial" panose="020B0604020202020204" pitchFamily="34" charset="0"/>
            </a:endParaRPr>
          </a:p>
          <a:p>
            <a:endParaRPr lang="sr-Cyrl-BA" dirty="0">
              <a:latin typeface="Arial" panose="020B0604020202020204" pitchFamily="34" charset="0"/>
            </a:endParaRPr>
          </a:p>
          <a:p>
            <a:r>
              <a:rPr lang="sr-Cyrl-BA" dirty="0">
                <a:latin typeface="Arial" panose="020B0604020202020204" pitchFamily="34" charset="0"/>
              </a:rPr>
              <a:t>Османски султан  1359–1389.</a:t>
            </a:r>
            <a:endParaRPr lang="sr-Cyrl-BA" dirty="0"/>
          </a:p>
        </p:txBody>
      </p:sp>
      <p:sp>
        <p:nvSpPr>
          <p:cNvPr id="5" name="Pravougaonik 4"/>
          <p:cNvSpPr/>
          <p:nvPr/>
        </p:nvSpPr>
        <p:spPr>
          <a:xfrm>
            <a:off x="4953003" y="3244334"/>
            <a:ext cx="33550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</a:rPr>
              <a:t>Фреска из цркве манастира  Раванице</a:t>
            </a:r>
            <a:endParaRPr lang="sr-Cyrl-B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/>
              <a:t>КНЕЖЕВА ВЕЧЕРА</a:t>
            </a:r>
            <a:endParaRPr lang="sr-Cyrl-BA" dirty="0"/>
          </a:p>
        </p:txBody>
      </p:sp>
      <p:pic>
        <p:nvPicPr>
          <p:cNvPr id="7" name="Čuvar mesta za sadržaj 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62000" y="1646347"/>
            <a:ext cx="7696200" cy="3565305"/>
          </a:xfrm>
          <a:prstGeom prst="rect">
            <a:avLst/>
          </a:prstGeom>
        </p:spPr>
      </p:pic>
      <p:sp>
        <p:nvSpPr>
          <p:cNvPr id="6" name="Čuvar mesta za sadržaj 5"/>
          <p:cNvSpPr>
            <a:spLocks noGrp="1"/>
          </p:cNvSpPr>
          <p:nvPr>
            <p:ph sz="quarter" idx="4"/>
          </p:nvPr>
        </p:nvSpPr>
        <p:spPr>
          <a:xfrm>
            <a:off x="1295400" y="5029200"/>
            <a:ext cx="7086600" cy="109696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BA" u="sng" dirty="0">
              <a:solidFill>
                <a:srgbClr val="6B9F25"/>
              </a:solidFill>
            </a:endParaRPr>
          </a:p>
          <a:p>
            <a:pPr marL="0" indent="0">
              <a:buNone/>
            </a:pPr>
            <a:r>
              <a:rPr lang="sr-Cyrl-BA" dirty="0"/>
              <a:t>                  Адам Стефановић, </a:t>
            </a:r>
            <a:r>
              <a:rPr lang="sr-Cyrl-BA" i="1" dirty="0"/>
              <a:t>Кнежева вечера</a:t>
            </a:r>
            <a:endParaRPr lang="sr-Cyrl-B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КОСОВСКЕ БИТКЕ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9" y="1289048"/>
            <a:ext cx="7643192" cy="4883151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Cyrl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БОЈ НА КОСОВУ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4400" y="1219200"/>
            <a:ext cx="7543800" cy="3581400"/>
          </a:xfrm>
          <a:prstGeom prst="rect">
            <a:avLst/>
          </a:prstGeom>
        </p:spPr>
      </p:pic>
      <p:sp>
        <p:nvSpPr>
          <p:cNvPr id="2" name="Pravougaonik 1"/>
          <p:cNvSpPr/>
          <p:nvPr/>
        </p:nvSpPr>
        <p:spPr>
          <a:xfrm>
            <a:off x="1143000" y="4398496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>
                <a:latin typeface="Arial" panose="020B0604020202020204" pitchFamily="34" charset="0"/>
              </a:rPr>
              <a:t>       Бој на Косову</a:t>
            </a:r>
            <a:r>
              <a:rPr lang="ru-RU" dirty="0">
                <a:latin typeface="Arial" panose="020B0604020202020204" pitchFamily="34" charset="0"/>
              </a:rPr>
              <a:t>, Адам Стефановић, </a:t>
            </a:r>
            <a:r>
              <a:rPr lang="ru-RU" dirty="0">
                <a:latin typeface="Arial" panose="020B0604020202020204" pitchFamily="34" charset="0"/>
                <a:hlinkClick r:id="rId2" tooltip="1870"/>
              </a:rPr>
              <a:t>1870</a:t>
            </a:r>
            <a:r>
              <a:rPr lang="ru-RU" dirty="0">
                <a:latin typeface="Arial" panose="020B0604020202020204" pitchFamily="34" charset="0"/>
              </a:rPr>
              <a:t>, </a:t>
            </a:r>
            <a:r>
              <a:rPr lang="ru-RU" i="1" dirty="0">
                <a:latin typeface="Arial" panose="020B0604020202020204" pitchFamily="34" charset="0"/>
              </a:rPr>
              <a:t>уље на платну</a:t>
            </a:r>
            <a:endParaRPr lang="sr-Cyrl-B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895351"/>
            <a:ext cx="3962400" cy="639762"/>
          </a:xfrm>
        </p:spPr>
        <p:txBody>
          <a:bodyPr>
            <a:noAutofit/>
          </a:bodyPr>
          <a:lstStyle/>
          <a:p>
            <a:r>
              <a:rPr lang="bs-Cyrl-BA" sz="4000" b="0" i="1" dirty="0"/>
              <a:t>Милош Обилић</a:t>
            </a:r>
            <a:endParaRPr lang="en-US" sz="4000" b="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875984"/>
            <a:ext cx="4291313" cy="639762"/>
          </a:xfrm>
        </p:spPr>
        <p:txBody>
          <a:bodyPr>
            <a:noAutofit/>
          </a:bodyPr>
          <a:lstStyle/>
          <a:p>
            <a:r>
              <a:rPr lang="bs-Cyrl-BA" sz="4000" b="0" i="1" dirty="0"/>
              <a:t>Влатко Вуковић</a:t>
            </a:r>
            <a:endParaRPr lang="en-US" sz="4000" b="0" i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1"/>
          <a:stretch>
            <a:fillRect/>
          </a:stretch>
        </p:blipFill>
        <p:spPr>
          <a:xfrm>
            <a:off x="4724400" y="1515746"/>
            <a:ext cx="3557287" cy="2895600"/>
          </a:xfrm>
          <a:prstGeom prst="rect">
            <a:avLst/>
          </a:prstGeom>
        </p:spPr>
      </p:pic>
      <p:pic>
        <p:nvPicPr>
          <p:cNvPr id="6" name="Čuvar mesta za sadržaj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66799" y="1535113"/>
            <a:ext cx="3192067" cy="2895600"/>
          </a:xfrm>
          <a:prstGeom prst="rect">
            <a:avLst/>
          </a:prstGeom>
        </p:spPr>
      </p:pic>
      <p:sp>
        <p:nvSpPr>
          <p:cNvPr id="10" name="Pravougaonik 9"/>
          <p:cNvSpPr/>
          <p:nvPr/>
        </p:nvSpPr>
        <p:spPr>
          <a:xfrm rot="10800000" flipV="1">
            <a:off x="990599" y="4444661"/>
            <a:ext cx="35572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Милош Обилић, фреска у манастиру  Хиландар израђена између  1804. и 1810. у припрати коју је изградио кнез Лазар</a:t>
            </a:r>
            <a:endParaRPr lang="sr-Cyrl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ravougaonik 10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r-Cyrl-BA" dirty="0"/>
          </a:p>
        </p:txBody>
      </p:sp>
      <p:sp>
        <p:nvSpPr>
          <p:cNvPr id="13" name="Pravougaonik 12"/>
          <p:cNvSpPr/>
          <p:nvPr/>
        </p:nvSpPr>
        <p:spPr>
          <a:xfrm rot="10800000" flipV="1">
            <a:off x="4800600" y="3752165"/>
            <a:ext cx="3276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BA" dirty="0">
                <a:solidFill>
                  <a:srgbClr val="202122"/>
                </a:solidFill>
                <a:latin typeface="Arial" panose="020B0604020202020204" pitchFamily="34" charset="0"/>
              </a:rPr>
              <a:t> </a:t>
            </a:r>
            <a:endParaRPr lang="sr-Cyrl-BA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r>
              <a:rPr lang="sr-Latn-BA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r-Cyrl-BA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ао војвода</a:t>
            </a:r>
            <a:r>
              <a:rPr lang="sr-Latn-BA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спомиње</a:t>
            </a:r>
            <a:r>
              <a:rPr lang="sr-Latn-BA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</a:t>
            </a:r>
            <a:r>
              <a:rPr lang="sr-Latn-BA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</a:t>
            </a:r>
            <a:r>
              <a:rPr lang="sr-Latn-BA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BA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пут</a:t>
            </a:r>
            <a:r>
              <a:rPr lang="sr-Latn-B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1378</a:t>
            </a:r>
            <a:r>
              <a:rPr lang="sr-Latn-BA" dirty="0">
                <a:solidFill>
                  <a:srgbClr val="2021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Cyrl-B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609600"/>
            <a:ext cx="3201988" cy="639762"/>
          </a:xfrm>
        </p:spPr>
        <p:txBody>
          <a:bodyPr>
            <a:noAutofit/>
          </a:bodyPr>
          <a:lstStyle/>
          <a:p>
            <a:r>
              <a:rPr lang="bs-Cyrl-BA" sz="4400" b="0" i="1" dirty="0"/>
              <a:t>Бајазит</a:t>
            </a:r>
            <a:endParaRPr lang="en-US" sz="4400" b="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838201" y="1676402"/>
            <a:ext cx="3581400" cy="281939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598487"/>
            <a:ext cx="4041775" cy="650875"/>
          </a:xfrm>
        </p:spPr>
        <p:txBody>
          <a:bodyPr>
            <a:noAutofit/>
          </a:bodyPr>
          <a:lstStyle/>
          <a:p>
            <a:r>
              <a:rPr lang="bs-Cyrl-BA" sz="4400" b="0" i="1" dirty="0"/>
              <a:t>Вук Бранковић</a:t>
            </a:r>
            <a:endParaRPr lang="en-US" sz="4400" b="0" i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24400" y="1676402"/>
            <a:ext cx="3352800" cy="2819398"/>
          </a:xfrm>
          <a:prstGeom prst="rect">
            <a:avLst/>
          </a:prstGeom>
        </p:spPr>
      </p:pic>
      <p:sp>
        <p:nvSpPr>
          <p:cNvPr id="2" name="Pravougaonik 1"/>
          <p:cNvSpPr/>
          <p:nvPr/>
        </p:nvSpPr>
        <p:spPr>
          <a:xfrm flipH="1">
            <a:off x="1142999" y="3810000"/>
            <a:ext cx="297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Четврти османски султан, Бајазит I</a:t>
            </a:r>
            <a:endParaRPr lang="sr-Cyrl-BA" dirty="0"/>
          </a:p>
        </p:txBody>
      </p:sp>
      <p:sp>
        <p:nvSpPr>
          <p:cNvPr id="4" name="Pravougaonik 3"/>
          <p:cNvSpPr/>
          <p:nvPr/>
        </p:nvSpPr>
        <p:spPr>
          <a:xfrm rot="10800000" flipV="1">
            <a:off x="4724398" y="2367174"/>
            <a:ext cx="32766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sr-Cyrl-B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r-Cyrl-BA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endParaRPr lang="sr-Cyrl-B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sr-Cyrl-BA" dirty="0">
                <a:solidFill>
                  <a:srgbClr val="000000"/>
                </a:solidFill>
                <a:latin typeface="Arial" panose="020B0604020202020204" pitchFamily="34" charset="0"/>
              </a:rPr>
              <a:t> Вук  Бранковић</a:t>
            </a:r>
            <a:endParaRPr lang="sr-Cyrl-BA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sr-Cyrl-BA" dirty="0">
                <a:solidFill>
                  <a:srgbClr val="000000"/>
                </a:solidFill>
                <a:latin typeface="Arial" panose="020B0604020202020204" pitchFamily="34" charset="0"/>
              </a:rPr>
              <a:t>               1</a:t>
            </a:r>
            <a:r>
              <a:rPr lang="sr-Latn-BA" dirty="0">
                <a:solidFill>
                  <a:srgbClr val="000000"/>
                </a:solidFill>
                <a:latin typeface="Arial" panose="020B0604020202020204" pitchFamily="34" charset="0"/>
              </a:rPr>
              <a:t>348-1397</a:t>
            </a:r>
            <a:endParaRPr lang="sr-Cyrl-B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1532</Words>
  <Application>WPS Presentation</Application>
  <PresentationFormat>Projekcija na ekranu 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КОСОВСКА БИТКА И КОСОВСКА ЛЕГЕНДА</vt:lpstr>
      <vt:lpstr>КОСОВСКА БИТКА И КОСОВСКА ЛЕГЕНДА</vt:lpstr>
      <vt:lpstr>Мурат  </vt:lpstr>
      <vt:lpstr>КНЕЖЕВА ВЕЧЕРА</vt:lpstr>
      <vt:lpstr>ПЛАН КОСОВСКЕ БИТКЕ</vt:lpstr>
      <vt:lpstr>БОЈ НА КОСОВУ</vt:lpstr>
      <vt:lpstr>PowerPoint 演示文稿</vt:lpstr>
      <vt:lpstr>PowerPoint 演示文稿</vt:lpstr>
      <vt:lpstr>КОСOВСКА БИТКА И КОСОВСКА ЛЕГЕНДА</vt:lpstr>
      <vt:lpstr>КОСОВКА ДЈЕВОЈКА</vt:lpstr>
      <vt:lpstr>КОСОВСКА БИТКА И КОСОВСКА ЛЕГЕНДА</vt:lpstr>
    </vt:vector>
  </TitlesOfParts>
  <Company>Republicki pedagoski zavod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TANJA</cp:lastModifiedBy>
  <cp:revision>106</cp:revision>
  <dcterms:created xsi:type="dcterms:W3CDTF">2017-07-14T07:47:00Z</dcterms:created>
  <dcterms:modified xsi:type="dcterms:W3CDTF">2020-05-06T18:52:58Z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1033-11.2.0.9327</vt:lpwstr>
  </property>
</Properties>
</file>