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notesMasterIdLst>
    <p:notesMasterId r:id="rId8"/>
  </p:notesMasterIdLst>
  <p:sldIdLst>
    <p:sldId id="268" r:id="rId2"/>
    <p:sldId id="308" r:id="rId3"/>
    <p:sldId id="309" r:id="rId4"/>
    <p:sldId id="310" r:id="rId5"/>
    <p:sldId id="311" r:id="rId6"/>
    <p:sldId id="275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Umereni stil 2 – Naglašav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Umereni stil 2 – Naglašav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ila, bez koordinatne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koordinatna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Umereni stil 4 – Naglašav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Tamni stil 2 – Naglašavanje 5/naglašavanj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Svetli stil 1 – Naglašav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0A1B5D5-9B99-4C35-A422-299274C87663}" styleName="Umereni stil 1 – Naglašavanj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93" d="100"/>
          <a:sy n="93" d="100"/>
        </p:scale>
        <p:origin x="5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44EA2-9521-4086-B3FE-EC6CEADD1064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84465-0C5F-482D-832D-E3D3E89E3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7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04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90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7775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558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4010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02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90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0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67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3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305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9497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8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239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1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lack School Board, Black Board, School Black Bo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" t="18179" r="1956" b="19523"/>
          <a:stretch/>
        </p:blipFill>
        <p:spPr bwMode="auto">
          <a:xfrm>
            <a:off x="0" y="-3046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kvir za tekst 5">
            <a:extLst>
              <a:ext uri="{FF2B5EF4-FFF2-40B4-BE49-F238E27FC236}">
                <a16:creationId xmlns:a16="http://schemas.microsoft.com/office/drawing/2014/main" xmlns="" id="{F4585420-238C-4A1B-836A-6D6DE6A55D1F}"/>
              </a:ext>
            </a:extLst>
          </p:cNvPr>
          <p:cNvSpPr txBox="1"/>
          <p:nvPr/>
        </p:nvSpPr>
        <p:spPr>
          <a:xfrm>
            <a:off x="2272067" y="2689508"/>
            <a:ext cx="3667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:a16="http://schemas.microsoft.com/office/drawing/2014/main" xmlns="" id="{9B7EAE7B-0902-4784-9CF4-A54C949D2311}"/>
              </a:ext>
            </a:extLst>
          </p:cNvPr>
          <p:cNvSpPr txBox="1"/>
          <p:nvPr/>
        </p:nvSpPr>
        <p:spPr>
          <a:xfrm>
            <a:off x="639150" y="972311"/>
            <a:ext cx="7767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ПИСМЕНО ДИЈЕЉЕЊЕ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52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lack School Board, Black Board, School Black Bo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" t="18179" r="1956" b="19523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kvir za tekst 5">
            <a:extLst>
              <a:ext uri="{FF2B5EF4-FFF2-40B4-BE49-F238E27FC236}">
                <a16:creationId xmlns:a16="http://schemas.microsoft.com/office/drawing/2014/main" xmlns="" id="{F4585420-238C-4A1B-836A-6D6DE6A55D1F}"/>
              </a:ext>
            </a:extLst>
          </p:cNvPr>
          <p:cNvSpPr txBox="1"/>
          <p:nvPr/>
        </p:nvSpPr>
        <p:spPr>
          <a:xfrm>
            <a:off x="73615" y="4323754"/>
            <a:ext cx="3667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5405" y="476633"/>
            <a:ext cx="8362835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поновимо: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Приликом дијељења дијелимо најприје стотине, затим десетице и на крају јединице. Тачност дијељења провјеравамо множењем!</a:t>
            </a:r>
            <a:endParaRPr lang="sr-Cyrl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</a:p>
          <a:p>
            <a:pPr>
              <a:lnSpc>
                <a:spcPct val="150000"/>
              </a:lnSpc>
            </a:pPr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: 2     =                                    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: 2 = 2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-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.</a:t>
            </a:r>
          </a:p>
          <a:p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2         .</a:t>
            </a:r>
          </a:p>
          <a:p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  <a:p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-8      .</a:t>
            </a:r>
          </a:p>
          <a:p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0</a:t>
            </a:r>
            <a:endParaRPr lang="sr-Cyrl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sr-Cyrl-R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sr-Cyrl-R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sr-Cyrl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sr-Cyrl-R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sr-Cyrl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sr-Cyrl-R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sr-Cyrl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65261"/>
              </p:ext>
            </p:extLst>
          </p:nvPr>
        </p:nvGraphicFramePr>
        <p:xfrm>
          <a:off x="450491" y="1742642"/>
          <a:ext cx="1639614" cy="2518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538">
                  <a:extLst>
                    <a:ext uri="{9D8B030D-6E8A-4147-A177-3AD203B41FA5}">
                      <a16:colId xmlns:a16="http://schemas.microsoft.com/office/drawing/2014/main" xmlns="" val="1171550917"/>
                    </a:ext>
                  </a:extLst>
                </a:gridCol>
                <a:gridCol w="546538">
                  <a:extLst>
                    <a:ext uri="{9D8B030D-6E8A-4147-A177-3AD203B41FA5}">
                      <a16:colId xmlns:a16="http://schemas.microsoft.com/office/drawing/2014/main" xmlns="" val="3970398541"/>
                    </a:ext>
                  </a:extLst>
                </a:gridCol>
                <a:gridCol w="546538">
                  <a:extLst>
                    <a:ext uri="{9D8B030D-6E8A-4147-A177-3AD203B41FA5}">
                      <a16:colId xmlns:a16="http://schemas.microsoft.com/office/drawing/2014/main" xmlns="" val="321502214"/>
                    </a:ext>
                  </a:extLst>
                </a:gridCol>
              </a:tblGrid>
              <a:tr h="507113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1615770"/>
                  </a:ext>
                </a:extLst>
              </a:tr>
              <a:tr h="8836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r-Cyrl-R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sr-Cyrl-R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sr-Cyrl-R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sr-Cyrl-R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r-Cyrl-R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r-Cyrl-RS" dirty="0" smtClean="0">
                          <a:solidFill>
                            <a:srgbClr val="00B0F0"/>
                          </a:solidFill>
                        </a:rPr>
                        <a:t>Ф</a:t>
                      </a:r>
                    </a:p>
                    <a:p>
                      <a:pPr algn="l"/>
                      <a:endParaRPr lang="sr-Cyrl-RS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/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Cyrl-R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sr-Cyrl-R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algn="ctr"/>
                      <a:endParaRPr lang="sr-Cyrl-R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sr-Cyrl-R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sr-Cyrl-R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Cyrl-R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sr-Cyrl-R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</a:t>
                      </a:r>
                    </a:p>
                    <a:p>
                      <a:pPr algn="ctr"/>
                      <a:r>
                        <a:rPr lang="sr-Cyrl-R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797829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009150"/>
              </p:ext>
            </p:extLst>
          </p:nvPr>
        </p:nvGraphicFramePr>
        <p:xfrm>
          <a:off x="4969290" y="1742642"/>
          <a:ext cx="2549808" cy="835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936">
                  <a:extLst>
                    <a:ext uri="{9D8B030D-6E8A-4147-A177-3AD203B41FA5}">
                      <a16:colId xmlns:a16="http://schemas.microsoft.com/office/drawing/2014/main" xmlns="" val="613641787"/>
                    </a:ext>
                  </a:extLst>
                </a:gridCol>
                <a:gridCol w="849936">
                  <a:extLst>
                    <a:ext uri="{9D8B030D-6E8A-4147-A177-3AD203B41FA5}">
                      <a16:colId xmlns:a16="http://schemas.microsoft.com/office/drawing/2014/main" xmlns="" val="611620050"/>
                    </a:ext>
                  </a:extLst>
                </a:gridCol>
                <a:gridCol w="849936">
                  <a:extLst>
                    <a:ext uri="{9D8B030D-6E8A-4147-A177-3AD203B41FA5}">
                      <a16:colId xmlns:a16="http://schemas.microsoft.com/office/drawing/2014/main" xmlns="" val="3690086774"/>
                    </a:ext>
                  </a:extLst>
                </a:gridCol>
              </a:tblGrid>
              <a:tr h="417914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46729"/>
                  </a:ext>
                </a:extLst>
              </a:tr>
              <a:tr h="417914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1911236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611702" y="2852928"/>
            <a:ext cx="25855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145752" y="3418110"/>
            <a:ext cx="23333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96369" y="3907544"/>
            <a:ext cx="29008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226134" y="2908017"/>
            <a:ext cx="6306" cy="334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974946" y="3235940"/>
            <a:ext cx="336979" cy="630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5143435" y="3799511"/>
            <a:ext cx="304272" cy="3943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9" name="Flowchart: Connector 48"/>
          <p:cNvSpPr/>
          <p:nvPr/>
        </p:nvSpPr>
        <p:spPr>
          <a:xfrm>
            <a:off x="5795405" y="3683670"/>
            <a:ext cx="146408" cy="157656"/>
          </a:xfrm>
          <a:prstGeom prst="flowChartConnector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Connector 49"/>
          <p:cNvSpPr/>
          <p:nvPr/>
        </p:nvSpPr>
        <p:spPr>
          <a:xfrm>
            <a:off x="5751261" y="3116923"/>
            <a:ext cx="132431" cy="206525"/>
          </a:xfrm>
          <a:prstGeom prst="flowChartConnector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356853" y="2878986"/>
            <a:ext cx="29753" cy="905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226134" y="4370201"/>
            <a:ext cx="44314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1" name="Flowchart: Connector 60"/>
          <p:cNvSpPr/>
          <p:nvPr/>
        </p:nvSpPr>
        <p:spPr>
          <a:xfrm>
            <a:off x="5795405" y="4196899"/>
            <a:ext cx="146408" cy="173302"/>
          </a:xfrm>
          <a:prstGeom prst="flowChartConnector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5" name="Straight Arrow Connector 1024"/>
          <p:cNvCxnSpPr>
            <a:endCxn id="50" idx="7"/>
          </p:cNvCxnSpPr>
          <p:nvPr/>
        </p:nvCxnSpPr>
        <p:spPr>
          <a:xfrm flipH="1">
            <a:off x="5864298" y="2903368"/>
            <a:ext cx="83822" cy="243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Straight Arrow Connector 1026"/>
          <p:cNvCxnSpPr>
            <a:stCxn id="50" idx="1"/>
          </p:cNvCxnSpPr>
          <p:nvPr/>
        </p:nvCxnSpPr>
        <p:spPr>
          <a:xfrm flipH="1" flipV="1">
            <a:off x="5599912" y="2903368"/>
            <a:ext cx="170743" cy="243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Straight Arrow Connector 1029"/>
          <p:cNvCxnSpPr/>
          <p:nvPr/>
        </p:nvCxnSpPr>
        <p:spPr>
          <a:xfrm flipH="1" flipV="1">
            <a:off x="5376247" y="3126827"/>
            <a:ext cx="394408" cy="7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3" name="Straight Arrow Connector 1032"/>
          <p:cNvCxnSpPr>
            <a:endCxn id="49" idx="7"/>
          </p:cNvCxnSpPr>
          <p:nvPr/>
        </p:nvCxnSpPr>
        <p:spPr>
          <a:xfrm flipH="1">
            <a:off x="5920372" y="2908017"/>
            <a:ext cx="179097" cy="798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Straight Arrow Connector 1034"/>
          <p:cNvCxnSpPr>
            <a:stCxn id="49" idx="1"/>
          </p:cNvCxnSpPr>
          <p:nvPr/>
        </p:nvCxnSpPr>
        <p:spPr>
          <a:xfrm flipH="1" flipV="1">
            <a:off x="5573451" y="2878986"/>
            <a:ext cx="243395" cy="827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Straight Arrow Connector 1036"/>
          <p:cNvCxnSpPr/>
          <p:nvPr/>
        </p:nvCxnSpPr>
        <p:spPr>
          <a:xfrm flipH="1">
            <a:off x="5339567" y="3706758"/>
            <a:ext cx="4231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9" name="Straight Arrow Connector 1038"/>
          <p:cNvCxnSpPr>
            <a:endCxn id="61" idx="7"/>
          </p:cNvCxnSpPr>
          <p:nvPr/>
        </p:nvCxnSpPr>
        <p:spPr>
          <a:xfrm flipH="1">
            <a:off x="5920372" y="2903368"/>
            <a:ext cx="323822" cy="1318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Straight Arrow Connector 1040"/>
          <p:cNvCxnSpPr>
            <a:stCxn id="61" idx="1"/>
          </p:cNvCxnSpPr>
          <p:nvPr/>
        </p:nvCxnSpPr>
        <p:spPr>
          <a:xfrm flipH="1" flipV="1">
            <a:off x="5580138" y="2934043"/>
            <a:ext cx="236708" cy="1288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Straight Arrow Connector 1042"/>
          <p:cNvCxnSpPr/>
          <p:nvPr/>
        </p:nvCxnSpPr>
        <p:spPr>
          <a:xfrm flipH="1" flipV="1">
            <a:off x="5436338" y="4273505"/>
            <a:ext cx="340982" cy="10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67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lack School Board, Black Board, School Black Bo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" t="18179" r="1956" b="19523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kvir za tekst 5">
            <a:extLst>
              <a:ext uri="{FF2B5EF4-FFF2-40B4-BE49-F238E27FC236}">
                <a16:creationId xmlns:a16="http://schemas.microsoft.com/office/drawing/2014/main" xmlns="" id="{F4585420-238C-4A1B-836A-6D6DE6A55D1F}"/>
              </a:ext>
            </a:extLst>
          </p:cNvPr>
          <p:cNvSpPr txBox="1"/>
          <p:nvPr/>
        </p:nvSpPr>
        <p:spPr>
          <a:xfrm>
            <a:off x="73615" y="4323754"/>
            <a:ext cx="3667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7589" y="517108"/>
            <a:ext cx="841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</a:t>
            </a:r>
          </a:p>
          <a:p>
            <a:endParaRPr lang="sr-Cyrl-R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589" y="989270"/>
            <a:ext cx="16877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846</a:t>
            </a:r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endParaRPr lang="sr-Cyrl-BA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sr-Cyrl-BA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/6</a:t>
            </a:r>
            <a:endParaRPr lang="sr-Cyrl-BA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endParaRPr lang="sr-Cyrl-BA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sr-Latn-BA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7589" y="3210509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Провјера:</a:t>
            </a:r>
          </a:p>
          <a:p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282</a:t>
            </a:r>
            <a:r>
              <a:rPr lang="sr-Cyrl-BA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sr-Cyrl-BA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846</a:t>
            </a:r>
            <a:endParaRPr lang="sr-Latn-BA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34636" y="971108"/>
            <a:ext cx="16877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805</a:t>
            </a:r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endParaRPr lang="sr-Cyrl-BA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30</a:t>
            </a:r>
            <a:endParaRPr lang="sr-Cyrl-BA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</a:t>
            </a:r>
            <a:endParaRPr lang="sr-Cyrl-BA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/5</a:t>
            </a:r>
            <a:endParaRPr lang="sr-Cyrl-BA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endParaRPr lang="sr-Cyrl-BA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sr-Latn-BA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34636" y="3192347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Провјера:</a:t>
            </a:r>
          </a:p>
          <a:p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161</a:t>
            </a:r>
            <a:r>
              <a:rPr lang="sr-Cyrl-BA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sr-Cyrl-BA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805</a:t>
            </a:r>
            <a:endParaRPr lang="sr-Latn-BA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26140" y="970782"/>
            <a:ext cx="16877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968</a:t>
            </a:r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8</a:t>
            </a:r>
            <a:endParaRPr lang="sr-Cyrl-BA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16</a:t>
            </a:r>
            <a:endParaRPr lang="sr-Cyrl-BA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16</a:t>
            </a:r>
            <a:endParaRPr lang="sr-Cyrl-BA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/8</a:t>
            </a:r>
            <a:endParaRPr lang="sr-Cyrl-BA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8</a:t>
            </a:r>
            <a:endParaRPr lang="sr-Cyrl-BA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sr-Latn-BA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26140" y="3192021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Провјера:</a:t>
            </a:r>
          </a:p>
          <a:p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242</a:t>
            </a:r>
            <a:r>
              <a:rPr lang="sr-Cyrl-BA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sr-Cyrl-BA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968</a:t>
            </a:r>
            <a:endParaRPr lang="sr-Latn-BA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21592" y="989270"/>
            <a:ext cx="777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282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68639" y="971108"/>
            <a:ext cx="777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161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60144" y="970782"/>
            <a:ext cx="777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242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29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0" grpId="0"/>
      <p:bldP spid="2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lack School Board, Black Board, School Black Bo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" t="18179" r="1956" b="19523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kvir za tekst 5">
            <a:extLst>
              <a:ext uri="{FF2B5EF4-FFF2-40B4-BE49-F238E27FC236}">
                <a16:creationId xmlns:a16="http://schemas.microsoft.com/office/drawing/2014/main" xmlns="" id="{F4585420-238C-4A1B-836A-6D6DE6A55D1F}"/>
              </a:ext>
            </a:extLst>
          </p:cNvPr>
          <p:cNvSpPr txBox="1"/>
          <p:nvPr/>
        </p:nvSpPr>
        <p:spPr>
          <a:xfrm>
            <a:off x="73615" y="4323754"/>
            <a:ext cx="3667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8775" y="257924"/>
            <a:ext cx="82004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ЗАДАТАК</a:t>
            </a:r>
          </a:p>
          <a:p>
            <a:pPr algn="just"/>
            <a:endParaRPr lang="sr-Cyrl-R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воћњаку се недјељно убере 9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вагона јабука. Колико се убере дневно јабука, ако се </a:t>
            </a:r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оће бере и  недјељом?</a:t>
            </a:r>
          </a:p>
          <a:p>
            <a:pPr algn="just"/>
            <a:endParaRPr lang="sr-Cyrl-R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9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7 = 13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just"/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-7</a:t>
            </a:r>
            <a:endParaRPr lang="sr-Cyrl-RS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-21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7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- 7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0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Пр:  </a:t>
            </a:r>
            <a:r>
              <a:rPr lang="sr-Cyrl-R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· 7</a:t>
            </a:r>
          </a:p>
          <a:p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9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          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Дневно се убере 13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јабука.</a:t>
            </a:r>
            <a:endParaRPr lang="sr-Cyrl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http://www.politika.rs/upload/Article/Image/2017_11/JABUK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651" y="1620695"/>
            <a:ext cx="2757389" cy="3161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983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lack School Board, Black Board, School Black Bo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" t="18179" r="1956" b="19523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kvir za tekst 5">
            <a:extLst>
              <a:ext uri="{FF2B5EF4-FFF2-40B4-BE49-F238E27FC236}">
                <a16:creationId xmlns:a16="http://schemas.microsoft.com/office/drawing/2014/main" xmlns="" id="{F4585420-238C-4A1B-836A-6D6DE6A55D1F}"/>
              </a:ext>
            </a:extLst>
          </p:cNvPr>
          <p:cNvSpPr txBox="1"/>
          <p:nvPr/>
        </p:nvSpPr>
        <p:spPr>
          <a:xfrm>
            <a:off x="73615" y="4323754"/>
            <a:ext cx="3667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6436" y="253214"/>
            <a:ext cx="820041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ЗАДАТАК</a:t>
            </a:r>
          </a:p>
          <a:p>
            <a:pPr algn="just"/>
            <a:endParaRPr lang="sr-Cyrl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Ученици 4 одјељења трећег разреда засадили су 840 садница. Свако одјељење засадило је исти број садница. Колико је садница засадило свако одјељење?</a:t>
            </a:r>
            <a:endParaRPr lang="sr-Cyrl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840 : 4 = 210</a:t>
            </a:r>
          </a:p>
          <a:p>
            <a:pPr algn="just"/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- 8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/4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/0</a:t>
            </a:r>
          </a:p>
          <a:p>
            <a:pPr algn="just"/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RS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0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endParaRPr lang="sr-Cyrl-R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Пр:  210 · 4 </a:t>
            </a:r>
            <a:endParaRPr lang="sr-Cyrl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810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Свако одјељење је засадило по 210 садница.</a:t>
            </a:r>
          </a:p>
          <a:p>
            <a:endParaRPr lang="sr-Cyrl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977462" y="4164200"/>
            <a:ext cx="769357" cy="12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61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Black School Board, Black Board, School Black Bo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" t="18179" r="1956" b="19523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kvir za tekst 6">
            <a:extLst>
              <a:ext uri="{FF2B5EF4-FFF2-40B4-BE49-F238E27FC236}">
                <a16:creationId xmlns:a16="http://schemas.microsoft.com/office/drawing/2014/main" xmlns="" id="{F4FE5AC1-993A-421E-814C-9AD91DCE35AE}"/>
              </a:ext>
            </a:extLst>
          </p:cNvPr>
          <p:cNvSpPr txBox="1"/>
          <p:nvPr/>
        </p:nvSpPr>
        <p:spPr>
          <a:xfrm>
            <a:off x="509655" y="856998"/>
            <a:ext cx="8379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:a16="http://schemas.microsoft.com/office/drawing/2014/main" xmlns="" id="{8B1ED5BD-7544-44EA-8D5F-BFDF4EF19D56}"/>
              </a:ext>
            </a:extLst>
          </p:cNvPr>
          <p:cNvSpPr txBox="1"/>
          <p:nvPr/>
        </p:nvSpPr>
        <p:spPr>
          <a:xfrm>
            <a:off x="785192" y="2859923"/>
            <a:ext cx="268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xmlns="" id="{16B1DDBE-D01F-4D28-9178-0893C348FF6C}"/>
              </a:ext>
            </a:extLst>
          </p:cNvPr>
          <p:cNvSpPr txBox="1"/>
          <p:nvPr/>
        </p:nvSpPr>
        <p:spPr>
          <a:xfrm>
            <a:off x="785192" y="406583"/>
            <a:ext cx="4179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xmlns="" id="{2CCF4614-60A6-49C7-9A22-72332CCFB188}"/>
              </a:ext>
            </a:extLst>
          </p:cNvPr>
          <p:cNvSpPr txBox="1"/>
          <p:nvPr/>
        </p:nvSpPr>
        <p:spPr>
          <a:xfrm>
            <a:off x="336302" y="975332"/>
            <a:ext cx="84713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 количнике:</a:t>
            </a:r>
          </a:p>
          <a:p>
            <a:pPr algn="just"/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723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3</a:t>
            </a:r>
            <a:r>
              <a:rPr lang="sr-Cyrl-R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  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660 : 6 </a:t>
            </a:r>
            <a:r>
              <a:rPr lang="sr-Cyrl-R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    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755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algn="just"/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три ормара школске библиотеке налази се једнак број књига. Укупно је било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579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књига. По колико је књига у сваком ормару?</a:t>
            </a:r>
            <a:endParaRPr lang="en-US" sz="2400" dirty="0"/>
          </a:p>
        </p:txBody>
      </p:sp>
      <p:sp>
        <p:nvSpPr>
          <p:cNvPr id="12" name="Okvir za tekst 5">
            <a:extLst>
              <a:ext uri="{FF2B5EF4-FFF2-40B4-BE49-F238E27FC236}">
                <a16:creationId xmlns:a16="http://schemas.microsoft.com/office/drawing/2014/main" xmlns="" id="{F4585420-238C-4A1B-836A-6D6DE6A55D1F}"/>
              </a:ext>
            </a:extLst>
          </p:cNvPr>
          <p:cNvSpPr txBox="1"/>
          <p:nvPr/>
        </p:nvSpPr>
        <p:spPr>
          <a:xfrm>
            <a:off x="73615" y="4323754"/>
            <a:ext cx="3667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  <a:r>
              <a:rPr lang="sr-Cyrl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РАЗРЕД</a:t>
            </a:r>
            <a:endParaRPr 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29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čak">
  <a:themeElements>
    <a:clrScheme name="Trač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Tra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č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365</TotalTime>
  <Words>389</Words>
  <Application>Microsoft Office PowerPoint</Application>
  <PresentationFormat>On-screen Show (16:9)</PresentationFormat>
  <Paragraphs>119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Tračak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ПИСМЕНО САБИРАЊЕ И ОДУЗИМАЊЕ ДО 1000</dc:title>
  <dc:creator>Laptop</dc:creator>
  <cp:lastModifiedBy>marina_uciteljica@yahoo.com</cp:lastModifiedBy>
  <cp:revision>311</cp:revision>
  <dcterms:created xsi:type="dcterms:W3CDTF">2020-03-15T23:36:35Z</dcterms:created>
  <dcterms:modified xsi:type="dcterms:W3CDTF">2020-05-13T08:50:52Z</dcterms:modified>
</cp:coreProperties>
</file>