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313" r:id="rId4"/>
    <p:sldId id="312" r:id="rId5"/>
    <p:sldId id="308" r:id="rId6"/>
    <p:sldId id="321" r:id="rId7"/>
    <p:sldId id="322" r:id="rId8"/>
    <p:sldId id="317" r:id="rId9"/>
    <p:sldId id="323" r:id="rId10"/>
    <p:sldId id="318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stavnik" initials="N" lastIdx="1" clrIdx="0">
    <p:extLst>
      <p:ext uri="{19B8F6BF-5375-455C-9EA6-DF929625EA0E}">
        <p15:presenceInfo xmlns:p15="http://schemas.microsoft.com/office/powerpoint/2012/main" userId="Nastavni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00"/>
    <a:srgbClr val="2A4F1D"/>
    <a:srgbClr val="215D66"/>
    <a:srgbClr val="FF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Umereni stil 2 – Naglašav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ila, bez koordinatne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91" autoAdjust="0"/>
  </p:normalViewPr>
  <p:slideViewPr>
    <p:cSldViewPr snapToGrid="0">
      <p:cViewPr varScale="1">
        <p:scale>
          <a:sx n="72" d="100"/>
          <a:sy n="72" d="100"/>
        </p:scale>
        <p:origin x="63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>
            <a:extLst>
              <a:ext uri="{FF2B5EF4-FFF2-40B4-BE49-F238E27FC236}">
                <a16:creationId xmlns:a16="http://schemas.microsoft.com/office/drawing/2014/main" id="{0F37AB3B-8096-49BF-A6AB-76C8F8DD85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Cyrl-BA"/>
          </a:p>
        </p:txBody>
      </p:sp>
      <p:sp>
        <p:nvSpPr>
          <p:cNvPr id="3" name="Čuvar mesta za datum 2">
            <a:extLst>
              <a:ext uri="{FF2B5EF4-FFF2-40B4-BE49-F238E27FC236}">
                <a16:creationId xmlns:a16="http://schemas.microsoft.com/office/drawing/2014/main" id="{E7F56CD0-A2C8-4AA3-95FA-6964C8B84B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E1735-6EDB-486B-9F0E-F1C37C5DE9D4}" type="datetimeFigureOut">
              <a:rPr lang="sr-Cyrl-BA" smtClean="0"/>
              <a:t>26.4.2020.</a:t>
            </a:fld>
            <a:endParaRPr lang="sr-Cyrl-BA"/>
          </a:p>
        </p:txBody>
      </p:sp>
      <p:sp>
        <p:nvSpPr>
          <p:cNvPr id="4" name="Čuvar mesta za podnožje 3">
            <a:extLst>
              <a:ext uri="{FF2B5EF4-FFF2-40B4-BE49-F238E27FC236}">
                <a16:creationId xmlns:a16="http://schemas.microsoft.com/office/drawing/2014/main" id="{2EEFDD0C-3C2F-48BD-9AEA-3E5807A6EA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Cyrl-BA"/>
          </a:p>
        </p:txBody>
      </p:sp>
      <p:sp>
        <p:nvSpPr>
          <p:cNvPr id="5" name="Čuvar mesta za broj slajda 4">
            <a:extLst>
              <a:ext uri="{FF2B5EF4-FFF2-40B4-BE49-F238E27FC236}">
                <a16:creationId xmlns:a16="http://schemas.microsoft.com/office/drawing/2014/main" id="{6E3A6387-4813-42F9-9E7D-4D840A0410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5A076-340E-4208-ADB8-3BC655B50D1B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067275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Cyrl-BA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2E0D8-3095-482E-AD28-7905197BE2B0}" type="datetimeFigureOut">
              <a:rPr lang="sr-Cyrl-BA" smtClean="0"/>
              <a:t>26.4.2020.</a:t>
            </a:fld>
            <a:endParaRPr lang="sr-Cyrl-BA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Cyrl-BA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Cyrl-BA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A81DE-C9C2-42EC-9103-DFAD78D2F0CD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048275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BA" sz="2000" dirty="0"/>
              <a:t>Добар дан, моје име је </a:t>
            </a:r>
            <a:r>
              <a:rPr lang="sr-Cyrl-BA" sz="2000" dirty="0" err="1"/>
              <a:t>Арјана</a:t>
            </a:r>
            <a:r>
              <a:rPr lang="sr-Cyrl-BA" sz="2000" dirty="0"/>
              <a:t> </a:t>
            </a:r>
            <a:r>
              <a:rPr lang="sr-Cyrl-BA" sz="2000" dirty="0" err="1"/>
              <a:t>Салчиновић</a:t>
            </a:r>
            <a:r>
              <a:rPr lang="sr-Cyrl-BA" sz="2000" dirty="0"/>
              <a:t> и са мном ћете учити соли. </a:t>
            </a:r>
          </a:p>
          <a:p>
            <a:r>
              <a:rPr lang="sr-Cyrl-BA" sz="2000" dirty="0"/>
              <a:t>Прво чега смо се сјетили кад смо рекли соли јесте кухињска со, формуле </a:t>
            </a:r>
            <a:r>
              <a:rPr lang="sr-Latn-BA" sz="2000" dirty="0" err="1"/>
              <a:t>NaCl</a:t>
            </a:r>
            <a:r>
              <a:rPr lang="sr-Cyrl-BA" sz="2000" dirty="0"/>
              <a:t>. </a:t>
            </a:r>
            <a:endParaRPr lang="sr-Latn-BA" sz="2000" dirty="0"/>
          </a:p>
          <a:p>
            <a:r>
              <a:rPr lang="sr-Cyrl-BA" sz="2000" dirty="0"/>
              <a:t>То јесте најчешће кориштена со, међутим постоје читава група једињења која су по хемијској формули такође соли. </a:t>
            </a:r>
            <a:endParaRPr lang="sr-Latn-BA" sz="2000" dirty="0"/>
          </a:p>
          <a:p>
            <a:r>
              <a:rPr lang="sr-Cyrl-BA" sz="2000" dirty="0"/>
              <a:t>Па </a:t>
            </a:r>
            <a:r>
              <a:rPr lang="sr-Cyrl-BA" sz="2000" dirty="0" err="1"/>
              <a:t>хајмо</a:t>
            </a:r>
            <a:r>
              <a:rPr lang="sr-Cyrl-BA" sz="2000" dirty="0"/>
              <a:t> да кажемо нешто о њима.</a:t>
            </a:r>
          </a:p>
          <a:p>
            <a:r>
              <a:rPr lang="sr-Cyrl-BA" sz="2000" dirty="0"/>
              <a:t>Соли </a:t>
            </a:r>
            <a:r>
              <a:rPr lang="sr-Cyrl-BA" sz="2000" dirty="0" err="1"/>
              <a:t>прип</a:t>
            </a:r>
            <a:r>
              <a:rPr lang="sr-Latn-BA" sz="2000" dirty="0"/>
              <a:t>a</a:t>
            </a:r>
            <a:r>
              <a:rPr lang="sr-Cyrl-BA" sz="2000" dirty="0"/>
              <a:t>дају неорганским једињењима исто као и ОКСИДИ,КИСЕЛИНЕ и БАЗЕ.</a:t>
            </a:r>
          </a:p>
          <a:p>
            <a:endParaRPr lang="sr-Cyrl-BA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DA81DE-C9C2-42EC-9103-DFAD78D2F0CD}" type="slidenum">
              <a:rPr lang="sr-Cyrl-BA" smtClean="0"/>
              <a:t>1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241045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BA" sz="2000" dirty="0"/>
          </a:p>
          <a:p>
            <a:r>
              <a:rPr lang="sr-Cyrl-BA" sz="2000" dirty="0"/>
              <a:t>То су </a:t>
            </a:r>
            <a:r>
              <a:rPr lang="sr-Cyrl-BA" sz="2000" dirty="0" err="1"/>
              <a:t>уствари</a:t>
            </a:r>
            <a:r>
              <a:rPr lang="sr-Cyrl-BA" sz="2000" dirty="0"/>
              <a:t> јонска </a:t>
            </a:r>
            <a:r>
              <a:rPr lang="sr-Cyrl-BA" sz="2000" dirty="0" err="1"/>
              <a:t>једњења</a:t>
            </a:r>
            <a:r>
              <a:rPr lang="sr-Cyrl-BA" sz="2000" dirty="0"/>
              <a:t> која се у води разлажу на позитиван јон метала и негативан јон </a:t>
            </a:r>
            <a:r>
              <a:rPr lang="sr-Cyrl-BA" sz="2000" dirty="0" err="1"/>
              <a:t>киселинског</a:t>
            </a:r>
            <a:r>
              <a:rPr lang="sr-Cyrl-BA" sz="2000" dirty="0"/>
              <a:t> остатка, а примјећујемо да се управо формула соли састоји из тих саставних дијелова.</a:t>
            </a:r>
          </a:p>
          <a:p>
            <a:endParaRPr lang="sr-Cyrl-BA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DA81DE-C9C2-42EC-9103-DFAD78D2F0CD}" type="slidenum">
              <a:rPr lang="sr-Cyrl-BA" smtClean="0"/>
              <a:t>2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556015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284663"/>
          </a:xfrm>
        </p:spPr>
        <p:txBody>
          <a:bodyPr/>
          <a:lstStyle/>
          <a:p>
            <a:r>
              <a:rPr lang="sr-Cyrl-BA" sz="1800" dirty="0"/>
              <a:t>Па да се подсјетимо </a:t>
            </a:r>
            <a:r>
              <a:rPr lang="sr-Cyrl-BA" sz="1800" dirty="0" err="1"/>
              <a:t>киселинских</a:t>
            </a:r>
            <a:r>
              <a:rPr lang="sr-Cyrl-BA" sz="1800" dirty="0"/>
              <a:t> остатака.</a:t>
            </a:r>
          </a:p>
          <a:p>
            <a:r>
              <a:rPr lang="sr-Cyrl-BA" sz="1800" dirty="0" err="1"/>
              <a:t>Киселинске</a:t>
            </a:r>
            <a:r>
              <a:rPr lang="sr-Cyrl-BA" sz="1800" dirty="0"/>
              <a:t> остатке добијемо из формула одговарајућих киселина, па тако н</a:t>
            </a:r>
            <a:r>
              <a:rPr lang="sr-Latn-BA" sz="1800" dirty="0"/>
              <a:t>a </a:t>
            </a:r>
            <a:r>
              <a:rPr lang="sr-Cyrl-BA" sz="1800" dirty="0"/>
              <a:t>примјеру угљене киселине формуле </a:t>
            </a:r>
            <a:r>
              <a:rPr lang="sr-Latn-BA" sz="1800" dirty="0"/>
              <a:t>H2CO3, </a:t>
            </a:r>
            <a:r>
              <a:rPr lang="sr-Cyrl-BA" sz="1800" dirty="0" err="1"/>
              <a:t>киселински</a:t>
            </a:r>
            <a:r>
              <a:rPr lang="sr-Cyrl-BA" sz="1800" dirty="0"/>
              <a:t> остатак је све што није водоник, дакле СО3. Примјећујемо  да је овај </a:t>
            </a:r>
            <a:r>
              <a:rPr lang="sr-Cyrl-BA" sz="1800" dirty="0" err="1"/>
              <a:t>киселински</a:t>
            </a:r>
            <a:r>
              <a:rPr lang="sr-Cyrl-BA" sz="1800" dirty="0"/>
              <a:t> остатак негативно двовалентан, зато што у својој киселини има два позитивна водоника, као и све ове доле наведене киселине које имају два водоника.</a:t>
            </a:r>
          </a:p>
          <a:p>
            <a:r>
              <a:rPr lang="sr-Cyrl-BA" sz="1800" dirty="0"/>
              <a:t>Закључимо: </a:t>
            </a:r>
            <a:r>
              <a:rPr lang="sr-Cyrl-BA" sz="1800" dirty="0" err="1"/>
              <a:t>Киселински</a:t>
            </a:r>
            <a:r>
              <a:rPr lang="sr-Cyrl-BA" sz="1800" dirty="0"/>
              <a:t> остатак је за </a:t>
            </a:r>
            <a:r>
              <a:rPr lang="sr-Cyrl-BA" sz="1800" dirty="0" err="1"/>
              <a:t>онолоко</a:t>
            </a:r>
            <a:r>
              <a:rPr lang="sr-Cyrl-BA" sz="1800" dirty="0"/>
              <a:t> негативан колико има позитивних водоника у својој киселини.</a:t>
            </a:r>
          </a:p>
          <a:p>
            <a:r>
              <a:rPr lang="sr-Cyrl-BA" sz="1800" dirty="0"/>
              <a:t>Од </a:t>
            </a:r>
            <a:r>
              <a:rPr lang="sr-Cyrl-BA" sz="1800" dirty="0" err="1"/>
              <a:t>киселинског</a:t>
            </a:r>
            <a:r>
              <a:rPr lang="sr-Cyrl-BA" sz="1800" dirty="0"/>
              <a:t> остатка који се  налази у формули соли зависи назив соли …КАРБОНАТИ имају СО3 </a:t>
            </a:r>
            <a:r>
              <a:rPr lang="sr-Cyrl-BA" sz="1800" dirty="0" err="1"/>
              <a:t>киселински</a:t>
            </a:r>
            <a:r>
              <a:rPr lang="sr-Cyrl-BA" sz="1800" dirty="0"/>
              <a:t> остатак, НИТРИТИ, НИТРАТИ…. </a:t>
            </a:r>
          </a:p>
          <a:p>
            <a:endParaRPr lang="sr-Cyrl-BA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DA81DE-C9C2-42EC-9103-DFAD78D2F0CD}" type="slidenum">
              <a:rPr lang="sr-Cyrl-BA" smtClean="0"/>
              <a:t>3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947219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>
          <a:xfrm>
            <a:off x="666750" y="630238"/>
            <a:ext cx="5486400" cy="3086100"/>
          </a:xfrm>
        </p:spPr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>
          <a:xfrm>
            <a:off x="685800" y="3720734"/>
            <a:ext cx="5486400" cy="3600450"/>
          </a:xfrm>
        </p:spPr>
        <p:txBody>
          <a:bodyPr/>
          <a:lstStyle/>
          <a:p>
            <a:r>
              <a:rPr lang="sr-Cyrl-BA" sz="1800" dirty="0"/>
              <a:t>Саставимо формулу соли:</a:t>
            </a:r>
          </a:p>
          <a:p>
            <a:r>
              <a:rPr lang="sr-Cyrl-BA" sz="1800" dirty="0"/>
              <a:t>За формулу соли нам је потребан метал… ако узмемо метал калцијум, он се налази у </a:t>
            </a:r>
            <a:r>
              <a:rPr lang="sr-Latn-BA" sz="1800" dirty="0"/>
              <a:t>II</a:t>
            </a:r>
            <a:r>
              <a:rPr lang="sr-Cyrl-BA" sz="1800" dirty="0"/>
              <a:t>а групи, па је зато позитивно двовалентан.. и потребан нам је </a:t>
            </a:r>
            <a:r>
              <a:rPr lang="sr-Cyrl-BA" sz="1800" dirty="0" err="1"/>
              <a:t>киселински</a:t>
            </a:r>
            <a:r>
              <a:rPr lang="sr-Cyrl-BA" sz="1800" dirty="0"/>
              <a:t> </a:t>
            </a:r>
            <a:r>
              <a:rPr lang="sr-Cyrl-BA" sz="1800" dirty="0" err="1"/>
              <a:t>остатак..па</a:t>
            </a:r>
            <a:r>
              <a:rPr lang="sr-Cyrl-BA" sz="1800" dirty="0"/>
              <a:t> ако узмемо </a:t>
            </a:r>
            <a:r>
              <a:rPr lang="sr-Latn-BA" sz="1800" dirty="0"/>
              <a:t>NO3</a:t>
            </a:r>
            <a:r>
              <a:rPr lang="sr-Cyrl-BA" sz="1800" dirty="0"/>
              <a:t>, он је негативно </a:t>
            </a:r>
            <a:r>
              <a:rPr lang="sr-Cyrl-BA" sz="1800" dirty="0" err="1"/>
              <a:t>једновалентан</a:t>
            </a:r>
            <a:r>
              <a:rPr lang="sr-Cyrl-BA" sz="1800" dirty="0"/>
              <a:t> зато што потиче из киселине </a:t>
            </a:r>
            <a:r>
              <a:rPr lang="sr-Latn-BA" sz="1800" dirty="0"/>
              <a:t>HNO3</a:t>
            </a:r>
            <a:r>
              <a:rPr lang="sr-Cyrl-BA" sz="1800" dirty="0"/>
              <a:t>, која има 1 позитиван водоник. Морамо изједначити број позитивних и негативних јона, тако што ћемо наћи најмањи заједнички садржилац. За 2 и 1 то је 2. потом ћемо </a:t>
            </a:r>
            <a:r>
              <a:rPr lang="sr-Cyrl-BA" sz="1800" dirty="0" err="1"/>
              <a:t>бр.атома</a:t>
            </a:r>
            <a:r>
              <a:rPr lang="sr-Cyrl-BA" sz="1800" dirty="0"/>
              <a:t> калцијума означити са икс и </a:t>
            </a:r>
            <a:r>
              <a:rPr lang="sr-Cyrl-BA" sz="1800" dirty="0" err="1"/>
              <a:t>подјелићемо</a:t>
            </a:r>
            <a:r>
              <a:rPr lang="sr-Cyrl-BA" sz="1800" dirty="0"/>
              <a:t> најмањи заједнички садржилац са валенцом калцијума. Добићемо 1, јединица се никад не пише. И то ћемо исто </a:t>
            </a:r>
            <a:r>
              <a:rPr lang="sr-Cyrl-BA" sz="1800" dirty="0" err="1"/>
              <a:t>примјенити</a:t>
            </a:r>
            <a:r>
              <a:rPr lang="sr-Cyrl-BA" sz="1800" dirty="0"/>
              <a:t> за </a:t>
            </a:r>
            <a:r>
              <a:rPr lang="sr-Cyrl-BA" sz="1800" dirty="0" err="1"/>
              <a:t>киселински</a:t>
            </a:r>
            <a:r>
              <a:rPr lang="sr-Cyrl-BA" sz="1800" dirty="0"/>
              <a:t> остатак, само ћемо његово бројно стање означити са ипсилон и кад се подјеле садржилац и његова заједничка валенца, добићемо 2. примјећујемо да смо </a:t>
            </a:r>
            <a:r>
              <a:rPr lang="sr-Cyrl-BA" sz="1800" dirty="0" err="1"/>
              <a:t>киселински</a:t>
            </a:r>
            <a:r>
              <a:rPr lang="sr-Cyrl-BA" sz="1800" dirty="0"/>
              <a:t> </a:t>
            </a:r>
            <a:r>
              <a:rPr lang="sr-Cyrl-BA" sz="1800" dirty="0" err="1"/>
              <a:t>остатк</a:t>
            </a:r>
            <a:r>
              <a:rPr lang="sr-Cyrl-BA" sz="1800" dirty="0"/>
              <a:t> морали ставити у заграду и коначна формула ове соли је </a:t>
            </a:r>
            <a:r>
              <a:rPr lang="sr-Latn-BA" sz="1800" dirty="0" err="1"/>
              <a:t>Ca</a:t>
            </a:r>
            <a:r>
              <a:rPr lang="sr-Latn-BA" sz="1800" dirty="0"/>
              <a:t>(NO3)2.</a:t>
            </a:r>
            <a:endParaRPr lang="sr-Cyrl-BA" sz="1800" dirty="0"/>
          </a:p>
          <a:p>
            <a:endParaRPr lang="sr-Cyrl-BA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DA81DE-C9C2-42EC-9103-DFAD78D2F0CD}" type="slidenum">
              <a:rPr lang="sr-Cyrl-BA" smtClean="0"/>
              <a:t>4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544654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BA" sz="1800" dirty="0"/>
              <a:t>За назив ове соли морамо прво нагласити метал, па онда </a:t>
            </a:r>
            <a:r>
              <a:rPr lang="sr-Cyrl-BA" sz="1800" dirty="0" err="1"/>
              <a:t>киселински</a:t>
            </a:r>
            <a:r>
              <a:rPr lang="sr-Cyrl-BA" sz="1800" dirty="0"/>
              <a:t> остатак…и ова со нам се коначно зове калцијум-нитрат. Закључићемо да све соли које у формули имају овај </a:t>
            </a:r>
            <a:r>
              <a:rPr lang="sr-Cyrl-BA" sz="1800" dirty="0" err="1"/>
              <a:t>киселински</a:t>
            </a:r>
            <a:r>
              <a:rPr lang="sr-Cyrl-BA" sz="1800" dirty="0"/>
              <a:t> остатак се зову НИТРАТИ.</a:t>
            </a:r>
          </a:p>
          <a:p>
            <a:endParaRPr lang="sr-Cyrl-BA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DA81DE-C9C2-42EC-9103-DFAD78D2F0CD}" type="slidenum">
              <a:rPr lang="sr-Cyrl-BA" smtClean="0"/>
              <a:t>5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149835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755650"/>
            <a:ext cx="5486400" cy="3086100"/>
          </a:xfrm>
        </p:spPr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284663"/>
          </a:xfrm>
        </p:spPr>
        <p:txBody>
          <a:bodyPr/>
          <a:lstStyle/>
          <a:p>
            <a:r>
              <a:rPr lang="sr-Cyrl-BA" sz="1800" dirty="0"/>
              <a:t>Саставимо формуле соли од метала АЛУМИНИЈУМА и </a:t>
            </a:r>
            <a:r>
              <a:rPr lang="sr-Cyrl-BA" sz="1800" dirty="0" err="1"/>
              <a:t>киселинског</a:t>
            </a:r>
            <a:r>
              <a:rPr lang="sr-Cyrl-BA" sz="1800" dirty="0"/>
              <a:t> остатка </a:t>
            </a:r>
            <a:r>
              <a:rPr lang="sr-Latn-BA" sz="1800" dirty="0"/>
              <a:t>S</a:t>
            </a:r>
            <a:r>
              <a:rPr lang="sr-Cyrl-BA" sz="1800" dirty="0"/>
              <a:t>О3:</a:t>
            </a:r>
          </a:p>
          <a:p>
            <a:r>
              <a:rPr lang="sr-Cyrl-BA" sz="1800" dirty="0"/>
              <a:t>АЛУМИНИЈУМ је метал из </a:t>
            </a:r>
            <a:r>
              <a:rPr lang="sr-Latn-BA" sz="1800" dirty="0"/>
              <a:t>III</a:t>
            </a:r>
            <a:r>
              <a:rPr lang="sr-Cyrl-BA" sz="1800" dirty="0"/>
              <a:t> а групе, па је он позитивно </a:t>
            </a:r>
            <a:r>
              <a:rPr lang="sr-Cyrl-BA" sz="1800" dirty="0" err="1"/>
              <a:t>тровалентан</a:t>
            </a:r>
            <a:r>
              <a:rPr lang="sr-Cyrl-BA" sz="1800" dirty="0"/>
              <a:t>, а </a:t>
            </a:r>
            <a:r>
              <a:rPr lang="sr-Latn-BA" sz="1800" dirty="0"/>
              <a:t>S</a:t>
            </a:r>
            <a:r>
              <a:rPr lang="sr-Cyrl-BA" sz="1800" dirty="0"/>
              <a:t>О3 </a:t>
            </a:r>
            <a:r>
              <a:rPr lang="sr-Cyrl-BA" sz="1800" dirty="0" err="1"/>
              <a:t>киселински</a:t>
            </a:r>
            <a:r>
              <a:rPr lang="sr-Cyrl-BA" sz="1800" dirty="0"/>
              <a:t> </a:t>
            </a:r>
            <a:r>
              <a:rPr lang="sr-Cyrl-BA" sz="1800" dirty="0" err="1"/>
              <a:t>остат</a:t>
            </a:r>
            <a:r>
              <a:rPr lang="sr-Latn-BA" sz="1800" dirty="0"/>
              <a:t>a</a:t>
            </a:r>
            <a:r>
              <a:rPr lang="sr-Cyrl-BA" sz="1800" dirty="0"/>
              <a:t>к потиче из Н2</a:t>
            </a:r>
            <a:r>
              <a:rPr lang="sr-Latn-BA" sz="1800" dirty="0"/>
              <a:t>S</a:t>
            </a:r>
            <a:r>
              <a:rPr lang="sr-Cyrl-BA" sz="1800" dirty="0"/>
              <a:t>О3 киселине, која има два позитивна </a:t>
            </a:r>
            <a:r>
              <a:rPr lang="sr-Cyrl-BA" sz="1800" dirty="0" err="1"/>
              <a:t>водоника,па</a:t>
            </a:r>
            <a:r>
              <a:rPr lang="sr-Cyrl-BA" sz="1800" dirty="0"/>
              <a:t> је зато овај </a:t>
            </a:r>
            <a:r>
              <a:rPr lang="sr-Cyrl-BA" sz="1800" dirty="0" err="1"/>
              <a:t>киселински</a:t>
            </a:r>
            <a:r>
              <a:rPr lang="sr-Cyrl-BA" sz="1800" dirty="0"/>
              <a:t> </a:t>
            </a:r>
            <a:r>
              <a:rPr lang="sr-Cyrl-BA" sz="1800" dirty="0" err="1"/>
              <a:t>остат</a:t>
            </a:r>
            <a:r>
              <a:rPr lang="sr-Latn-BA" sz="1800" dirty="0"/>
              <a:t>a</a:t>
            </a:r>
            <a:r>
              <a:rPr lang="sr-Cyrl-BA" sz="1800" dirty="0"/>
              <a:t>к негативно двовалентан. Морамо изједначити број позитивних и негативних јона, тако што ћемо наћи најмањи заједнички садржилац. За 3 и 2, то је 6.  За </a:t>
            </a:r>
            <a:r>
              <a:rPr lang="sr-Cyrl-BA" sz="1800" dirty="0" err="1"/>
              <a:t>бр.атома</a:t>
            </a:r>
            <a:r>
              <a:rPr lang="sr-Cyrl-BA" sz="1800" dirty="0"/>
              <a:t> алуминијума </a:t>
            </a:r>
            <a:r>
              <a:rPr lang="sr-Cyrl-BA" sz="1800" dirty="0" err="1"/>
              <a:t>подјелићемо</a:t>
            </a:r>
            <a:r>
              <a:rPr lang="sr-Cyrl-BA" sz="1800" dirty="0"/>
              <a:t> најмањи заједнички садржилац и валенцу алуминијума и добити бр 2,уписаћемо  послије алуминијума индекс 2 и то исто ћемо урадити и за </a:t>
            </a:r>
            <a:r>
              <a:rPr lang="sr-Cyrl-BA" sz="1800" dirty="0" err="1"/>
              <a:t>киселински</a:t>
            </a:r>
            <a:r>
              <a:rPr lang="sr-Cyrl-BA" sz="1800" dirty="0"/>
              <a:t> остатак. Кад извршимо дијељење добићемо 3, зато се </a:t>
            </a:r>
            <a:r>
              <a:rPr lang="sr-Cyrl-BA" sz="1800" dirty="0" err="1"/>
              <a:t>киселински</a:t>
            </a:r>
            <a:r>
              <a:rPr lang="sr-Cyrl-BA" sz="1800" dirty="0"/>
              <a:t> остатак мора ставити у заграду.</a:t>
            </a:r>
          </a:p>
          <a:p>
            <a:endParaRPr lang="sr-Cyrl-BA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DA81DE-C9C2-42EC-9103-DFAD78D2F0CD}" type="slidenum">
              <a:rPr lang="sr-Cyrl-BA" smtClean="0"/>
              <a:t>6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259355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358775"/>
            <a:ext cx="5486400" cy="3086100"/>
          </a:xfrm>
        </p:spPr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>
          <a:xfrm>
            <a:off x="685800" y="3763108"/>
            <a:ext cx="5486400" cy="4922105"/>
          </a:xfrm>
        </p:spPr>
        <p:txBody>
          <a:bodyPr/>
          <a:lstStyle/>
          <a:p>
            <a:r>
              <a:rPr lang="sr-Cyrl-BA" sz="1600" dirty="0"/>
              <a:t>Напишимо формулом соли из назива:</a:t>
            </a:r>
          </a:p>
          <a:p>
            <a:r>
              <a:rPr lang="sr-Cyrl-BA" sz="1600" dirty="0"/>
              <a:t>Ако нам се со зове бакар(1)-фосфат, формираћемо формулу соли од метала БАКРА и </a:t>
            </a:r>
            <a:r>
              <a:rPr lang="sr-Cyrl-BA" sz="1600" dirty="0" err="1"/>
              <a:t>киселинског</a:t>
            </a:r>
            <a:r>
              <a:rPr lang="sr-Cyrl-BA" sz="1600" dirty="0"/>
              <a:t> остатка ФОСФАТА. Бакар ћемо ставити на прво мјесто и сјетити да он може имати валенцу и 1 и 2, али је његова валенца наглашена у загради, па зато изнад бакра пишемо да је он позитивно </a:t>
            </a:r>
            <a:r>
              <a:rPr lang="sr-Cyrl-BA" sz="1600" dirty="0" err="1"/>
              <a:t>једновалентан</a:t>
            </a:r>
            <a:r>
              <a:rPr lang="sr-Cyrl-BA" sz="1600" dirty="0"/>
              <a:t> и да нам </a:t>
            </a:r>
            <a:r>
              <a:rPr lang="sr-Cyrl-BA" sz="1600" dirty="0" err="1"/>
              <a:t>фосфатни</a:t>
            </a:r>
            <a:r>
              <a:rPr lang="sr-Cyrl-BA" sz="1600" dirty="0"/>
              <a:t> </a:t>
            </a:r>
            <a:r>
              <a:rPr lang="sr-Cyrl-BA" sz="1600" dirty="0" err="1"/>
              <a:t>киселински</a:t>
            </a:r>
            <a:r>
              <a:rPr lang="sr-Cyrl-BA" sz="1600" dirty="0"/>
              <a:t> остатак потиче из фосфорне(</a:t>
            </a:r>
            <a:r>
              <a:rPr lang="sr-Cyrl-BA" sz="1600" dirty="0" err="1"/>
              <a:t>фосфатне</a:t>
            </a:r>
            <a:r>
              <a:rPr lang="sr-Cyrl-BA" sz="1600" dirty="0"/>
              <a:t>) киселине чија формула је </a:t>
            </a:r>
            <a:r>
              <a:rPr lang="sr-Latn-BA" sz="1600" dirty="0"/>
              <a:t>H3PO4</a:t>
            </a:r>
            <a:r>
              <a:rPr lang="sr-Cyrl-BA" sz="1600" dirty="0"/>
              <a:t>, те због три позитивна водоника он је  негативно </a:t>
            </a:r>
            <a:r>
              <a:rPr lang="sr-Cyrl-BA" sz="1600" dirty="0" err="1"/>
              <a:t>тровалентан</a:t>
            </a:r>
            <a:r>
              <a:rPr lang="sr-Cyrl-BA" sz="1600" dirty="0"/>
              <a:t>. Морамо изједначити број позитивних и негативних јона, тако што ћемо наћи најмањи заједнички садржилац. За 1 и 3 то је 3. Број атома бакра ћемо добити кад </a:t>
            </a:r>
            <a:r>
              <a:rPr lang="sr-Cyrl-BA" sz="1600" dirty="0" err="1"/>
              <a:t>подјелимо</a:t>
            </a:r>
            <a:r>
              <a:rPr lang="sr-Cyrl-BA" sz="1600" dirty="0"/>
              <a:t> најмањи заједнички садржилац са његовом валенцом. Три </a:t>
            </a:r>
            <a:r>
              <a:rPr lang="sr-Cyrl-BA" sz="1600" dirty="0" err="1"/>
              <a:t>подјељено</a:t>
            </a:r>
            <a:r>
              <a:rPr lang="sr-Cyrl-BA" sz="1600" dirty="0"/>
              <a:t> са 1 је три, послије бакра пишемо индекс 3, и исто тако ћемо израчунати за </a:t>
            </a:r>
            <a:r>
              <a:rPr lang="sr-Cyrl-BA" sz="1600" dirty="0" err="1"/>
              <a:t>киселински</a:t>
            </a:r>
            <a:r>
              <a:rPr lang="sr-Cyrl-BA" sz="1600" dirty="0"/>
              <a:t> остатак…дијељењем 3: 3 добијемо индекс 1. Јединица се никад не пише. Напомињем да у случајевима када метал може да има више валенци, његова валенца ће бити наглашена у загради.  И коначно закључићемо да све соли које у својој </a:t>
            </a:r>
            <a:r>
              <a:rPr lang="sr-Cyrl-BA" sz="1600" dirty="0" err="1"/>
              <a:t>фо</a:t>
            </a:r>
            <a:r>
              <a:rPr lang="sr-Latn-BA" sz="1600" dirty="0"/>
              <a:t>r</a:t>
            </a:r>
            <a:r>
              <a:rPr lang="sr-Cyrl-BA" sz="1600" dirty="0"/>
              <a:t>мули имају овај </a:t>
            </a:r>
            <a:r>
              <a:rPr lang="sr-Latn-BA" sz="1600" dirty="0"/>
              <a:t>PO4</a:t>
            </a:r>
            <a:r>
              <a:rPr lang="sr-Cyrl-BA" sz="1600" dirty="0"/>
              <a:t> </a:t>
            </a:r>
            <a:r>
              <a:rPr lang="sr-Cyrl-BA" sz="1600" dirty="0" err="1"/>
              <a:t>киселински</a:t>
            </a:r>
            <a:r>
              <a:rPr lang="sr-Cyrl-BA" sz="1600" dirty="0"/>
              <a:t> остатак, ће се звати ФОСФАТИ.</a:t>
            </a:r>
          </a:p>
          <a:p>
            <a:endParaRPr lang="sr-Cyrl-BA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DA81DE-C9C2-42EC-9103-DFAD78D2F0CD}" type="slidenum">
              <a:rPr lang="sr-Cyrl-BA" smtClean="0"/>
              <a:t>7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172339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BA" sz="1800" dirty="0"/>
              <a:t>Подсјећамо се најједноставнијег периодног система који је веома практичан за </a:t>
            </a:r>
            <a:r>
              <a:rPr lang="sr-Cyrl-BA" sz="1800" dirty="0" err="1"/>
              <a:t>осмаке..МЕТАЛИ</a:t>
            </a:r>
            <a:r>
              <a:rPr lang="sr-Cyrl-BA" sz="1800" dirty="0"/>
              <a:t> су плаво </a:t>
            </a:r>
            <a:r>
              <a:rPr lang="sr-Cyrl-BA" sz="1800" dirty="0" err="1"/>
              <a:t>обојени..НЕМЕТАЛИ</a:t>
            </a:r>
            <a:r>
              <a:rPr lang="sr-Cyrl-BA" sz="1800" dirty="0"/>
              <a:t> су црвено обојени.</a:t>
            </a:r>
          </a:p>
          <a:p>
            <a:endParaRPr lang="sr-Cyrl-BA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DA81DE-C9C2-42EC-9103-DFAD78D2F0CD}" type="slidenum">
              <a:rPr lang="sr-Cyrl-BA" smtClean="0"/>
              <a:t>8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099858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BA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DA81DE-C9C2-42EC-9103-DFAD78D2F0CD}" type="slidenum">
              <a:rPr lang="sr-Cyrl-BA" smtClean="0"/>
              <a:t>10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205438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3CD648-36BE-446B-A0F4-BC4F7F5F1B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31EF33A-A9CF-4190-B6A5-75A36AD62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da biste uredili stil podnaslova mastera</a:t>
            </a:r>
            <a:endParaRPr lang="sr-Cyrl-BA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B510F499-6623-49F5-8BF0-AFF332CE6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8E78-F2CD-40ED-B4BD-DF1B6B195440}" type="datetimeFigureOut">
              <a:rPr lang="sr-Cyrl-BA" smtClean="0"/>
              <a:t>26.4.2020.</a:t>
            </a:fld>
            <a:endParaRPr lang="sr-Cyrl-BA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0CC688BB-7C33-4EC1-91FC-D6E23AF0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0D38633B-3CDA-415D-88F4-DD6DD4C36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30F5-BDFA-4A4B-84B6-10A04492F43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98120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835515-A5E5-423E-A3BB-176C591F3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vertikalni tekst 2">
            <a:extLst>
              <a:ext uri="{FF2B5EF4-FFF2-40B4-BE49-F238E27FC236}">
                <a16:creationId xmlns:a16="http://schemas.microsoft.com/office/drawing/2014/main" id="{C99E31EF-9A67-4F33-B242-836B87C55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FF782F94-6110-4526-8391-49E579E89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8E78-F2CD-40ED-B4BD-DF1B6B195440}" type="datetimeFigureOut">
              <a:rPr lang="sr-Cyrl-BA" smtClean="0"/>
              <a:t>26.4.2020.</a:t>
            </a:fld>
            <a:endParaRPr lang="sr-Cyrl-BA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D2A977D8-EC61-48A9-B89E-CB1A87355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AFD2F62A-7D12-4BC6-8C2A-2B19308EA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30F5-BDFA-4A4B-84B6-10A04492F43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30301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>
            <a:extLst>
              <a:ext uri="{FF2B5EF4-FFF2-40B4-BE49-F238E27FC236}">
                <a16:creationId xmlns:a16="http://schemas.microsoft.com/office/drawing/2014/main" id="{A6778449-5F90-4AF6-8105-8AB4AA5DD7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vertikalni tekst 2">
            <a:extLst>
              <a:ext uri="{FF2B5EF4-FFF2-40B4-BE49-F238E27FC236}">
                <a16:creationId xmlns:a16="http://schemas.microsoft.com/office/drawing/2014/main" id="{EEF93389-194F-455D-BEDC-32D3EFFF6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7464A1F3-D423-4A70-A088-076AF607B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8E78-F2CD-40ED-B4BD-DF1B6B195440}" type="datetimeFigureOut">
              <a:rPr lang="sr-Cyrl-BA" smtClean="0"/>
              <a:t>26.4.2020.</a:t>
            </a:fld>
            <a:endParaRPr lang="sr-Cyrl-BA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0E2D8CD5-7671-447E-94C8-51CE31D40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AB4CE081-D62C-4651-911F-1FFA9F72D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30F5-BDFA-4A4B-84B6-10A04492F43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565439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EA1F5EF-A2EE-4BCA-95C5-EF422C771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CBD5DB07-A138-4027-8910-16D9B79BD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FBE326EF-8A4A-4A6F-AA23-063044852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8E78-F2CD-40ED-B4BD-DF1B6B195440}" type="datetimeFigureOut">
              <a:rPr lang="sr-Cyrl-BA" smtClean="0"/>
              <a:t>26.4.2020.</a:t>
            </a:fld>
            <a:endParaRPr lang="sr-Cyrl-BA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B62A039D-7B74-4B95-A574-50EA37F61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C274F5EB-76DD-4A14-86AD-BB91F435A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30F5-BDFA-4A4B-84B6-10A04492F43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15928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6B11A8-34FE-43BB-978F-2E2BC33DC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id="{50B1DD66-DD2A-40A7-A8D7-507FD2FFA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D4A7B3F0-81D9-4DDC-88BB-EA1D3C78A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8E78-F2CD-40ED-B4BD-DF1B6B195440}" type="datetimeFigureOut">
              <a:rPr lang="sr-Cyrl-BA" smtClean="0"/>
              <a:t>26.4.2020.</a:t>
            </a:fld>
            <a:endParaRPr lang="sr-Cyrl-BA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21D1CF01-C752-4F46-9BC0-780E5BA50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300B2B71-B7E1-40EE-B42A-8A0BDD723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30F5-BDFA-4A4B-84B6-10A04492F43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504231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FE0D3C4-9D5F-4748-B6E7-3FC47254E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FE114C6A-9978-4815-8EF1-82F5E19CB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4" name="Čuvar mesta za sadržaj 3">
            <a:extLst>
              <a:ext uri="{FF2B5EF4-FFF2-40B4-BE49-F238E27FC236}">
                <a16:creationId xmlns:a16="http://schemas.microsoft.com/office/drawing/2014/main" id="{C87CFA8C-B688-4B9B-ACC4-D255C4BD4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id="{3B2BC62A-C9FA-492E-924A-F4EC3B15A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8E78-F2CD-40ED-B4BD-DF1B6B195440}" type="datetimeFigureOut">
              <a:rPr lang="sr-Cyrl-BA" smtClean="0"/>
              <a:t>26.4.2020.</a:t>
            </a:fld>
            <a:endParaRPr lang="sr-Cyrl-BA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id="{E18F9D40-8E4B-4920-8B2E-0589FCD09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id="{ACF01D52-4B1F-4EAA-A124-858387978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30F5-BDFA-4A4B-84B6-10A04492F43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20155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3578B3-8928-4D9C-92D4-251EC9BD7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id="{C21DC189-0BEE-4E3C-821A-7B3718ED4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Čuvar mesta za sadržaj 3">
            <a:extLst>
              <a:ext uri="{FF2B5EF4-FFF2-40B4-BE49-F238E27FC236}">
                <a16:creationId xmlns:a16="http://schemas.microsoft.com/office/drawing/2014/main" id="{758CA69D-8A89-4697-9442-FFB7E2357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5" name="Čuvar mesta za tekst 4">
            <a:extLst>
              <a:ext uri="{FF2B5EF4-FFF2-40B4-BE49-F238E27FC236}">
                <a16:creationId xmlns:a16="http://schemas.microsoft.com/office/drawing/2014/main" id="{CFD2D250-F1FF-4FB9-9A35-7A98721697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Čuvar mesta za sadržaj 5">
            <a:extLst>
              <a:ext uri="{FF2B5EF4-FFF2-40B4-BE49-F238E27FC236}">
                <a16:creationId xmlns:a16="http://schemas.microsoft.com/office/drawing/2014/main" id="{BA0BF8C1-AADE-437E-84A9-0F8243278E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7" name="Čuvar mesta za datum 6">
            <a:extLst>
              <a:ext uri="{FF2B5EF4-FFF2-40B4-BE49-F238E27FC236}">
                <a16:creationId xmlns:a16="http://schemas.microsoft.com/office/drawing/2014/main" id="{4424CD57-8E39-4097-A5C2-107792EAA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8E78-F2CD-40ED-B4BD-DF1B6B195440}" type="datetimeFigureOut">
              <a:rPr lang="sr-Cyrl-BA" smtClean="0"/>
              <a:t>26.4.2020.</a:t>
            </a:fld>
            <a:endParaRPr lang="sr-Cyrl-BA"/>
          </a:p>
        </p:txBody>
      </p:sp>
      <p:sp>
        <p:nvSpPr>
          <p:cNvPr id="8" name="Čuvar mesta za podnožje 7">
            <a:extLst>
              <a:ext uri="{FF2B5EF4-FFF2-40B4-BE49-F238E27FC236}">
                <a16:creationId xmlns:a16="http://schemas.microsoft.com/office/drawing/2014/main" id="{95DE0CD6-6083-4D1C-9E2A-D731BFC0E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Čuvar mesta za broj slajda 8">
            <a:extLst>
              <a:ext uri="{FF2B5EF4-FFF2-40B4-BE49-F238E27FC236}">
                <a16:creationId xmlns:a16="http://schemas.microsoft.com/office/drawing/2014/main" id="{0C99533E-C81B-4F82-8C48-F8A63A205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30F5-BDFA-4A4B-84B6-10A04492F43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49955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EFB710-1380-452F-8088-5CE95A602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datum 2">
            <a:extLst>
              <a:ext uri="{FF2B5EF4-FFF2-40B4-BE49-F238E27FC236}">
                <a16:creationId xmlns:a16="http://schemas.microsoft.com/office/drawing/2014/main" id="{AA2A6504-D4B8-478B-B5C0-5603E29A1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8E78-F2CD-40ED-B4BD-DF1B6B195440}" type="datetimeFigureOut">
              <a:rPr lang="sr-Cyrl-BA" smtClean="0"/>
              <a:t>26.4.2020.</a:t>
            </a:fld>
            <a:endParaRPr lang="sr-Cyrl-BA"/>
          </a:p>
        </p:txBody>
      </p:sp>
      <p:sp>
        <p:nvSpPr>
          <p:cNvPr id="4" name="Čuvar mesta za podnožje 3">
            <a:extLst>
              <a:ext uri="{FF2B5EF4-FFF2-40B4-BE49-F238E27FC236}">
                <a16:creationId xmlns:a16="http://schemas.microsoft.com/office/drawing/2014/main" id="{19C34850-5ABD-4506-ABEE-FC82873AA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Čuvar mesta za broj slajda 4">
            <a:extLst>
              <a:ext uri="{FF2B5EF4-FFF2-40B4-BE49-F238E27FC236}">
                <a16:creationId xmlns:a16="http://schemas.microsoft.com/office/drawing/2014/main" id="{6B26E541-6188-48A2-A34D-5234CB74D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30F5-BDFA-4A4B-84B6-10A04492F43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999261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>
            <a:extLst>
              <a:ext uri="{FF2B5EF4-FFF2-40B4-BE49-F238E27FC236}">
                <a16:creationId xmlns:a16="http://schemas.microsoft.com/office/drawing/2014/main" id="{D1B9E0A2-D903-49DC-94CF-274D14097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8E78-F2CD-40ED-B4BD-DF1B6B195440}" type="datetimeFigureOut">
              <a:rPr lang="sr-Cyrl-BA" smtClean="0"/>
              <a:t>26.4.2020.</a:t>
            </a:fld>
            <a:endParaRPr lang="sr-Cyrl-BA"/>
          </a:p>
        </p:txBody>
      </p:sp>
      <p:sp>
        <p:nvSpPr>
          <p:cNvPr id="3" name="Čuvar mesta za podnožje 2">
            <a:extLst>
              <a:ext uri="{FF2B5EF4-FFF2-40B4-BE49-F238E27FC236}">
                <a16:creationId xmlns:a16="http://schemas.microsoft.com/office/drawing/2014/main" id="{4EC69969-E105-4B72-B654-374FEAC96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CFC6FAE1-0CBF-4502-825C-20C0C744C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30F5-BDFA-4A4B-84B6-10A04492F43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916057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4D6AB7-1D09-40AB-A295-E84936C29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FC2E7A93-A921-4862-B554-0D7A7BB13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4" name="Čuvar mesta za tekst 3">
            <a:extLst>
              <a:ext uri="{FF2B5EF4-FFF2-40B4-BE49-F238E27FC236}">
                <a16:creationId xmlns:a16="http://schemas.microsoft.com/office/drawing/2014/main" id="{0F6F6008-FEE7-43DA-9EB6-E46FE6128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id="{57CC0474-1649-4141-94A7-7203CE74A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8E78-F2CD-40ED-B4BD-DF1B6B195440}" type="datetimeFigureOut">
              <a:rPr lang="sr-Cyrl-BA" smtClean="0"/>
              <a:t>26.4.2020.</a:t>
            </a:fld>
            <a:endParaRPr lang="sr-Cyrl-BA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id="{632686F4-0E1C-4D91-BC9C-A98385778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id="{9EF3F5D0-0DDB-45BA-BD4E-D88917FA8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30F5-BDFA-4A4B-84B6-10A04492F43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0224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879671-E656-4C82-ABC3-ECDCBA31E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sliku 2">
            <a:extLst>
              <a:ext uri="{FF2B5EF4-FFF2-40B4-BE49-F238E27FC236}">
                <a16:creationId xmlns:a16="http://schemas.microsoft.com/office/drawing/2014/main" id="{0AF0DC5F-27FB-4078-92DE-9FD4808F96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Čuvar mesta za tekst 3">
            <a:extLst>
              <a:ext uri="{FF2B5EF4-FFF2-40B4-BE49-F238E27FC236}">
                <a16:creationId xmlns:a16="http://schemas.microsoft.com/office/drawing/2014/main" id="{77D1BAB8-00B4-45CC-8962-509D30946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id="{8C704815-6DAE-4F86-866E-C183B5F28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8E78-F2CD-40ED-B4BD-DF1B6B195440}" type="datetimeFigureOut">
              <a:rPr lang="sr-Cyrl-BA" smtClean="0"/>
              <a:t>26.4.2020.</a:t>
            </a:fld>
            <a:endParaRPr lang="sr-Cyrl-BA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id="{B9796470-1389-43A2-8E8D-2B7326897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id="{D79CA771-4138-4C53-98F7-75E2CC40A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30F5-BDFA-4A4B-84B6-10A04492F43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787839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>
            <a:extLst>
              <a:ext uri="{FF2B5EF4-FFF2-40B4-BE49-F238E27FC236}">
                <a16:creationId xmlns:a16="http://schemas.microsoft.com/office/drawing/2014/main" id="{23A95E78-C35C-4561-AC25-62B5CFBDF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id="{163A71AC-A6A3-4403-BBA2-EFAC5CE29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DEB177DA-956B-49B6-AE70-9D9DE9BC20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28E78-F2CD-40ED-B4BD-DF1B6B195440}" type="datetimeFigureOut">
              <a:rPr lang="sr-Cyrl-BA" smtClean="0"/>
              <a:t>26.4.2020.</a:t>
            </a:fld>
            <a:endParaRPr lang="sr-Cyrl-BA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D9C42E22-E0C9-4FEB-9535-0A3FCCF9DA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A4F90EAF-781B-417D-8C55-E58947D3BD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30F5-BDFA-4A4B-84B6-10A04492F43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187350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145A0C8-CD30-4F12-96F8-67BFCD8F5D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021496" y="1160865"/>
            <a:ext cx="13290911" cy="1646302"/>
          </a:xfrm>
        </p:spPr>
        <p:txBody>
          <a:bodyPr>
            <a:normAutofit fontScale="90000"/>
          </a:bodyPr>
          <a:lstStyle/>
          <a:p>
            <a:r>
              <a:rPr lang="sr-Cyrl-BA" sz="6600" b="1" dirty="0">
                <a:solidFill>
                  <a:schemeClr val="bg2"/>
                </a:solidFill>
                <a:latin typeface="+mn-lt"/>
              </a:rPr>
              <a:t>            </a:t>
            </a:r>
            <a:r>
              <a:rPr lang="sr-Cyrl-BA" sz="6600" b="1" dirty="0">
                <a:solidFill>
                  <a:schemeClr val="bg1"/>
                </a:solidFill>
              </a:rPr>
              <a:t>НЕОРГАНСКА ЈЕДИЊЕЊА</a:t>
            </a:r>
            <a:br>
              <a:rPr lang="sr-Cyrl-BA" sz="6600" b="1" dirty="0">
                <a:solidFill>
                  <a:schemeClr val="bg1"/>
                </a:solidFill>
              </a:rPr>
            </a:br>
            <a:endParaRPr lang="sr-Cyrl-BA" sz="6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A408485-13AA-445E-B8EE-2A99902339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2467" y="2996418"/>
            <a:ext cx="9144000" cy="3629465"/>
          </a:xfrm>
        </p:spPr>
        <p:txBody>
          <a:bodyPr>
            <a:normAutofit/>
          </a:bodyPr>
          <a:lstStyle/>
          <a:p>
            <a:r>
              <a:rPr lang="sr-Cyrl-BA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ОКСИДИ</a:t>
            </a:r>
          </a:p>
          <a:p>
            <a:r>
              <a:rPr lang="sr-Cyrl-BA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КИСЕЛИНЕ</a:t>
            </a:r>
          </a:p>
          <a:p>
            <a:r>
              <a:rPr lang="sr-Cyrl-BA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БАЗЕ</a:t>
            </a:r>
            <a:endParaRPr lang="sr-Latn-BA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r-Cyrl-BA" sz="6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СОЛИ </a:t>
            </a:r>
          </a:p>
          <a:p>
            <a:r>
              <a:rPr lang="sr-Cyrl-BA" sz="3200" b="1" dirty="0">
                <a:solidFill>
                  <a:schemeClr val="bg1"/>
                </a:solidFill>
              </a:rPr>
              <a:t>Школски час из хемије за 9 разред</a:t>
            </a:r>
          </a:p>
        </p:txBody>
      </p:sp>
      <p:sp>
        <p:nvSpPr>
          <p:cNvPr id="4" name="Strelica: nadesno 3">
            <a:extLst>
              <a:ext uri="{FF2B5EF4-FFF2-40B4-BE49-F238E27FC236}">
                <a16:creationId xmlns:a16="http://schemas.microsoft.com/office/drawing/2014/main" id="{16931F02-7F07-4AEB-B63A-7F2C08BC62ED}"/>
              </a:ext>
            </a:extLst>
          </p:cNvPr>
          <p:cNvSpPr/>
          <p:nvPr/>
        </p:nvSpPr>
        <p:spPr>
          <a:xfrm>
            <a:off x="3938953" y="4937760"/>
            <a:ext cx="1856935" cy="53457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 dirty="0"/>
          </a:p>
        </p:txBody>
      </p:sp>
    </p:spTree>
    <p:extLst>
      <p:ext uri="{BB962C8B-B14F-4D97-AF65-F5344CB8AC3E}">
        <p14:creationId xmlns:p14="http://schemas.microsoft.com/office/powerpoint/2010/main" val="3864025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5502CD-30B8-40B9-BE9D-BA2FE754D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7625"/>
            <a:ext cx="10515600" cy="1353063"/>
          </a:xfrm>
        </p:spPr>
        <p:txBody>
          <a:bodyPr>
            <a:normAutofit/>
          </a:bodyPr>
          <a:lstStyle/>
          <a:p>
            <a:r>
              <a:rPr lang="sr-Cyrl-BA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Задаћа за самосталан рад: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6679A40F-4E44-42F3-AB6E-8EC0D1789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r-Cyrl-BA" dirty="0">
                <a:solidFill>
                  <a:schemeClr val="bg1"/>
                </a:solidFill>
              </a:rPr>
              <a:t>Напиши формулом двије соли од калијума које у свом називу крију енглеску ријеч за маст. Од којих киселина су то </a:t>
            </a:r>
            <a:r>
              <a:rPr lang="sr-Cyrl-BA" dirty="0" err="1">
                <a:solidFill>
                  <a:schemeClr val="bg1"/>
                </a:solidFill>
              </a:rPr>
              <a:t>киселински</a:t>
            </a:r>
            <a:r>
              <a:rPr lang="sr-Cyrl-BA" dirty="0">
                <a:solidFill>
                  <a:schemeClr val="bg1"/>
                </a:solidFill>
              </a:rPr>
              <a:t> остаци и за колико су негативни?</a:t>
            </a:r>
          </a:p>
          <a:p>
            <a:pPr marL="0" indent="0">
              <a:buNone/>
            </a:pPr>
            <a:endParaRPr lang="sr-Cyrl-BA" dirty="0">
              <a:solidFill>
                <a:schemeClr val="bg1"/>
              </a:solidFill>
            </a:endParaRPr>
          </a:p>
          <a:p>
            <a:pPr marL="514350" indent="-514350">
              <a:buAutoNum type="arabicPeriod" startAt="2"/>
            </a:pPr>
            <a:r>
              <a:rPr lang="sr-Cyrl-BA" dirty="0">
                <a:solidFill>
                  <a:schemeClr val="bg1"/>
                </a:solidFill>
              </a:rPr>
              <a:t>Напиши називе соли:</a:t>
            </a:r>
          </a:p>
          <a:p>
            <a:pPr marL="0" indent="0">
              <a:buNone/>
            </a:pPr>
            <a:endParaRPr lang="sr-Cyrl-BA" dirty="0">
              <a:solidFill>
                <a:schemeClr val="bg1"/>
              </a:solidFill>
            </a:endParaRPr>
          </a:p>
          <a:p>
            <a:pPr marL="514350" indent="-514350">
              <a:buAutoNum type="arabicPeriod" startAt="2"/>
            </a:pPr>
            <a:endParaRPr lang="sr-Cyrl-BA" dirty="0">
              <a:solidFill>
                <a:schemeClr val="bg1"/>
              </a:solidFill>
            </a:endParaRPr>
          </a:p>
          <a:p>
            <a:pPr marL="514350" indent="-514350">
              <a:buAutoNum type="arabicPeriod" startAt="2"/>
            </a:pPr>
            <a:endParaRPr lang="sr-Cyrl-BA" dirty="0">
              <a:solidFill>
                <a:schemeClr val="bg1"/>
              </a:solidFill>
            </a:endParaRPr>
          </a:p>
          <a:p>
            <a:pPr marL="514350" indent="-514350">
              <a:buAutoNum type="arabicPeriod" startAt="2"/>
            </a:pPr>
            <a:endParaRPr lang="sr-Cyrl-BA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r-Cyrl-BA" dirty="0">
              <a:solidFill>
                <a:schemeClr val="bg1"/>
              </a:solidFill>
            </a:endParaRPr>
          </a:p>
          <a:p>
            <a:pPr marL="514350" indent="-514350">
              <a:buAutoNum type="arabicPeriod" startAt="2"/>
            </a:pPr>
            <a:endParaRPr lang="sr-Cyrl-BA" dirty="0">
              <a:solidFill>
                <a:schemeClr val="bg1"/>
              </a:solidFill>
            </a:endParaRPr>
          </a:p>
          <a:p>
            <a:endParaRPr lang="sr-Cyrl-BA" dirty="0"/>
          </a:p>
        </p:txBody>
      </p:sp>
      <p:pic>
        <p:nvPicPr>
          <p:cNvPr id="11" name="Picture 2" descr="Soli. Formule i nazivi.">
            <a:extLst>
              <a:ext uri="{FF2B5EF4-FFF2-40B4-BE49-F238E27FC236}">
                <a16:creationId xmlns:a16="http://schemas.microsoft.com/office/drawing/2014/main" id="{5D2351C4-73CE-432E-8D04-63EA2A6ED7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/>
          <a:srcRect l="5043" t="35118" r="5041" b="54276"/>
          <a:stretch/>
        </p:blipFill>
        <p:spPr bwMode="auto">
          <a:xfrm>
            <a:off x="1439099" y="4324638"/>
            <a:ext cx="7704856" cy="6693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4137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175CF8-7BD0-4B92-8889-1BE625648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8855"/>
            <a:ext cx="10515600" cy="1325563"/>
          </a:xfrm>
        </p:spPr>
        <p:txBody>
          <a:bodyPr>
            <a:normAutofit/>
          </a:bodyPr>
          <a:lstStyle/>
          <a:p>
            <a:r>
              <a:rPr lang="sr-Cyrl-BA" sz="5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СОЛИ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EC5B1D24-7E3D-42BD-A8A7-F54982D21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  ЈОНСКА ЈЕДИЊЕЊА КОЈА СЕ У ВОДИ РАЗЛАЖУ НА КАТЈОН МЕТАЛА И АНЈОН КИСЕЛИНСКОГ ОСТАТКА.</a:t>
            </a:r>
          </a:p>
        </p:txBody>
      </p:sp>
      <p:graphicFrame>
        <p:nvGraphicFramePr>
          <p:cNvPr id="8" name="Tabela 8">
            <a:extLst>
              <a:ext uri="{FF2B5EF4-FFF2-40B4-BE49-F238E27FC236}">
                <a16:creationId xmlns:a16="http://schemas.microsoft.com/office/drawing/2014/main" id="{D3DDAAFE-E6AB-45A0-B24A-D2AE56129B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978050"/>
              </p:ext>
            </p:extLst>
          </p:nvPr>
        </p:nvGraphicFramePr>
        <p:xfrm>
          <a:off x="3267075" y="3634316"/>
          <a:ext cx="5657850" cy="2309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050">
                  <a:extLst>
                    <a:ext uri="{9D8B030D-6E8A-4147-A177-3AD203B41FA5}">
                      <a16:colId xmlns:a16="http://schemas.microsoft.com/office/drawing/2014/main" val="662922529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1008334288"/>
                    </a:ext>
                  </a:extLst>
                </a:gridCol>
              </a:tblGrid>
              <a:tr h="847124">
                <a:tc gridSpan="2">
                  <a:txBody>
                    <a:bodyPr/>
                    <a:lstStyle/>
                    <a:p>
                      <a:r>
                        <a:rPr lang="sr-Cyrl-BA" sz="3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         ФОРМУЛА СОЛИ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Cyrl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522397"/>
                  </a:ext>
                </a:extLst>
              </a:tr>
              <a:tr h="1462160">
                <a:tc>
                  <a:txBody>
                    <a:bodyPr/>
                    <a:lstStyle/>
                    <a:p>
                      <a:r>
                        <a:rPr lang="sr-Cyrl-BA" sz="3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   </a:t>
                      </a:r>
                    </a:p>
                    <a:p>
                      <a:r>
                        <a:rPr lang="sr-Cyrl-BA" sz="3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   МЕТАЛ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sz="3200" dirty="0">
                          <a:ln>
                            <a:solidFill>
                              <a:schemeClr val="tx1"/>
                            </a:solidFill>
                          </a:ln>
                        </a:rPr>
                        <a:t>КИСЕЛИНСКИ ОСТАТАК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15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327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3076E4-5100-4D44-87D0-9AF8D22B7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BA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0D7D4F27-6C9C-4D4B-9AE2-AD04CCD925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582124"/>
              </p:ext>
            </p:extLst>
          </p:nvPr>
        </p:nvGraphicFramePr>
        <p:xfrm>
          <a:off x="0" y="0"/>
          <a:ext cx="12192000" cy="7124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1">
                  <a:extLst>
                    <a:ext uri="{9D8B030D-6E8A-4147-A177-3AD203B41FA5}">
                      <a16:colId xmlns:a16="http://schemas.microsoft.com/office/drawing/2014/main" val="2864197557"/>
                    </a:ext>
                  </a:extLst>
                </a:gridCol>
                <a:gridCol w="1813366">
                  <a:extLst>
                    <a:ext uri="{9D8B030D-6E8A-4147-A177-3AD203B41FA5}">
                      <a16:colId xmlns:a16="http://schemas.microsoft.com/office/drawing/2014/main" val="2662877046"/>
                    </a:ext>
                  </a:extLst>
                </a:gridCol>
                <a:gridCol w="4340507">
                  <a:extLst>
                    <a:ext uri="{9D8B030D-6E8A-4147-A177-3AD203B41FA5}">
                      <a16:colId xmlns:a16="http://schemas.microsoft.com/office/drawing/2014/main" val="2866767455"/>
                    </a:ext>
                  </a:extLst>
                </a:gridCol>
                <a:gridCol w="2990126">
                  <a:extLst>
                    <a:ext uri="{9D8B030D-6E8A-4147-A177-3AD203B41FA5}">
                      <a16:colId xmlns:a16="http://schemas.microsoft.com/office/drawing/2014/main" val="3064001535"/>
                    </a:ext>
                  </a:extLst>
                </a:gridCol>
              </a:tblGrid>
              <a:tr h="1604659">
                <a:tc>
                  <a:txBody>
                    <a:bodyPr/>
                    <a:lstStyle/>
                    <a:p>
                      <a:r>
                        <a:rPr lang="sr-Cyrl-BA" sz="2800" dirty="0"/>
                        <a:t>Назив киселине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800" dirty="0"/>
                        <a:t>Формула киселине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3200" dirty="0"/>
                        <a:t>Формула </a:t>
                      </a:r>
                      <a:r>
                        <a:rPr lang="sr-Cyrl-BA" sz="3200" dirty="0" err="1"/>
                        <a:t>киселинског</a:t>
                      </a:r>
                      <a:r>
                        <a:rPr lang="sr-Cyrl-BA" sz="3200" dirty="0"/>
                        <a:t> остатка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3200" dirty="0"/>
                        <a:t>Назив </a:t>
                      </a:r>
                      <a:r>
                        <a:rPr lang="sr-Cyrl-BA" sz="3200" dirty="0" err="1"/>
                        <a:t>киселинског</a:t>
                      </a:r>
                      <a:r>
                        <a:rPr lang="sr-Cyrl-BA" sz="3200" dirty="0"/>
                        <a:t> остатка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140804"/>
                  </a:ext>
                </a:extLst>
              </a:tr>
              <a:tr h="534886">
                <a:tc>
                  <a:txBody>
                    <a:bodyPr/>
                    <a:lstStyle/>
                    <a:p>
                      <a:r>
                        <a:rPr lang="sr-Cyrl-BA" sz="2800" dirty="0"/>
                        <a:t>Угљена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sz="2800" dirty="0"/>
                        <a:t>H₂ </a:t>
                      </a:r>
                      <a:r>
                        <a:rPr lang="sr-Latn-BA" sz="2800" dirty="0">
                          <a:solidFill>
                            <a:srgbClr val="E20000"/>
                          </a:solidFill>
                        </a:rPr>
                        <a:t>CO₃</a:t>
                      </a:r>
                      <a:endParaRPr lang="sr-Cyrl-BA" sz="2800" dirty="0">
                        <a:solidFill>
                          <a:srgbClr val="E2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r-Latn-BA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CO₃</a:t>
                      </a:r>
                      <a:r>
                        <a:rPr kumimoji="0" lang="sr-Latn-BA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⁻²</a:t>
                      </a:r>
                      <a:endParaRPr lang="sr-Cyrl-BA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dirty="0"/>
                        <a:t>КАРБОНАТ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662237"/>
                  </a:ext>
                </a:extLst>
              </a:tr>
              <a:tr h="534886">
                <a:tc>
                  <a:txBody>
                    <a:bodyPr/>
                    <a:lstStyle/>
                    <a:p>
                      <a:r>
                        <a:rPr lang="sr-Cyrl-BA" sz="2800" dirty="0" err="1"/>
                        <a:t>Азотаста</a:t>
                      </a:r>
                      <a:endParaRPr lang="sr-Cyrl-B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sz="2800" dirty="0"/>
                        <a:t>H </a:t>
                      </a:r>
                      <a:r>
                        <a:rPr lang="sr-Latn-BA" sz="2800" dirty="0">
                          <a:solidFill>
                            <a:srgbClr val="E20000"/>
                          </a:solidFill>
                        </a:rPr>
                        <a:t>NO₂</a:t>
                      </a:r>
                      <a:endParaRPr lang="sr-Cyrl-BA" sz="2800" dirty="0">
                        <a:solidFill>
                          <a:srgbClr val="E2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r-Latn-BA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NO₂</a:t>
                      </a:r>
                      <a:r>
                        <a:rPr kumimoji="0" lang="sr-Latn-BA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¯¹</a:t>
                      </a:r>
                      <a:endParaRPr lang="sr-Cyrl-BA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dirty="0"/>
                        <a:t>НИТРИТ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947090"/>
                  </a:ext>
                </a:extLst>
              </a:tr>
              <a:tr h="534886">
                <a:tc>
                  <a:txBody>
                    <a:bodyPr/>
                    <a:lstStyle/>
                    <a:p>
                      <a:r>
                        <a:rPr lang="sr-Cyrl-BA" sz="2800" dirty="0"/>
                        <a:t>Азотна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sz="2800" dirty="0"/>
                        <a:t>H </a:t>
                      </a:r>
                      <a:r>
                        <a:rPr lang="sr-Latn-BA" sz="2800" dirty="0">
                          <a:solidFill>
                            <a:srgbClr val="E20000"/>
                          </a:solidFill>
                        </a:rPr>
                        <a:t>NO₃</a:t>
                      </a:r>
                      <a:endParaRPr lang="sr-Cyrl-BA" sz="2800" dirty="0">
                        <a:solidFill>
                          <a:srgbClr val="E2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r-Latn-BA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NO₃</a:t>
                      </a:r>
                      <a:r>
                        <a:rPr kumimoji="0" lang="sr-Latn-BA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¯¹</a:t>
                      </a:r>
                      <a:endParaRPr lang="sr-Cyrl-BA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dirty="0"/>
                        <a:t>НИТРАТ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002538"/>
                  </a:ext>
                </a:extLst>
              </a:tr>
              <a:tr h="534886">
                <a:tc>
                  <a:txBody>
                    <a:bodyPr/>
                    <a:lstStyle/>
                    <a:p>
                      <a:r>
                        <a:rPr lang="sr-Cyrl-BA" sz="2800" dirty="0"/>
                        <a:t>Сумпораста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sz="2800" dirty="0"/>
                        <a:t>H₂ </a:t>
                      </a:r>
                      <a:r>
                        <a:rPr lang="sr-Latn-BA" sz="2800" dirty="0">
                          <a:solidFill>
                            <a:srgbClr val="E20000"/>
                          </a:solidFill>
                        </a:rPr>
                        <a:t>SO₃</a:t>
                      </a:r>
                      <a:endParaRPr lang="sr-Cyrl-BA" sz="2800" dirty="0">
                        <a:solidFill>
                          <a:srgbClr val="E2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r-Latn-BA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SO₃</a:t>
                      </a:r>
                      <a:r>
                        <a:rPr kumimoji="0" lang="sr-Latn-BA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⁻²</a:t>
                      </a:r>
                      <a:endParaRPr lang="sr-Cyrl-BA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dirty="0"/>
                        <a:t>СУЛФИТ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781302"/>
                  </a:ext>
                </a:extLst>
              </a:tr>
              <a:tr h="534886">
                <a:tc>
                  <a:txBody>
                    <a:bodyPr/>
                    <a:lstStyle/>
                    <a:p>
                      <a:r>
                        <a:rPr lang="sr-Cyrl-BA" sz="2800" dirty="0"/>
                        <a:t>Сумпорна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sz="2800" dirty="0"/>
                        <a:t>H₂ </a:t>
                      </a:r>
                      <a:r>
                        <a:rPr lang="sr-Latn-BA" sz="2800" dirty="0">
                          <a:solidFill>
                            <a:srgbClr val="E20000"/>
                          </a:solidFill>
                        </a:rPr>
                        <a:t>SO₄</a:t>
                      </a:r>
                      <a:endParaRPr lang="sr-Cyrl-BA" sz="2800" dirty="0">
                        <a:solidFill>
                          <a:srgbClr val="E2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r-Latn-BA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SO₄</a:t>
                      </a:r>
                      <a:r>
                        <a:rPr kumimoji="0" lang="sr-Latn-BA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⁻²</a:t>
                      </a:r>
                      <a:endParaRPr lang="sr-Cyrl-BA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dirty="0"/>
                        <a:t>СУЛФАТ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748877"/>
                  </a:ext>
                </a:extLst>
              </a:tr>
              <a:tr h="534886">
                <a:tc>
                  <a:txBody>
                    <a:bodyPr/>
                    <a:lstStyle/>
                    <a:p>
                      <a:r>
                        <a:rPr lang="sr-Cyrl-BA" sz="2800" dirty="0"/>
                        <a:t>Фосфораста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sz="2800" dirty="0"/>
                        <a:t>H₃ </a:t>
                      </a:r>
                      <a:r>
                        <a:rPr lang="sr-Latn-BA" sz="2800" b="0" dirty="0">
                          <a:solidFill>
                            <a:srgbClr val="E20000"/>
                          </a:solidFill>
                        </a:rPr>
                        <a:t>PO₃</a:t>
                      </a:r>
                      <a:endParaRPr lang="sr-Cyrl-BA" sz="2800" b="0" dirty="0">
                        <a:solidFill>
                          <a:srgbClr val="E2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r-Latn-BA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PO₃</a:t>
                      </a:r>
                      <a:r>
                        <a:rPr kumimoji="0" lang="sr-Latn-BA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¯³</a:t>
                      </a:r>
                      <a:endParaRPr lang="sr-Cyrl-BA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dirty="0"/>
                        <a:t>ФОСФИТ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170743"/>
                  </a:ext>
                </a:extLst>
              </a:tr>
              <a:tr h="534886">
                <a:tc>
                  <a:txBody>
                    <a:bodyPr/>
                    <a:lstStyle/>
                    <a:p>
                      <a:r>
                        <a:rPr lang="sr-Cyrl-BA" sz="2800" dirty="0"/>
                        <a:t>Фосфорна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sz="2800" dirty="0"/>
                        <a:t>H₃ </a:t>
                      </a:r>
                      <a:r>
                        <a:rPr lang="sr-Latn-BA" sz="2800" b="0" dirty="0">
                          <a:solidFill>
                            <a:srgbClr val="E20000"/>
                          </a:solidFill>
                        </a:rPr>
                        <a:t>PO₄</a:t>
                      </a:r>
                      <a:endParaRPr lang="sr-Cyrl-BA" sz="2800" b="0" dirty="0">
                        <a:solidFill>
                          <a:srgbClr val="E2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r-Latn-BA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PO₄</a:t>
                      </a:r>
                      <a:r>
                        <a:rPr kumimoji="0" lang="sr-Latn-BA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¯³</a:t>
                      </a:r>
                      <a:endParaRPr lang="sr-Cyrl-BA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dirty="0"/>
                        <a:t>ФОСФАТ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992617"/>
                  </a:ext>
                </a:extLst>
              </a:tr>
              <a:tr h="800457">
                <a:tc>
                  <a:txBody>
                    <a:bodyPr/>
                    <a:lstStyle/>
                    <a:p>
                      <a:r>
                        <a:rPr lang="sr-Cyrl-BA" sz="2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Хлоро</a:t>
                      </a:r>
                      <a:r>
                        <a:rPr lang="sr-Cyrl-BA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-водонична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BA" sz="2800" dirty="0"/>
                        <a:t>H </a:t>
                      </a:r>
                      <a:r>
                        <a:rPr lang="sr-Latn-BA" sz="2800" b="0" dirty="0">
                          <a:solidFill>
                            <a:srgbClr val="E20000"/>
                          </a:solidFill>
                        </a:rPr>
                        <a:t>Cl</a:t>
                      </a:r>
                      <a:endParaRPr lang="sr-Cyrl-BA" sz="2800" b="0" dirty="0">
                        <a:solidFill>
                          <a:srgbClr val="E2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BA" sz="2800" b="1" dirty="0">
                          <a:solidFill>
                            <a:srgbClr val="FF0000"/>
                          </a:solidFill>
                        </a:rPr>
                        <a:t>Cl</a:t>
                      </a:r>
                      <a:r>
                        <a:rPr lang="sr-Latn-BA" sz="28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¯¹</a:t>
                      </a:r>
                      <a:endParaRPr lang="sr-Cyrl-BA" sz="28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Cyrl-BA" sz="2400" dirty="0"/>
                        <a:t>ХЛОРИД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0496476"/>
                  </a:ext>
                </a:extLst>
              </a:tr>
              <a:tr h="975381">
                <a:tc>
                  <a:txBody>
                    <a:bodyPr/>
                    <a:lstStyle/>
                    <a:p>
                      <a:r>
                        <a:rPr lang="sr-Cyrl-BA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Водоник-</a:t>
                      </a:r>
                      <a:r>
                        <a:rPr lang="sr-Cyrl-BA" sz="2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силфид</a:t>
                      </a:r>
                      <a:endParaRPr lang="sr-Cyrl-BA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0" lang="sr-Latn-BA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H₂ </a:t>
                      </a:r>
                      <a:r>
                        <a:rPr kumimoji="0" lang="sr-Latn-BA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2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sr-Cyrl-BA" sz="2800" b="0" dirty="0">
                        <a:solidFill>
                          <a:srgbClr val="E2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BA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sr-Latn-BA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3DED1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⁻²</a:t>
                      </a:r>
                      <a:endParaRPr kumimoji="0" lang="sr-Cyrl-BA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3DED1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r-Cyrl-BA" sz="28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r-Cyrl-BA" sz="2400" dirty="0"/>
                        <a:t>СУЛФИД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9064351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2C15711F-34F5-4D07-A1F8-17B22579D4F9}"/>
              </a:ext>
            </a:extLst>
          </p:cNvPr>
          <p:cNvSpPr/>
          <p:nvPr/>
        </p:nvSpPr>
        <p:spPr>
          <a:xfrm>
            <a:off x="4943060" y="828895"/>
            <a:ext cx="4215619" cy="32918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err="1"/>
              <a:t>Киселински</a:t>
            </a:r>
            <a:r>
              <a:rPr lang="sr-Cyrl-BA" sz="2400" dirty="0"/>
              <a:t> остатак је  негативан онолико колико има позитивних водоника у својој киселини!</a:t>
            </a:r>
          </a:p>
        </p:txBody>
      </p:sp>
    </p:spTree>
    <p:extLst>
      <p:ext uri="{BB962C8B-B14F-4D97-AF65-F5344CB8AC3E}">
        <p14:creationId xmlns:p14="http://schemas.microsoft.com/office/powerpoint/2010/main" val="403369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8854"/>
            <a:ext cx="10515600" cy="1325563"/>
          </a:xfrm>
        </p:spPr>
        <p:txBody>
          <a:bodyPr>
            <a:normAutofit/>
          </a:bodyPr>
          <a:lstStyle/>
          <a:p>
            <a:r>
              <a:rPr lang="sr-Cyrl-BA" sz="4800" b="1" dirty="0">
                <a:solidFill>
                  <a:srgbClr val="FFC000"/>
                </a:solidFill>
                <a:latin typeface="+mn-lt"/>
              </a:rPr>
              <a:t>САСТАВЉАЊЕ ФОРМУЛА:</a:t>
            </a:r>
            <a:endParaRPr lang="sr-Latn-BA" sz="48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5680" y="3248987"/>
            <a:ext cx="180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8800" dirty="0">
                <a:solidFill>
                  <a:schemeClr val="bg1"/>
                </a:solidFill>
              </a:rPr>
              <a:t>Ca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39230" y="3242416"/>
            <a:ext cx="28083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8800" dirty="0">
                <a:solidFill>
                  <a:schemeClr val="bg1"/>
                </a:solidFill>
              </a:rPr>
              <a:t>(NO</a:t>
            </a:r>
            <a:r>
              <a:rPr lang="sr-Latn-BA" sz="8800" baseline="-25000" dirty="0">
                <a:solidFill>
                  <a:schemeClr val="bg1"/>
                </a:solidFill>
              </a:rPr>
              <a:t>3</a:t>
            </a:r>
            <a:r>
              <a:rPr lang="sr-Latn-BA" sz="8800" dirty="0">
                <a:solidFill>
                  <a:schemeClr val="bg1"/>
                </a:solidFill>
              </a:rPr>
              <a:t>)</a:t>
            </a:r>
            <a:endParaRPr lang="sr-Latn-BA" sz="8800" baseline="-25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3712" y="2420888"/>
            <a:ext cx="19442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6600" dirty="0">
                <a:solidFill>
                  <a:schemeClr val="bg1"/>
                </a:solidFill>
              </a:rPr>
              <a:t>+2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36160" y="2420888"/>
            <a:ext cx="23042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6600" dirty="0">
                <a:solidFill>
                  <a:schemeClr val="bg1"/>
                </a:solidFill>
              </a:rPr>
              <a:t>-1</a:t>
            </a:r>
          </a:p>
        </p:txBody>
      </p:sp>
      <p:sp>
        <p:nvSpPr>
          <p:cNvPr id="9" name="Right Brace 8"/>
          <p:cNvSpPr/>
          <p:nvPr/>
        </p:nvSpPr>
        <p:spPr>
          <a:xfrm rot="16200000">
            <a:off x="5399413" y="185539"/>
            <a:ext cx="673094" cy="403244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BA" dirty="0"/>
          </a:p>
        </p:txBody>
      </p:sp>
      <p:sp>
        <p:nvSpPr>
          <p:cNvPr id="10" name="TextBox 9"/>
          <p:cNvSpPr txBox="1"/>
          <p:nvPr/>
        </p:nvSpPr>
        <p:spPr>
          <a:xfrm>
            <a:off x="5447928" y="1268761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6000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4601" y="4066330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4400" b="1" dirty="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92344" y="3901679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4400" b="1" dirty="0">
                <a:solidFill>
                  <a:srgbClr val="C00000"/>
                </a:solidFill>
              </a:rPr>
              <a:t>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23592" y="5373217"/>
            <a:ext cx="3024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4400" dirty="0">
                <a:solidFill>
                  <a:srgbClr val="0070C0"/>
                </a:solidFill>
              </a:rPr>
              <a:t>X</a:t>
            </a:r>
            <a:r>
              <a:rPr lang="sr-Latn-BA" sz="4400" dirty="0">
                <a:solidFill>
                  <a:schemeClr val="bg1"/>
                </a:solidFill>
              </a:rPr>
              <a:t> = </a:t>
            </a:r>
            <a:r>
              <a:rPr lang="sr-Latn-BA" sz="4400" b="1" dirty="0"/>
              <a:t>2</a:t>
            </a:r>
            <a:r>
              <a:rPr lang="sr-Latn-BA" sz="4400" dirty="0">
                <a:solidFill>
                  <a:schemeClr val="bg1"/>
                </a:solidFill>
              </a:rPr>
              <a:t> : 2 = </a:t>
            </a:r>
            <a:r>
              <a:rPr lang="sr-Latn-BA" sz="44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04112" y="5373216"/>
            <a:ext cx="3168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4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sr-Latn-BA" sz="4400" dirty="0">
                <a:solidFill>
                  <a:schemeClr val="bg1"/>
                </a:solidFill>
              </a:rPr>
              <a:t> = </a:t>
            </a:r>
            <a:r>
              <a:rPr lang="sr-Latn-BA" sz="4400" b="1" dirty="0"/>
              <a:t>2</a:t>
            </a:r>
            <a:r>
              <a:rPr lang="sr-Latn-BA" sz="4400" dirty="0">
                <a:solidFill>
                  <a:schemeClr val="bg1"/>
                </a:solidFill>
              </a:rPr>
              <a:t> : 1 = </a:t>
            </a:r>
            <a:r>
              <a:rPr lang="sr-Latn-BA" sz="4400" b="1" dirty="0">
                <a:solidFill>
                  <a:srgbClr val="C00000"/>
                </a:solidFill>
              </a:rPr>
              <a:t>2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95AAB835-A769-4197-BF0E-9F19286F72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9114" y="2324136"/>
            <a:ext cx="3359187" cy="1310754"/>
          </a:xfrm>
          <a:prstGeom prst="rect">
            <a:avLst/>
          </a:prstGeom>
        </p:spPr>
      </p:pic>
      <p:sp>
        <p:nvSpPr>
          <p:cNvPr id="15" name="TextBox 11">
            <a:extLst>
              <a:ext uri="{FF2B5EF4-FFF2-40B4-BE49-F238E27FC236}">
                <a16:creationId xmlns:a16="http://schemas.microsoft.com/office/drawing/2014/main" id="{ACD02C9D-8ADC-4A2A-A069-72AA7C4BC73D}"/>
              </a:ext>
            </a:extLst>
          </p:cNvPr>
          <p:cNvSpPr txBox="1"/>
          <p:nvPr/>
        </p:nvSpPr>
        <p:spPr>
          <a:xfrm>
            <a:off x="8739385" y="2559387"/>
            <a:ext cx="3440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/>
              <a:t>Број атома водоника у киселини </a:t>
            </a:r>
            <a:r>
              <a:rPr lang="sr-Latn-BA" sz="2400" dirty="0"/>
              <a:t> (</a:t>
            </a:r>
            <a:r>
              <a:rPr lang="sr-Latn-BA" sz="2400" b="1" dirty="0"/>
              <a:t>H</a:t>
            </a:r>
            <a:r>
              <a:rPr lang="sr-Latn-BA" sz="2400" dirty="0"/>
              <a:t>NO</a:t>
            </a:r>
            <a:r>
              <a:rPr lang="sr-Latn-BA" sz="2400" baseline="-25000" dirty="0"/>
              <a:t>3</a:t>
            </a:r>
            <a:r>
              <a:rPr lang="sr-Latn-BA" sz="2400" dirty="0"/>
              <a:t>)</a:t>
            </a:r>
            <a:endParaRPr lang="sr-Latn-BA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295716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 animBg="1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858" y="379828"/>
            <a:ext cx="10551942" cy="1299451"/>
          </a:xfrm>
        </p:spPr>
        <p:txBody>
          <a:bodyPr>
            <a:normAutofit/>
          </a:bodyPr>
          <a:lstStyle/>
          <a:p>
            <a:r>
              <a:rPr lang="sr-Cyrl-BA" sz="4800" b="1" dirty="0">
                <a:solidFill>
                  <a:srgbClr val="FFC000"/>
                </a:solidFill>
                <a:latin typeface="+mn-lt"/>
              </a:rPr>
              <a:t>НАЗИВ ЈЕДИЊЕЊА</a:t>
            </a:r>
            <a:endParaRPr lang="sr-Latn-BA" sz="48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8644" y="2414044"/>
            <a:ext cx="8686800" cy="3843882"/>
          </a:xfrm>
        </p:spPr>
        <p:txBody>
          <a:bodyPr>
            <a:normAutofit/>
          </a:bodyPr>
          <a:lstStyle/>
          <a:p>
            <a:r>
              <a:rPr lang="sr-Cyrl-BA" sz="4800" dirty="0">
                <a:solidFill>
                  <a:schemeClr val="bg1"/>
                </a:solidFill>
              </a:rPr>
              <a:t>КАЛЦИЈУМ- НИТРАТ</a:t>
            </a:r>
            <a:endParaRPr lang="sr-Latn-BA" sz="4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19736" y="3957842"/>
            <a:ext cx="55446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8800" dirty="0">
                <a:solidFill>
                  <a:schemeClr val="bg1"/>
                </a:solidFill>
              </a:rPr>
              <a:t>Ca(NO</a:t>
            </a:r>
            <a:r>
              <a:rPr lang="sr-Latn-BA" sz="8800" baseline="-25000" dirty="0">
                <a:solidFill>
                  <a:schemeClr val="bg1"/>
                </a:solidFill>
              </a:rPr>
              <a:t>3</a:t>
            </a:r>
            <a:r>
              <a:rPr lang="sr-Latn-BA" sz="8800" dirty="0">
                <a:solidFill>
                  <a:schemeClr val="bg1"/>
                </a:solidFill>
              </a:rPr>
              <a:t>)</a:t>
            </a:r>
            <a:r>
              <a:rPr lang="sr-Latn-BA" sz="8800" baseline="-25000" dirty="0">
                <a:solidFill>
                  <a:schemeClr val="bg1"/>
                </a:solidFill>
              </a:rPr>
              <a:t>2</a:t>
            </a:r>
          </a:p>
        </p:txBody>
      </p:sp>
      <p:graphicFrame>
        <p:nvGraphicFramePr>
          <p:cNvPr id="5" name="Tabela 8">
            <a:extLst>
              <a:ext uri="{FF2B5EF4-FFF2-40B4-BE49-F238E27FC236}">
                <a16:creationId xmlns:a16="http://schemas.microsoft.com/office/drawing/2014/main" id="{A449A007-755D-461D-A728-0C86BF084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548242"/>
              </p:ext>
            </p:extLst>
          </p:nvPr>
        </p:nvGraphicFramePr>
        <p:xfrm>
          <a:off x="7248525" y="353716"/>
          <a:ext cx="4619625" cy="1770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069">
                  <a:extLst>
                    <a:ext uri="{9D8B030D-6E8A-4147-A177-3AD203B41FA5}">
                      <a16:colId xmlns:a16="http://schemas.microsoft.com/office/drawing/2014/main" val="662922529"/>
                    </a:ext>
                  </a:extLst>
                </a:gridCol>
                <a:gridCol w="2737556">
                  <a:extLst>
                    <a:ext uri="{9D8B030D-6E8A-4147-A177-3AD203B41FA5}">
                      <a16:colId xmlns:a16="http://schemas.microsoft.com/office/drawing/2014/main" val="1008334288"/>
                    </a:ext>
                  </a:extLst>
                </a:gridCol>
              </a:tblGrid>
              <a:tr h="649324">
                <a:tc gridSpan="2">
                  <a:txBody>
                    <a:bodyPr/>
                    <a:lstStyle/>
                    <a:p>
                      <a:r>
                        <a:rPr lang="sr-Cyrl-BA" sz="3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         ФОРМУЛА СОЛИ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Cyrl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522397"/>
                  </a:ext>
                </a:extLst>
              </a:tr>
              <a:tr h="1120752">
                <a:tc>
                  <a:txBody>
                    <a:bodyPr/>
                    <a:lstStyle/>
                    <a:p>
                      <a:r>
                        <a:rPr lang="sr-Cyrl-BA" sz="3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   </a:t>
                      </a:r>
                    </a:p>
                    <a:p>
                      <a:r>
                        <a:rPr lang="sr-Cyrl-BA" sz="3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   МЕТАЛ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sz="3200" dirty="0">
                          <a:ln>
                            <a:solidFill>
                              <a:schemeClr val="tx1"/>
                            </a:solidFill>
                          </a:ln>
                        </a:rPr>
                        <a:t>КИСЕЛИНСКИ ОСТАТАК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15302"/>
                  </a:ext>
                </a:extLst>
              </a:tr>
            </a:tbl>
          </a:graphicData>
        </a:graphic>
      </p:graphicFrame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5B36137B-A374-4E93-B195-D032F90727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970789"/>
              </p:ext>
            </p:extLst>
          </p:nvPr>
        </p:nvGraphicFramePr>
        <p:xfrm>
          <a:off x="246088" y="5789846"/>
          <a:ext cx="11107712" cy="688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7712">
                  <a:extLst>
                    <a:ext uri="{9D8B030D-6E8A-4147-A177-3AD203B41FA5}">
                      <a16:colId xmlns:a16="http://schemas.microsoft.com/office/drawing/2014/main" val="2281426171"/>
                    </a:ext>
                  </a:extLst>
                </a:gridCol>
              </a:tblGrid>
              <a:tr h="6883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2800" dirty="0">
                          <a:solidFill>
                            <a:schemeClr val="tx1"/>
                          </a:solidFill>
                          <a:effectLst/>
                        </a:rPr>
                        <a:t>Све соли које имају овај </a:t>
                      </a:r>
                      <a:r>
                        <a:rPr lang="sr-Cyrl-BA" sz="2800" dirty="0" err="1">
                          <a:solidFill>
                            <a:schemeClr val="tx1"/>
                          </a:solidFill>
                          <a:effectLst/>
                        </a:rPr>
                        <a:t>киселински</a:t>
                      </a:r>
                      <a:r>
                        <a:rPr lang="sr-Cyrl-BA" sz="2800" dirty="0">
                          <a:solidFill>
                            <a:schemeClr val="tx1"/>
                          </a:solidFill>
                          <a:effectLst/>
                        </a:rPr>
                        <a:t> остатак </a:t>
                      </a:r>
                      <a:r>
                        <a:rPr lang="sr-Latn-BA" sz="28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kumimoji="0" lang="sr-Latn-BA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NO₃¯</a:t>
                      </a:r>
                      <a:r>
                        <a:rPr kumimoji="0" lang="sr-Latn-BA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¹</a:t>
                      </a:r>
                      <a:r>
                        <a:rPr lang="sr-Latn-BA" sz="28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sr-Cyrl-BA" sz="2800" dirty="0">
                          <a:solidFill>
                            <a:schemeClr val="tx1"/>
                          </a:solidFill>
                          <a:effectLst/>
                        </a:rPr>
                        <a:t> зваће се НИТРАТИ</a:t>
                      </a:r>
                      <a:r>
                        <a:rPr lang="sr-Latn-BA" sz="28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sr-Cyrl-BA" sz="2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663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01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F449BD-EEDC-4D26-8EBB-8951D129B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>
                <a:solidFill>
                  <a:srgbClr val="FFC000"/>
                </a:solidFill>
              </a:rPr>
              <a:t>Саставимо формуле соли.</a:t>
            </a:r>
          </a:p>
        </p:txBody>
      </p:sp>
      <p:pic>
        <p:nvPicPr>
          <p:cNvPr id="4" name="Čuvar mesta za sadržaj 3">
            <a:extLst>
              <a:ext uri="{FF2B5EF4-FFF2-40B4-BE49-F238E27FC236}">
                <a16:creationId xmlns:a16="http://schemas.microsoft.com/office/drawing/2014/main" id="{85FE9E0C-21F9-441B-B641-62793257D3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426555" y="401184"/>
            <a:ext cx="4474852" cy="1743607"/>
          </a:xfrm>
          <a:prstGeom prst="rect">
            <a:avLst/>
          </a:prstGeom>
        </p:spPr>
      </p:pic>
      <p:graphicFrame>
        <p:nvGraphicFramePr>
          <p:cNvPr id="9" name="Tabela 9">
            <a:extLst>
              <a:ext uri="{FF2B5EF4-FFF2-40B4-BE49-F238E27FC236}">
                <a16:creationId xmlns:a16="http://schemas.microsoft.com/office/drawing/2014/main" id="{EE9D22AE-DD69-4A47-81FC-EC0A71B5C0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391117"/>
              </p:ext>
            </p:extLst>
          </p:nvPr>
        </p:nvGraphicFramePr>
        <p:xfrm>
          <a:off x="1959428" y="3363488"/>
          <a:ext cx="1066801" cy="969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549429194"/>
                    </a:ext>
                  </a:extLst>
                </a:gridCol>
              </a:tblGrid>
              <a:tr h="969026">
                <a:tc>
                  <a:txBody>
                    <a:bodyPr/>
                    <a:lstStyle/>
                    <a:p>
                      <a:r>
                        <a:rPr lang="sr-Latn-BA" sz="4400" dirty="0"/>
                        <a:t> </a:t>
                      </a:r>
                      <a:r>
                        <a:rPr lang="sr-Cyrl-BA" sz="4400" dirty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sr-Latn-BA" sz="4400" dirty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sr-Cyrl-BA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015647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71948344-3234-4431-AA1C-51ADCE5DBE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915571"/>
              </p:ext>
            </p:extLst>
          </p:nvPr>
        </p:nvGraphicFramePr>
        <p:xfrm>
          <a:off x="3483379" y="3390801"/>
          <a:ext cx="1394231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231">
                  <a:extLst>
                    <a:ext uri="{9D8B030D-6E8A-4147-A177-3AD203B41FA5}">
                      <a16:colId xmlns:a16="http://schemas.microsoft.com/office/drawing/2014/main" val="1270208133"/>
                    </a:ext>
                  </a:extLst>
                </a:gridCol>
              </a:tblGrid>
              <a:tr h="8313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BA" sz="5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SO₃</a:t>
                      </a:r>
                      <a:endParaRPr kumimoji="0" lang="sr-Cyrl-BA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651642"/>
                  </a:ext>
                </a:extLst>
              </a:tr>
            </a:tbl>
          </a:graphicData>
        </a:graphic>
      </p:graphicFrame>
      <p:sp>
        <p:nvSpPr>
          <p:cNvPr id="7" name="Pravougaonik 6">
            <a:extLst>
              <a:ext uri="{FF2B5EF4-FFF2-40B4-BE49-F238E27FC236}">
                <a16:creationId xmlns:a16="http://schemas.microsoft.com/office/drawing/2014/main" id="{DA6ED48C-A258-49CE-8E08-1BA1E0FF5FCF}"/>
              </a:ext>
            </a:extLst>
          </p:cNvPr>
          <p:cNvSpPr/>
          <p:nvPr/>
        </p:nvSpPr>
        <p:spPr>
          <a:xfrm rot="20807341">
            <a:off x="2559976" y="2848428"/>
            <a:ext cx="50687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sr-Latn-BA" sz="3600" b="1" dirty="0">
                <a:latin typeface="Calibri" panose="020F0502020204030204" pitchFamily="34" charset="0"/>
                <a:cs typeface="Calibri" panose="020F0502020204030204" pitchFamily="34" charset="0"/>
              </a:rPr>
              <a:t>⁺³</a:t>
            </a:r>
            <a:endParaRPr lang="sr-Cyrl-BA" sz="3600" b="1" dirty="0"/>
          </a:p>
        </p:txBody>
      </p:sp>
      <p:sp>
        <p:nvSpPr>
          <p:cNvPr id="8" name="Pravougaonik 7">
            <a:extLst>
              <a:ext uri="{FF2B5EF4-FFF2-40B4-BE49-F238E27FC236}">
                <a16:creationId xmlns:a16="http://schemas.microsoft.com/office/drawing/2014/main" id="{8D1A4937-A3F8-4207-8379-C8E618F12998}"/>
              </a:ext>
            </a:extLst>
          </p:cNvPr>
          <p:cNvSpPr/>
          <p:nvPr/>
        </p:nvSpPr>
        <p:spPr>
          <a:xfrm rot="20993006">
            <a:off x="4637799" y="3009545"/>
            <a:ext cx="538930" cy="70788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sr-Latn-BA" sz="4000" b="1" dirty="0"/>
              <a:t>⁻²</a:t>
            </a:r>
            <a:endParaRPr lang="sr-Cyrl-BA" sz="2800" b="1" dirty="0"/>
          </a:p>
        </p:txBody>
      </p:sp>
      <p:sp>
        <p:nvSpPr>
          <p:cNvPr id="10" name="Desna velika zagrada 9">
            <a:extLst>
              <a:ext uri="{FF2B5EF4-FFF2-40B4-BE49-F238E27FC236}">
                <a16:creationId xmlns:a16="http://schemas.microsoft.com/office/drawing/2014/main" id="{A1DC694A-D4C9-4697-B775-540509FC172A}"/>
              </a:ext>
            </a:extLst>
          </p:cNvPr>
          <p:cNvSpPr/>
          <p:nvPr/>
        </p:nvSpPr>
        <p:spPr>
          <a:xfrm rot="16200000">
            <a:off x="3421085" y="1493520"/>
            <a:ext cx="641168" cy="233119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graphicFrame>
        <p:nvGraphicFramePr>
          <p:cNvPr id="12" name="Tabela 13">
            <a:extLst>
              <a:ext uri="{FF2B5EF4-FFF2-40B4-BE49-F238E27FC236}">
                <a16:creationId xmlns:a16="http://schemas.microsoft.com/office/drawing/2014/main" id="{E8EB322F-30B7-4E65-BD85-AB5027077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042842"/>
              </p:ext>
            </p:extLst>
          </p:nvPr>
        </p:nvGraphicFramePr>
        <p:xfrm>
          <a:off x="3511256" y="1568300"/>
          <a:ext cx="460826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26">
                  <a:extLst>
                    <a:ext uri="{9D8B030D-6E8A-4147-A177-3AD203B41FA5}">
                      <a16:colId xmlns:a16="http://schemas.microsoft.com/office/drawing/2014/main" val="27596754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Latn-BA" sz="2800" dirty="0"/>
                        <a:t>6</a:t>
                      </a:r>
                      <a:endParaRPr lang="sr-Cyrl-BA" sz="28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490303"/>
                  </a:ext>
                </a:extLst>
              </a:tr>
            </a:tbl>
          </a:graphicData>
        </a:graphic>
      </p:graphicFrame>
      <p:graphicFrame>
        <p:nvGraphicFramePr>
          <p:cNvPr id="19" name="Tabela 19">
            <a:extLst>
              <a:ext uri="{FF2B5EF4-FFF2-40B4-BE49-F238E27FC236}">
                <a16:creationId xmlns:a16="http://schemas.microsoft.com/office/drawing/2014/main" id="{30203695-4605-4B86-8420-ADCAB9DA2C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399087"/>
              </p:ext>
            </p:extLst>
          </p:nvPr>
        </p:nvGraphicFramePr>
        <p:xfrm>
          <a:off x="2632213" y="3789740"/>
          <a:ext cx="422368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368">
                  <a:extLst>
                    <a:ext uri="{9D8B030D-6E8A-4147-A177-3AD203B41FA5}">
                      <a16:colId xmlns:a16="http://schemas.microsoft.com/office/drawing/2014/main" val="732409455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r>
                        <a:rPr lang="sr-Latn-BA" sz="2400" dirty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sr-Cyrl-BA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2900675"/>
                  </a:ext>
                </a:extLst>
              </a:tr>
            </a:tbl>
          </a:graphicData>
        </a:graphic>
      </p:graphicFrame>
      <p:graphicFrame>
        <p:nvGraphicFramePr>
          <p:cNvPr id="21" name="Tabela 21">
            <a:extLst>
              <a:ext uri="{FF2B5EF4-FFF2-40B4-BE49-F238E27FC236}">
                <a16:creationId xmlns:a16="http://schemas.microsoft.com/office/drawing/2014/main" id="{9E802888-0CC3-462C-AA81-12A6BDAE4F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411013"/>
              </p:ext>
            </p:extLst>
          </p:nvPr>
        </p:nvGraphicFramePr>
        <p:xfrm>
          <a:off x="3182450" y="3556014"/>
          <a:ext cx="2331190" cy="1067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1190">
                  <a:extLst>
                    <a:ext uri="{9D8B030D-6E8A-4147-A177-3AD203B41FA5}">
                      <a16:colId xmlns:a16="http://schemas.microsoft.com/office/drawing/2014/main" val="2806072541"/>
                    </a:ext>
                  </a:extLst>
                </a:gridCol>
              </a:tblGrid>
              <a:tr h="1067324">
                <a:tc>
                  <a:txBody>
                    <a:bodyPr/>
                    <a:lstStyle/>
                    <a:p>
                      <a:r>
                        <a:rPr lang="sr-Latn-BA" sz="4000" dirty="0">
                          <a:solidFill>
                            <a:srgbClr val="FFFF00"/>
                          </a:solidFill>
                        </a:rPr>
                        <a:t>(           ) ₃</a:t>
                      </a:r>
                      <a:endParaRPr lang="sr-Cyrl-BA" sz="4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3596712"/>
                  </a:ext>
                </a:extLst>
              </a:tr>
            </a:tbl>
          </a:graphicData>
        </a:graphic>
      </p:graphicFrame>
      <p:graphicFrame>
        <p:nvGraphicFramePr>
          <p:cNvPr id="23" name="Tabela 23">
            <a:extLst>
              <a:ext uri="{FF2B5EF4-FFF2-40B4-BE49-F238E27FC236}">
                <a16:creationId xmlns:a16="http://schemas.microsoft.com/office/drawing/2014/main" id="{C8549CA1-D322-48A6-B063-B6D7A46C14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707759"/>
              </p:ext>
            </p:extLst>
          </p:nvPr>
        </p:nvGraphicFramePr>
        <p:xfrm>
          <a:off x="5337907" y="2720619"/>
          <a:ext cx="5142523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2523">
                  <a:extLst>
                    <a:ext uri="{9D8B030D-6E8A-4147-A177-3AD203B41FA5}">
                      <a16:colId xmlns:a16="http://schemas.microsoft.com/office/drawing/2014/main" val="1934209946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2400" dirty="0">
                          <a:solidFill>
                            <a:schemeClr val="tx1"/>
                          </a:solidFill>
                        </a:rPr>
                        <a:t>Потиче из </a:t>
                      </a:r>
                      <a:r>
                        <a:rPr lang="sr-Latn-BA" sz="2400" dirty="0">
                          <a:solidFill>
                            <a:schemeClr val="tx1"/>
                          </a:solidFill>
                        </a:rPr>
                        <a:t>H₂ SO₃, </a:t>
                      </a:r>
                      <a:r>
                        <a:rPr lang="sr-Cyrl-BA" sz="2400" dirty="0">
                          <a:solidFill>
                            <a:schemeClr val="tx1"/>
                          </a:solidFill>
                        </a:rPr>
                        <a:t>има два водоника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625796"/>
                  </a:ext>
                </a:extLst>
              </a:tr>
            </a:tbl>
          </a:graphicData>
        </a:graphic>
      </p:graphicFrame>
      <p:graphicFrame>
        <p:nvGraphicFramePr>
          <p:cNvPr id="25" name="Tabela 25">
            <a:extLst>
              <a:ext uri="{FF2B5EF4-FFF2-40B4-BE49-F238E27FC236}">
                <a16:creationId xmlns:a16="http://schemas.microsoft.com/office/drawing/2014/main" id="{9AF51825-F2E0-41D5-B9CD-F9456BF609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383893"/>
              </p:ext>
            </p:extLst>
          </p:nvPr>
        </p:nvGraphicFramePr>
        <p:xfrm>
          <a:off x="239151" y="4559950"/>
          <a:ext cx="6231987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1987">
                  <a:extLst>
                    <a:ext uri="{9D8B030D-6E8A-4147-A177-3AD203B41FA5}">
                      <a16:colId xmlns:a16="http://schemas.microsoft.com/office/drawing/2014/main" val="2274405307"/>
                    </a:ext>
                  </a:extLst>
                </a:gridCol>
              </a:tblGrid>
              <a:tr h="439023">
                <a:tc>
                  <a:txBody>
                    <a:bodyPr/>
                    <a:lstStyle/>
                    <a:p>
                      <a:r>
                        <a:rPr lang="sr-Cyrl-BA" sz="2400" dirty="0">
                          <a:solidFill>
                            <a:schemeClr val="tx1"/>
                          </a:solidFill>
                        </a:rPr>
                        <a:t>Назив соли: АЛУМИНИЈУМ- СУЛФИТ.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985415"/>
                  </a:ext>
                </a:extLst>
              </a:tr>
            </a:tbl>
          </a:graphicData>
        </a:graphic>
      </p:graphicFrame>
      <p:graphicFrame>
        <p:nvGraphicFramePr>
          <p:cNvPr id="27" name="Tabela 27">
            <a:extLst>
              <a:ext uri="{FF2B5EF4-FFF2-40B4-BE49-F238E27FC236}">
                <a16:creationId xmlns:a16="http://schemas.microsoft.com/office/drawing/2014/main" id="{76F0E6A0-D94F-400D-AB66-76C2EAE607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05250"/>
              </p:ext>
            </p:extLst>
          </p:nvPr>
        </p:nvGraphicFramePr>
        <p:xfrm>
          <a:off x="1694375" y="5575774"/>
          <a:ext cx="860317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3175">
                  <a:extLst>
                    <a:ext uri="{9D8B030D-6E8A-4147-A177-3AD203B41FA5}">
                      <a16:colId xmlns:a16="http://schemas.microsoft.com/office/drawing/2014/main" val="25712838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Cyrl-BA" sz="2400" dirty="0">
                          <a:solidFill>
                            <a:schemeClr val="tx1"/>
                          </a:solidFill>
                        </a:rPr>
                        <a:t>Све соли које имају овај </a:t>
                      </a:r>
                      <a:r>
                        <a:rPr lang="sr-Cyrl-BA" sz="2400" dirty="0" err="1">
                          <a:solidFill>
                            <a:schemeClr val="tx1"/>
                          </a:solidFill>
                        </a:rPr>
                        <a:t>киселински</a:t>
                      </a:r>
                      <a:r>
                        <a:rPr lang="sr-Cyrl-BA" sz="2400" dirty="0">
                          <a:solidFill>
                            <a:schemeClr val="tx1"/>
                          </a:solidFill>
                        </a:rPr>
                        <a:t> остатак се зову СУЛФИТИ.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752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13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5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58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66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6D92C1-76D6-42FA-891E-F4598DA71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489" y="337625"/>
            <a:ext cx="10574311" cy="1353063"/>
          </a:xfrm>
        </p:spPr>
        <p:txBody>
          <a:bodyPr/>
          <a:lstStyle/>
          <a:p>
            <a:r>
              <a:rPr lang="sr-Cyrl-BA" b="1" dirty="0">
                <a:solidFill>
                  <a:srgbClr val="FFC000"/>
                </a:solidFill>
              </a:rPr>
              <a:t>Напишимо формулом соли из назива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44450DFA-7CD6-4653-B4E4-797637A7D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489" y="1903751"/>
            <a:ext cx="10574311" cy="4273212"/>
          </a:xfrm>
        </p:spPr>
        <p:txBody>
          <a:bodyPr/>
          <a:lstStyle/>
          <a:p>
            <a:pPr marL="0" indent="0">
              <a:buNone/>
            </a:pPr>
            <a:r>
              <a:rPr lang="sr-Cyrl-BA" dirty="0">
                <a:solidFill>
                  <a:schemeClr val="bg1"/>
                </a:solidFill>
              </a:rPr>
              <a:t>Назив:</a:t>
            </a:r>
            <a:r>
              <a:rPr lang="sr-Latn-BA" dirty="0">
                <a:solidFill>
                  <a:schemeClr val="bg1"/>
                </a:solidFill>
              </a:rPr>
              <a:t>                    </a:t>
            </a:r>
            <a:r>
              <a:rPr lang="sr-Cyrl-BA" dirty="0">
                <a:solidFill>
                  <a:schemeClr val="bg1"/>
                </a:solidFill>
              </a:rPr>
              <a:t>Формула:</a:t>
            </a:r>
          </a:p>
          <a:p>
            <a:endParaRPr lang="sr-Cyrl-BA" dirty="0">
              <a:solidFill>
                <a:schemeClr val="bg1"/>
              </a:solidFill>
            </a:endParaRPr>
          </a:p>
          <a:p>
            <a:endParaRPr lang="sr-Cyrl-BA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Latn-BA" dirty="0">
                <a:solidFill>
                  <a:schemeClr val="bg1"/>
                </a:solidFill>
              </a:rPr>
              <a:t> </a:t>
            </a:r>
            <a:r>
              <a:rPr lang="sr-Cyrl-BA" dirty="0">
                <a:solidFill>
                  <a:schemeClr val="bg1"/>
                </a:solidFill>
              </a:rPr>
              <a:t>Бакар(</a:t>
            </a:r>
            <a:r>
              <a:rPr lang="sr-Latn-BA" dirty="0">
                <a:solidFill>
                  <a:schemeClr val="bg1"/>
                </a:solidFill>
              </a:rPr>
              <a:t>I)-</a:t>
            </a:r>
            <a:r>
              <a:rPr lang="sr-Cyrl-BA" dirty="0">
                <a:solidFill>
                  <a:schemeClr val="bg1"/>
                </a:solidFill>
              </a:rPr>
              <a:t>фосфат</a:t>
            </a:r>
          </a:p>
          <a:p>
            <a:pPr marL="0" indent="0">
              <a:buNone/>
            </a:pPr>
            <a:endParaRPr lang="sr-Cyrl-BA" dirty="0"/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B2FBD326-4CD3-4F05-AFAE-5487EB45DF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613431"/>
              </p:ext>
            </p:extLst>
          </p:nvPr>
        </p:nvGraphicFramePr>
        <p:xfrm>
          <a:off x="4006242" y="3742137"/>
          <a:ext cx="2428408" cy="847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184">
                  <a:extLst>
                    <a:ext uri="{9D8B030D-6E8A-4147-A177-3AD203B41FA5}">
                      <a16:colId xmlns:a16="http://schemas.microsoft.com/office/drawing/2014/main" val="4187935760"/>
                    </a:ext>
                  </a:extLst>
                </a:gridCol>
                <a:gridCol w="1184224">
                  <a:extLst>
                    <a:ext uri="{9D8B030D-6E8A-4147-A177-3AD203B41FA5}">
                      <a16:colId xmlns:a16="http://schemas.microsoft.com/office/drawing/2014/main" val="1802646414"/>
                    </a:ext>
                  </a:extLst>
                </a:gridCol>
              </a:tblGrid>
              <a:tr h="847658">
                <a:tc>
                  <a:txBody>
                    <a:bodyPr/>
                    <a:lstStyle/>
                    <a:p>
                      <a:r>
                        <a:rPr lang="sr-Latn-BA" sz="2800" dirty="0" err="1">
                          <a:solidFill>
                            <a:schemeClr val="tx1"/>
                          </a:solidFill>
                        </a:rPr>
                        <a:t>Cu</a:t>
                      </a:r>
                      <a:endParaRPr lang="sr-Cyrl-B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sz="2800" dirty="0">
                          <a:solidFill>
                            <a:schemeClr val="tx1"/>
                          </a:solidFill>
                        </a:rPr>
                        <a:t>PO₄</a:t>
                      </a:r>
                      <a:endParaRPr lang="sr-Cyrl-B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699480"/>
                  </a:ext>
                </a:extLst>
              </a:tr>
            </a:tbl>
          </a:graphicData>
        </a:graphic>
      </p:graphicFrame>
      <p:sp>
        <p:nvSpPr>
          <p:cNvPr id="11" name="Pravougaonik 10">
            <a:extLst>
              <a:ext uri="{FF2B5EF4-FFF2-40B4-BE49-F238E27FC236}">
                <a16:creationId xmlns:a16="http://schemas.microsoft.com/office/drawing/2014/main" id="{D7B52217-09D8-4805-9738-ACBAE1CEC16B}"/>
              </a:ext>
            </a:extLst>
          </p:cNvPr>
          <p:cNvSpPr/>
          <p:nvPr/>
        </p:nvSpPr>
        <p:spPr>
          <a:xfrm rot="20807341">
            <a:off x="4310122" y="3297034"/>
            <a:ext cx="52825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sr-Latn-BA" sz="2800" b="1" dirty="0">
                <a:latin typeface="Calibri" panose="020F0502020204030204" pitchFamily="34" charset="0"/>
                <a:cs typeface="Calibri" panose="020F0502020204030204" pitchFamily="34" charset="0"/>
              </a:rPr>
              <a:t>⁺</a:t>
            </a:r>
            <a:r>
              <a:rPr lang="sr-Cyrl-BA" sz="28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sr-Cyrl-BA" sz="2800" b="1" dirty="0"/>
          </a:p>
        </p:txBody>
      </p:sp>
      <p:sp>
        <p:nvSpPr>
          <p:cNvPr id="12" name="Pravougaonik 11">
            <a:extLst>
              <a:ext uri="{FF2B5EF4-FFF2-40B4-BE49-F238E27FC236}">
                <a16:creationId xmlns:a16="http://schemas.microsoft.com/office/drawing/2014/main" id="{3DFC436A-3BDE-45F7-8442-704871A03C5B}"/>
              </a:ext>
            </a:extLst>
          </p:cNvPr>
          <p:cNvSpPr/>
          <p:nvPr/>
        </p:nvSpPr>
        <p:spPr>
          <a:xfrm rot="20993006">
            <a:off x="5875051" y="3359446"/>
            <a:ext cx="537327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sr-Latn-BA" sz="3200" b="1" dirty="0"/>
              <a:t>⁻</a:t>
            </a:r>
            <a:r>
              <a:rPr lang="sr-Cyrl-BA" sz="3200" b="1" dirty="0"/>
              <a:t>3</a:t>
            </a:r>
            <a:endParaRPr lang="sr-Cyrl-BA" sz="2000" b="1" dirty="0"/>
          </a:p>
        </p:txBody>
      </p:sp>
      <p:sp>
        <p:nvSpPr>
          <p:cNvPr id="13" name="Desna velika zagrada 12">
            <a:extLst>
              <a:ext uri="{FF2B5EF4-FFF2-40B4-BE49-F238E27FC236}">
                <a16:creationId xmlns:a16="http://schemas.microsoft.com/office/drawing/2014/main" id="{A512AB28-39D9-4F85-BC8C-FC40CBF37A75}"/>
              </a:ext>
            </a:extLst>
          </p:cNvPr>
          <p:cNvSpPr/>
          <p:nvPr/>
        </p:nvSpPr>
        <p:spPr>
          <a:xfrm rot="16200000">
            <a:off x="4973381" y="1830621"/>
            <a:ext cx="641168" cy="233119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37A2E62A-98EE-4962-A5F4-EF2E4E99D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358044"/>
              </p:ext>
            </p:extLst>
          </p:nvPr>
        </p:nvGraphicFramePr>
        <p:xfrm>
          <a:off x="5063552" y="2157472"/>
          <a:ext cx="460826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26">
                  <a:extLst>
                    <a:ext uri="{9D8B030D-6E8A-4147-A177-3AD203B41FA5}">
                      <a16:colId xmlns:a16="http://schemas.microsoft.com/office/drawing/2014/main" val="27596754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Cyrl-BA" sz="2800" dirty="0"/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490303"/>
                  </a:ext>
                </a:extLst>
              </a:tr>
            </a:tbl>
          </a:graphicData>
        </a:graphic>
      </p:graphicFrame>
      <p:graphicFrame>
        <p:nvGraphicFramePr>
          <p:cNvPr id="15" name="Tabela 19">
            <a:extLst>
              <a:ext uri="{FF2B5EF4-FFF2-40B4-BE49-F238E27FC236}">
                <a16:creationId xmlns:a16="http://schemas.microsoft.com/office/drawing/2014/main" id="{A08F3F0E-6805-421D-8157-62D1870A2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019345"/>
              </p:ext>
            </p:extLst>
          </p:nvPr>
        </p:nvGraphicFramePr>
        <p:xfrm>
          <a:off x="4515395" y="3930773"/>
          <a:ext cx="386388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388">
                  <a:extLst>
                    <a:ext uri="{9D8B030D-6E8A-4147-A177-3AD203B41FA5}">
                      <a16:colId xmlns:a16="http://schemas.microsoft.com/office/drawing/2014/main" val="732409455"/>
                    </a:ext>
                  </a:extLst>
                </a:gridCol>
              </a:tblGrid>
              <a:tr h="499214">
                <a:tc>
                  <a:txBody>
                    <a:bodyPr/>
                    <a:lstStyle/>
                    <a:p>
                      <a:r>
                        <a:rPr lang="sr-Latn-BA" sz="2800" dirty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sr-Cyrl-BA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2900675"/>
                  </a:ext>
                </a:extLst>
              </a:tr>
            </a:tbl>
          </a:graphicData>
        </a:graphic>
      </p:graphicFrame>
      <p:graphicFrame>
        <p:nvGraphicFramePr>
          <p:cNvPr id="16" name="Tabela 23">
            <a:extLst>
              <a:ext uri="{FF2B5EF4-FFF2-40B4-BE49-F238E27FC236}">
                <a16:creationId xmlns:a16="http://schemas.microsoft.com/office/drawing/2014/main" id="{25097637-DEE8-416B-AF4D-EF02669613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099314"/>
              </p:ext>
            </p:extLst>
          </p:nvPr>
        </p:nvGraphicFramePr>
        <p:xfrm>
          <a:off x="6434650" y="2454792"/>
          <a:ext cx="5142523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2523">
                  <a:extLst>
                    <a:ext uri="{9D8B030D-6E8A-4147-A177-3AD203B41FA5}">
                      <a16:colId xmlns:a16="http://schemas.microsoft.com/office/drawing/2014/main" val="1934209946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2400" dirty="0">
                          <a:solidFill>
                            <a:schemeClr val="tx1"/>
                          </a:solidFill>
                        </a:rPr>
                        <a:t>Потиче из </a:t>
                      </a:r>
                      <a:r>
                        <a:rPr lang="sr-Latn-BA" sz="2400" dirty="0">
                          <a:solidFill>
                            <a:schemeClr val="tx1"/>
                          </a:solidFill>
                        </a:rPr>
                        <a:t>H₃ PO₄, </a:t>
                      </a:r>
                      <a:r>
                        <a:rPr lang="sr-Cyrl-BA" sz="2400" dirty="0">
                          <a:solidFill>
                            <a:schemeClr val="tx1"/>
                          </a:solidFill>
                        </a:rPr>
                        <a:t>има три водоника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625796"/>
                  </a:ext>
                </a:extLst>
              </a:tr>
            </a:tbl>
          </a:graphicData>
        </a:graphic>
      </p:graphicFrame>
      <p:graphicFrame>
        <p:nvGraphicFramePr>
          <p:cNvPr id="17" name="Tabela 27">
            <a:extLst>
              <a:ext uri="{FF2B5EF4-FFF2-40B4-BE49-F238E27FC236}">
                <a16:creationId xmlns:a16="http://schemas.microsoft.com/office/drawing/2014/main" id="{0701C28E-CDD7-413B-BB0D-93891E1138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487590"/>
              </p:ext>
            </p:extLst>
          </p:nvPr>
        </p:nvGraphicFramePr>
        <p:xfrm>
          <a:off x="269824" y="5575774"/>
          <a:ext cx="1130735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7350">
                  <a:extLst>
                    <a:ext uri="{9D8B030D-6E8A-4147-A177-3AD203B41FA5}">
                      <a16:colId xmlns:a16="http://schemas.microsoft.com/office/drawing/2014/main" val="25712838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2400" dirty="0">
                          <a:solidFill>
                            <a:schemeClr val="tx1"/>
                          </a:solidFill>
                        </a:rPr>
                        <a:t>Све соли које имају овај </a:t>
                      </a:r>
                      <a:r>
                        <a:rPr lang="sr-Cyrl-BA" sz="2400" dirty="0" err="1">
                          <a:solidFill>
                            <a:schemeClr val="tx1"/>
                          </a:solidFill>
                        </a:rPr>
                        <a:t>киселински</a:t>
                      </a:r>
                      <a:r>
                        <a:rPr lang="sr-Cyrl-BA" sz="2400" dirty="0">
                          <a:solidFill>
                            <a:schemeClr val="tx1"/>
                          </a:solidFill>
                        </a:rPr>
                        <a:t> остатак (</a:t>
                      </a:r>
                      <a:r>
                        <a:rPr lang="sr-Latn-BA" sz="2400" dirty="0">
                          <a:solidFill>
                            <a:schemeClr val="tx1"/>
                          </a:solidFill>
                        </a:rPr>
                        <a:t>PO₄¯³</a:t>
                      </a:r>
                      <a:r>
                        <a:rPr lang="sr-Cyrl-BA" sz="2400" dirty="0">
                          <a:solidFill>
                            <a:schemeClr val="tx1"/>
                          </a:solidFill>
                        </a:rPr>
                        <a:t>) се зову ФОСФАТИ.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752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2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6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8773CCB8-EA7D-4388-B594-DD84846392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361" y="1122233"/>
            <a:ext cx="7915275" cy="5600700"/>
          </a:xfrm>
          <a:prstGeom prst="rect">
            <a:avLst/>
          </a:prstGeom>
        </p:spPr>
      </p:pic>
      <p:pic>
        <p:nvPicPr>
          <p:cNvPr id="9" name="Čuvar mesta za sadržaj 8">
            <a:extLst>
              <a:ext uri="{FF2B5EF4-FFF2-40B4-BE49-F238E27FC236}">
                <a16:creationId xmlns:a16="http://schemas.microsoft.com/office/drawing/2014/main" id="{14F81C0F-F872-4A47-BC76-5BCBFDA809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008" y="281857"/>
            <a:ext cx="9323882" cy="6597405"/>
          </a:xfr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215E5CBD-90F8-4D11-ABBC-AB1BEE06A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194" y="39264"/>
            <a:ext cx="10515600" cy="1325563"/>
          </a:xfrm>
        </p:spPr>
        <p:txBody>
          <a:bodyPr/>
          <a:lstStyle/>
          <a:p>
            <a:r>
              <a:rPr lang="sr-Cyrl-BA" b="1" dirty="0">
                <a:latin typeface="+mn-lt"/>
              </a:rPr>
              <a:t>Периодни систем елемената</a:t>
            </a:r>
          </a:p>
        </p:txBody>
      </p:sp>
    </p:spTree>
    <p:extLst>
      <p:ext uri="{BB962C8B-B14F-4D97-AF65-F5344CB8AC3E}">
        <p14:creationId xmlns:p14="http://schemas.microsoft.com/office/powerpoint/2010/main" val="1612104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F09FD4-8896-43D4-97FC-9458186C4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Како ће се звати соли?</a:t>
            </a:r>
            <a:br>
              <a:rPr lang="sr-Cyrl-BA" dirty="0"/>
            </a:br>
            <a:endParaRPr lang="sr-Cyrl-BA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5BDF6AA7-56BE-4203-8370-8D3413CEC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870" y="1391478"/>
            <a:ext cx="10624930" cy="5300870"/>
          </a:xfrm>
        </p:spPr>
        <p:txBody>
          <a:bodyPr>
            <a:normAutofit fontScale="62500" lnSpcReduction="20000"/>
          </a:bodyPr>
          <a:lstStyle/>
          <a:p>
            <a:pPr fontAlgn="t"/>
            <a:endParaRPr lang="sr-Cyrl-BA" sz="3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sr-Cyrl-BA" sz="3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НИТРИТИ</a:t>
            </a:r>
            <a:r>
              <a:rPr lang="sr-Cyrl-BA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су соли од </a:t>
            </a:r>
            <a:r>
              <a:rPr lang="sr-Cyrl-BA" sz="3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АЗОТАСТЕ КИСЕЛИНЕ </a:t>
            </a:r>
            <a:r>
              <a:rPr lang="sr-Cyrl-BA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они имају </a:t>
            </a:r>
            <a:r>
              <a:rPr lang="sr-Latn-BA" sz="3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NO₂¯¹</a:t>
            </a:r>
            <a:r>
              <a:rPr lang="sr-Cyrl-BA" sz="3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киселински</a:t>
            </a:r>
            <a:r>
              <a:rPr lang="sr-Cyrl-BA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остатак.</a:t>
            </a:r>
            <a:endParaRPr lang="sr-Cyrl-BA" sz="3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sr-Cyrl-BA" sz="3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НИТРАТИ</a:t>
            </a:r>
            <a:r>
              <a:rPr lang="sr-Cyrl-BA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су соли од  </a:t>
            </a:r>
            <a:r>
              <a:rPr lang="sr-Cyrl-BA" sz="3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АЗОТНЕ КИСЕЛИНЕ </a:t>
            </a:r>
            <a:r>
              <a:rPr lang="sr-Cyrl-BA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оне имају </a:t>
            </a:r>
            <a:r>
              <a:rPr lang="sr-Cyrl-BA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киселински</a:t>
            </a:r>
            <a:r>
              <a:rPr lang="sr-Cyrl-BA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остатак </a:t>
            </a:r>
            <a:r>
              <a:rPr lang="sr-Latn-BA" sz="3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NO₃¯¹</a:t>
            </a:r>
            <a:r>
              <a:rPr lang="sr-Cyrl-BA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Cyrl-BA" sz="3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sr-Cyrl-BA" sz="3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КАРБОНАТИ</a:t>
            </a:r>
            <a:r>
              <a:rPr lang="sr-Cyrl-BA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су соли од </a:t>
            </a:r>
            <a:r>
              <a:rPr lang="sr-Cyrl-BA" sz="3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УГЉЕНЕ КИСЕЛИНЕ  </a:t>
            </a:r>
            <a:r>
              <a:rPr lang="sr-Cyrl-BA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оне имају </a:t>
            </a:r>
            <a:r>
              <a:rPr lang="sr-Cyrl-BA" sz="3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киселински</a:t>
            </a:r>
            <a:r>
              <a:rPr lang="sr-Cyrl-BA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остатак </a:t>
            </a:r>
            <a:r>
              <a:rPr lang="sr-Latn-BA" sz="3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CO₃⁻²</a:t>
            </a:r>
            <a:endParaRPr lang="sr-Cyrl-BA" sz="3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sr-Cyrl-BA" sz="3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СУЛФИТИ</a:t>
            </a:r>
            <a:r>
              <a:rPr lang="sr-Cyrl-BA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су соли од </a:t>
            </a:r>
            <a:r>
              <a:rPr lang="sr-Cyrl-BA" sz="3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СУМПОРАСТЕ КИСЕЛИНЕ </a:t>
            </a:r>
            <a:r>
              <a:rPr lang="sr-Cyrl-BA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 </a:t>
            </a:r>
            <a:r>
              <a:rPr lang="sr-Latn-BA" sz="3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SO₃⁻²</a:t>
            </a:r>
            <a:r>
              <a:rPr lang="sr-Cyrl-BA" sz="3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BA" sz="3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киселинским</a:t>
            </a:r>
            <a:r>
              <a:rPr lang="sr-Cyrl-BA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остатком.</a:t>
            </a:r>
            <a:endParaRPr lang="sr-Cyrl-BA" sz="3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sr-Cyrl-BA" sz="3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СУЛФАТИ</a:t>
            </a:r>
            <a:r>
              <a:rPr lang="sr-Cyrl-BA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су соли од </a:t>
            </a:r>
            <a:r>
              <a:rPr lang="sr-Cyrl-BA" sz="3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СУМПОРНЕ КИСЕЛИНЕ </a:t>
            </a:r>
            <a:r>
              <a:rPr lang="sr-Cyrl-BA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које имају </a:t>
            </a:r>
            <a:r>
              <a:rPr lang="sr-Latn-BA" sz="3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SO₄⁻²</a:t>
            </a:r>
            <a:r>
              <a:rPr lang="sr-Cyrl-BA" sz="3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киселински</a:t>
            </a:r>
            <a:r>
              <a:rPr lang="sr-Cyrl-BA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остатак.</a:t>
            </a:r>
            <a:endParaRPr lang="sr-Cyrl-BA" sz="3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sr-Cyrl-BA" sz="34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ФОСФИТИ</a:t>
            </a:r>
            <a:r>
              <a:rPr lang="sr-Cyrl-BA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су соли од </a:t>
            </a:r>
            <a:r>
              <a:rPr lang="sr-Cyrl-BA" sz="34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ФОСФОРАСТЕ КИСЕЛИНЕ</a:t>
            </a:r>
            <a:r>
              <a:rPr lang="sr-Cyrl-BA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имају </a:t>
            </a:r>
            <a:r>
              <a:rPr lang="sr-Latn-BA" sz="34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PO₃¯³</a:t>
            </a:r>
            <a:r>
              <a:rPr lang="sr-Cyrl-BA" sz="34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киселински</a:t>
            </a:r>
            <a:r>
              <a:rPr lang="sr-Cyrl-BA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остатак.</a:t>
            </a:r>
            <a:endParaRPr lang="sr-Cyrl-BA" sz="3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sr-Cyrl-BA" sz="34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ФОСФАТИ</a:t>
            </a:r>
            <a:r>
              <a:rPr lang="sr-Cyrl-BA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су соли од </a:t>
            </a:r>
            <a:r>
              <a:rPr lang="sr-Cyrl-BA" sz="34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ФОСФОРНЕ КИСЕЛИНЕ</a:t>
            </a:r>
            <a:r>
              <a:rPr lang="sr-Cyrl-BA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препознамо их по </a:t>
            </a:r>
            <a:r>
              <a:rPr lang="sr-Latn-BA" sz="34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PO₄¯³</a:t>
            </a:r>
            <a:r>
              <a:rPr lang="sr-Cyrl-BA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остатку.</a:t>
            </a:r>
            <a:endParaRPr lang="sr-Cyrl-BA" sz="3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sr-Cyrl-BA" sz="3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ХЛОРИДИ </a:t>
            </a:r>
            <a:r>
              <a:rPr lang="sr-Cyrl-BA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 соли од </a:t>
            </a:r>
            <a:r>
              <a:rPr lang="sr-Cyrl-BA" sz="3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ХЛОРО-ВОДОНИЧНЕ КИСЕЛИНЕ </a:t>
            </a:r>
            <a:r>
              <a:rPr lang="sr-Cyrl-BA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садрже </a:t>
            </a:r>
            <a:r>
              <a:rPr lang="sr-Latn-BA" sz="3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Cl¯¹</a:t>
            </a:r>
            <a:r>
              <a:rPr lang="sr-Cyrl-BA" sz="3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остатак.</a:t>
            </a:r>
            <a:endParaRPr lang="sr-Cyrl-BA" sz="3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3400" b="1" dirty="0">
                <a:solidFill>
                  <a:srgbClr val="E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СУЛФИДИ</a:t>
            </a:r>
            <a:r>
              <a:rPr lang="sr-Cyrl-BA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имају </a:t>
            </a:r>
            <a:r>
              <a:rPr lang="sr-Latn-BA" sz="3400" b="1" dirty="0">
                <a:solidFill>
                  <a:srgbClr val="E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S⁻²</a:t>
            </a:r>
            <a:r>
              <a:rPr lang="sr-Cyrl-BA" sz="3400" b="1" dirty="0">
                <a:solidFill>
                  <a:srgbClr val="E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киселински</a:t>
            </a:r>
            <a:r>
              <a:rPr lang="sr-Cyrl-BA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остатак.</a:t>
            </a:r>
            <a:endParaRPr lang="sr-Cyrl-BA" sz="3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8372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Office">
  <a:themeElements>
    <a:clrScheme name="Zelena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1259</Words>
  <Application>Microsoft Office PowerPoint</Application>
  <PresentationFormat>Široki ekran</PresentationFormat>
  <Paragraphs>145</Paragraphs>
  <Slides>10</Slides>
  <Notes>9</Notes>
  <HiddenSlides>0</HiddenSlides>
  <MMClips>0</MMClips>
  <ScaleCrop>false</ScaleCrop>
  <HeadingPairs>
    <vt:vector size="6" baseType="variant">
      <vt:variant>
        <vt:lpstr>Korišćeni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Office</vt:lpstr>
      <vt:lpstr>            НЕОРГАНСКА ЈЕДИЊЕЊА </vt:lpstr>
      <vt:lpstr>СОЛИ</vt:lpstr>
      <vt:lpstr>PowerPoint prezentacija</vt:lpstr>
      <vt:lpstr>САСТАВЉАЊЕ ФОРМУЛА:</vt:lpstr>
      <vt:lpstr>НАЗИВ ЈЕДИЊЕЊА</vt:lpstr>
      <vt:lpstr>Саставимо формуле соли.</vt:lpstr>
      <vt:lpstr>Напишимо формулом соли из назива</vt:lpstr>
      <vt:lpstr>Периодни систем елемената</vt:lpstr>
      <vt:lpstr>Како ће се звати соли? </vt:lpstr>
      <vt:lpstr>Задаћа за самосталан рад: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Nastavnik</dc:creator>
  <cp:lastModifiedBy>Nastavnik</cp:lastModifiedBy>
  <cp:revision>50</cp:revision>
  <dcterms:created xsi:type="dcterms:W3CDTF">2020-03-28T11:51:59Z</dcterms:created>
  <dcterms:modified xsi:type="dcterms:W3CDTF">2020-04-26T19:46:33Z</dcterms:modified>
</cp:coreProperties>
</file>