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C94D60-CC8E-4704-9D7E-15C0A499B4F9}">
          <p14:sldIdLst>
            <p14:sldId id="256"/>
            <p14:sldId id="257"/>
            <p14:sldId id="258"/>
            <p14:sldId id="259"/>
            <p14:sldId id="264"/>
            <p14:sldId id="261"/>
            <p14:sldId id="263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Blagojevic" initials="V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65758"/>
    <a:srgbClr val="295D5E"/>
    <a:srgbClr val="008A00"/>
    <a:srgbClr val="007434"/>
    <a:srgbClr val="235558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990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9864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02380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0844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96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93697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4702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9172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0202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02176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813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15417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580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583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421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5685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059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587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01A30B-4D19-40DF-AEF6-74D5A892A023}" type="datetimeFigureOut">
              <a:rPr lang="sr-Cyrl-BA" smtClean="0"/>
              <a:t>27.4.2020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1231-7FB9-4347-BF22-3A1806C6FB3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64240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518396-4C04-4F65-8F2E-75460025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92" y="929300"/>
            <a:ext cx="6061056" cy="1463025"/>
          </a:xfrm>
        </p:spPr>
        <p:txBody>
          <a:bodyPr/>
          <a:lstStyle/>
          <a:p>
            <a:pPr algn="ctr"/>
            <a:r>
              <a:rPr lang="sr-Cyrl-RS" sz="6600" b="1" dirty="0" smtClean="0">
                <a:solidFill>
                  <a:schemeClr val="tx1"/>
                </a:solidFill>
              </a:rPr>
              <a:t>ПРОПОРЦИЈЕ</a:t>
            </a:r>
            <a:endParaRPr lang="sr-Cyrl-RS" sz="66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0C32AC-F1A7-42D8-B5E4-2BA1D28A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8988" y="2027456"/>
            <a:ext cx="6619244" cy="2178768"/>
          </a:xfrm>
        </p:spPr>
        <p:txBody>
          <a:bodyPr>
            <a:normAutofit fontScale="85000" lnSpcReduction="20000"/>
          </a:bodyPr>
          <a:lstStyle/>
          <a:p>
            <a:pPr algn="ctr"/>
            <a:endParaRPr lang="sr-Latn-BA" sz="2400" b="1" dirty="0" smtClean="0">
              <a:solidFill>
                <a:schemeClr val="tx1"/>
              </a:solidFill>
            </a:endParaRPr>
          </a:p>
          <a:p>
            <a:pPr algn="ctr"/>
            <a:endParaRPr lang="sr-Latn-BA" sz="2400" b="1" dirty="0">
              <a:solidFill>
                <a:schemeClr val="tx1"/>
              </a:solidFill>
            </a:endParaRPr>
          </a:p>
          <a:p>
            <a:pPr algn="ctr"/>
            <a:endParaRPr lang="sr-Cyrl-BA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8</a:t>
            </a:r>
            <a:r>
              <a:rPr lang="sr-Cyrl-RS" sz="2600" b="1" dirty="0">
                <a:solidFill>
                  <a:schemeClr val="tx1"/>
                </a:solidFill>
              </a:rPr>
              <a:t>. </a:t>
            </a:r>
            <a:r>
              <a:rPr lang="sr-Cyrl-RS" sz="2600" b="1" dirty="0" smtClean="0">
                <a:solidFill>
                  <a:schemeClr val="tx1"/>
                </a:solidFill>
              </a:rPr>
              <a:t>Разред</a:t>
            </a:r>
          </a:p>
          <a:p>
            <a:pPr algn="ctr"/>
            <a:endParaRPr lang="sr-Cyrl-RS" sz="2600" b="1" dirty="0">
              <a:solidFill>
                <a:schemeClr val="tx1"/>
              </a:solidFill>
            </a:endParaRPr>
          </a:p>
          <a:p>
            <a:pPr algn="ctr"/>
            <a:r>
              <a:rPr lang="sr-Latn-BA" sz="2600" b="1" dirty="0" smtClean="0">
                <a:solidFill>
                  <a:schemeClr val="tx1"/>
                </a:solidFill>
              </a:rPr>
              <a:t>04. Maj 2020. </a:t>
            </a:r>
            <a:r>
              <a:rPr lang="sr-Cyrl-BA" sz="2600" b="1" dirty="0" smtClean="0">
                <a:solidFill>
                  <a:schemeClr val="tx1"/>
                </a:solidFill>
              </a:rPr>
              <a:t>године</a:t>
            </a:r>
            <a:endParaRPr lang="sr-Cyrl-RS" sz="2600" b="1" dirty="0">
              <a:solidFill>
                <a:schemeClr val="tx1"/>
              </a:solidFill>
            </a:endParaRPr>
          </a:p>
          <a:p>
            <a:endParaRPr lang="sr-Cyrl-RS" b="1" dirty="0">
              <a:solidFill>
                <a:schemeClr val="tx1"/>
              </a:solidFill>
            </a:endParaRPr>
          </a:p>
          <a:p>
            <a:endParaRPr lang="sr-Cyrl-RS" b="1" dirty="0">
              <a:solidFill>
                <a:schemeClr val="tx1"/>
              </a:solidFill>
            </a:endParaRPr>
          </a:p>
          <a:p>
            <a:endParaRPr lang="sr-Cyrl-B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CB06EBB-5D1C-4BF5-A5E9-8D800BA33FB6}"/>
              </a:ext>
            </a:extLst>
          </p:cNvPr>
          <p:cNvSpPr txBox="1"/>
          <p:nvPr/>
        </p:nvSpPr>
        <p:spPr>
          <a:xfrm>
            <a:off x="3233056" y="4198776"/>
            <a:ext cx="41847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1200" b="1" dirty="0"/>
              <a:t>Унутрашњи чланови пропорције</a:t>
            </a:r>
            <a:endParaRPr lang="sr-Cyrl-BA" sz="1200" b="1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5342114-9FAA-4940-AC50-CAF8D4DB5419}"/>
              </a:ext>
            </a:extLst>
          </p:cNvPr>
          <p:cNvSpPr txBox="1"/>
          <p:nvPr/>
        </p:nvSpPr>
        <p:spPr>
          <a:xfrm>
            <a:off x="3233056" y="2920501"/>
            <a:ext cx="41847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1200" b="1" dirty="0"/>
              <a:t>Спољашњи чланови пропорције</a:t>
            </a:r>
            <a:endParaRPr lang="sr-Cyrl-BA" sz="1200" b="1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D410294B-CEBB-41FF-B85A-D95715DBEA3A}"/>
              </a:ext>
            </a:extLst>
          </p:cNvPr>
          <p:cNvCxnSpPr/>
          <p:nvPr/>
        </p:nvCxnSpPr>
        <p:spPr>
          <a:xfrm flipV="1">
            <a:off x="4520682" y="3729912"/>
            <a:ext cx="293914" cy="524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B75B5C2E-950A-41FD-8E83-E7CE3279499F}"/>
              </a:ext>
            </a:extLst>
          </p:cNvPr>
          <p:cNvCxnSpPr>
            <a:cxnSpLocks/>
          </p:cNvCxnSpPr>
          <p:nvPr/>
        </p:nvCxnSpPr>
        <p:spPr>
          <a:xfrm flipH="1" flipV="1">
            <a:off x="4219770" y="3725086"/>
            <a:ext cx="300912" cy="52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1389349F-9817-4BB5-8A90-5129989FFB33}"/>
              </a:ext>
            </a:extLst>
          </p:cNvPr>
          <p:cNvCxnSpPr/>
          <p:nvPr/>
        </p:nvCxnSpPr>
        <p:spPr>
          <a:xfrm>
            <a:off x="4457700" y="3151674"/>
            <a:ext cx="867746" cy="331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3A1F21B4-A552-4D5E-84EB-AED7897D795F}"/>
              </a:ext>
            </a:extLst>
          </p:cNvPr>
          <p:cNvCxnSpPr/>
          <p:nvPr/>
        </p:nvCxnSpPr>
        <p:spPr>
          <a:xfrm flipH="1">
            <a:off x="3614468" y="3146669"/>
            <a:ext cx="843232" cy="336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CACFE14-9FB5-4CE8-A01F-280AE7318CE1}"/>
                  </a:ext>
                </a:extLst>
              </p:cNvPr>
              <p:cNvSpPr txBox="1"/>
              <p:nvPr/>
            </p:nvSpPr>
            <p:spPr>
              <a:xfrm>
                <a:off x="3233055" y="3310091"/>
                <a:ext cx="2434499" cy="5309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sr-Cyrl-BA" sz="3000" b="1" i="1" smtClean="0">
                          <a:latin typeface="Cambria Math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sr-Cyrl-BA" sz="30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sr-Cyrl-BA" sz="3000" b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ACFE14-9FB5-4CE8-A01F-280AE7318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055" y="3310091"/>
                <a:ext cx="2434499" cy="5309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F6FD1BA-CC8E-44CC-8B24-AFB3315BD2F4}"/>
              </a:ext>
            </a:extLst>
          </p:cNvPr>
          <p:cNvSpPr txBox="1"/>
          <p:nvPr/>
        </p:nvSpPr>
        <p:spPr>
          <a:xfrm>
            <a:off x="735208" y="2179621"/>
            <a:ext cx="81587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2400" b="1" dirty="0"/>
              <a:t>Једнакост двије размјере назива се</a:t>
            </a:r>
            <a:r>
              <a:rPr lang="en-US" sz="2400" b="1" dirty="0"/>
              <a:t> </a:t>
            </a:r>
            <a:r>
              <a:rPr lang="sr-Cyrl-RS" sz="2400" b="1" u="sng" dirty="0"/>
              <a:t>пропорција.</a:t>
            </a:r>
            <a:endParaRPr lang="sr-Cyrl-BA" sz="2400" b="1" u="sng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5FE2A86-7AC9-4609-82DB-19E1B3BE6754}"/>
              </a:ext>
            </a:extLst>
          </p:cNvPr>
          <p:cNvSpPr txBox="1"/>
          <p:nvPr/>
        </p:nvSpPr>
        <p:spPr>
          <a:xfrm>
            <a:off x="801266" y="144319"/>
            <a:ext cx="871246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2400" b="1" dirty="0"/>
              <a:t>Поновимо: Размјера је количник два броја.</a:t>
            </a:r>
            <a:endParaRPr lang="sr-Cyrl-B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9D3AE600-60F1-4FE0-B576-0FED922A98AF}"/>
                  </a:ext>
                </a:extLst>
              </p:cNvPr>
              <p:cNvSpPr txBox="1"/>
              <p:nvPr/>
            </p:nvSpPr>
            <p:spPr>
              <a:xfrm>
                <a:off x="2568834" y="1139019"/>
                <a:ext cx="4006333" cy="78088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7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7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sr-Cyrl-BA" sz="2700" b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3AE600-60F1-4FE0-B576-0FED922A9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11" y="1518692"/>
                <a:ext cx="5341777" cy="10411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3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1" grpId="0"/>
      <p:bldP spid="89" grpId="0"/>
      <p:bldP spid="90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7AAA8477-7A55-40BE-B08E-50A139DB04BA}"/>
              </a:ext>
            </a:extLst>
          </p:cNvPr>
          <p:cNvSpPr txBox="1">
            <a:spLocks/>
          </p:cNvSpPr>
          <p:nvPr/>
        </p:nvSpPr>
        <p:spPr>
          <a:xfrm>
            <a:off x="866216" y="242456"/>
            <a:ext cx="7571202" cy="466898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sr-Cyrl-BA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C3155B-4F8D-4C26-A37D-1451060AE6EA}"/>
              </a:ext>
            </a:extLst>
          </p:cNvPr>
          <p:cNvSpPr txBox="1">
            <a:spLocks/>
          </p:cNvSpPr>
          <p:nvPr/>
        </p:nvSpPr>
        <p:spPr>
          <a:xfrm>
            <a:off x="866216" y="3583035"/>
            <a:ext cx="7571202" cy="132840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sr-Cyrl-B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E628806-93A7-4B80-A933-589981104E93}"/>
                  </a:ext>
                </a:extLst>
              </p:cNvPr>
              <p:cNvSpPr txBox="1"/>
              <p:nvPr/>
            </p:nvSpPr>
            <p:spPr>
              <a:xfrm>
                <a:off x="2364042" y="2224281"/>
                <a:ext cx="4211014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sr-Cyrl-BA" sz="3000" b="1" i="1" smtClean="0">
                          <a:latin typeface="Cambria Math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sr-Cyrl-BA" sz="3000" b="1" i="1" smtClean="0">
                          <a:latin typeface="Cambria Math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sr-Cyrl-BA" sz="3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E628806-93A7-4B80-A933-58998110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042" y="2224281"/>
                <a:ext cx="421101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id="{73922B4C-C2CE-4BD2-9967-DEB05601D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8733" y="3033136"/>
                <a:ext cx="5101629" cy="1328401"/>
              </a:xfrm>
              <a:prstGeom prst="rect">
                <a:avLst/>
              </a:prstGeom>
            </p:spPr>
            <p:txBody>
              <a:bodyPr lIns="68580" tIns="34290" rIns="68580" bIns="34290"/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000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sr-Cyrl-BA" b="1" dirty="0"/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922B4C-C2CE-4BD2-9967-DEB05601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11" y="4044181"/>
                <a:ext cx="6802172" cy="1771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="" xmlns:a16="http://schemas.microsoft.com/office/drawing/2014/main" id="{E129528A-8146-4765-9B0A-D1EF936C19AC}"/>
              </a:ext>
            </a:extLst>
          </p:cNvPr>
          <p:cNvSpPr/>
          <p:nvPr/>
        </p:nvSpPr>
        <p:spPr>
          <a:xfrm rot="19555101">
            <a:off x="2858332" y="2150928"/>
            <a:ext cx="2607830" cy="1764416"/>
          </a:xfrm>
          <a:prstGeom prst="arc">
            <a:avLst>
              <a:gd name="adj1" fmla="val 15720665"/>
              <a:gd name="adj2" fmla="val 292263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4EB67E0-3262-4615-B0C2-B45DF6D07AC1}"/>
              </a:ext>
            </a:extLst>
          </p:cNvPr>
          <p:cNvSpPr/>
          <p:nvPr/>
        </p:nvSpPr>
        <p:spPr>
          <a:xfrm rot="7738021">
            <a:off x="3952064" y="1859681"/>
            <a:ext cx="818762" cy="1006088"/>
          </a:xfrm>
          <a:prstGeom prst="arc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5C21522-7DE7-4E57-986E-E560DC5E48E2}"/>
              </a:ext>
            </a:extLst>
          </p:cNvPr>
          <p:cNvSpPr txBox="1"/>
          <p:nvPr/>
        </p:nvSpPr>
        <p:spPr>
          <a:xfrm>
            <a:off x="340690" y="294539"/>
            <a:ext cx="8622254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RS" sz="2400" b="1" dirty="0"/>
              <a:t>Пропорција се рјешава тако што се помнож</a:t>
            </a:r>
            <a:r>
              <a:rPr lang="sr-Cyrl-BA" sz="2400" b="1" dirty="0"/>
              <a:t>и</a:t>
            </a:r>
            <a:r>
              <a:rPr lang="sr-Cyrl-RS" sz="2400" b="1" dirty="0"/>
              <a:t> спољашњи са спољашњим чланом, унутрашњи са унутрашњим чланом.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95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2">
                <a:extLst>
                  <a:ext uri="{FF2B5EF4-FFF2-40B4-BE49-F238E27FC236}">
                    <a16:creationId xmlns="" xmlns:a16="http://schemas.microsoft.com/office/drawing/2014/main" id="{BDCD78D7-903B-4771-836B-E296F234AE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454" y="542518"/>
                <a:ext cx="7461407" cy="1643643"/>
              </a:xfrm>
              <a:prstGeom prst="rect">
                <a:avLst/>
              </a:prstGeom>
            </p:spPr>
            <p:txBody>
              <a:bodyPr lIns="68580" tIns="34290" rIns="68580" bIns="34290"/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R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</m:oMath>
                  </m:oMathPara>
                </a14:m>
                <a:endParaRPr lang="sr-Cyrl-BA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CD78D7-903B-4771-836B-E296F234A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" y="542518"/>
                <a:ext cx="7461407" cy="16436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>
                <a:extLst>
                  <a:ext uri="{FF2B5EF4-FFF2-40B4-BE49-F238E27FC236}">
                    <a16:creationId xmlns="" xmlns:a16="http://schemas.microsoft.com/office/drawing/2014/main" id="{BE1A351E-A101-4E37-8DB8-B5F74995D1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48617" y="1126859"/>
                <a:ext cx="6619245" cy="110198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sr-Cyrl-BA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sr-Cyrl-BA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sr-Cyrl-BA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r>
                  <a:rPr lang="en-US" sz="2400" b="1" dirty="0">
                    <a:solidFill>
                      <a:schemeClr val="tx1"/>
                    </a:solidFill>
                  </a:rPr>
                  <a:t/>
                </a:r>
                <a:br>
                  <a:rPr lang="en-US" sz="2400" b="1" dirty="0">
                    <a:solidFill>
                      <a:schemeClr val="tx1"/>
                    </a:solidFill>
                  </a:rPr>
                </a:br>
                <a:endParaRPr lang="sr-Cyrl-BA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it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E1A351E-A101-4E37-8DB8-B5F74995D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8617" y="1126859"/>
                <a:ext cx="6619245" cy="110198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11BBC0-5F6A-4961-9D6D-70423C462B20}"/>
              </a:ext>
            </a:extLst>
          </p:cNvPr>
          <p:cNvSpPr txBox="1"/>
          <p:nvPr/>
        </p:nvSpPr>
        <p:spPr>
          <a:xfrm>
            <a:off x="474452" y="479745"/>
            <a:ext cx="829740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RS" sz="2400" b="1" dirty="0"/>
              <a:t>Продужена пропорција је једнакост 3 или више размјера</a:t>
            </a:r>
            <a:r>
              <a:rPr lang="sr-Cyrl-RS" b="1" dirty="0"/>
              <a:t>.</a:t>
            </a:r>
          </a:p>
          <a:p>
            <a:endParaRPr lang="sr-Cyrl-BA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7">
                <a:extLst>
                  <a:ext uri="{FF2B5EF4-FFF2-40B4-BE49-F238E27FC236}">
                    <a16:creationId xmlns="" xmlns:a16="http://schemas.microsoft.com/office/drawing/2014/main" id="{BE1A351E-A101-4E37-8DB8-B5F74995D1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822" y="2712633"/>
                <a:ext cx="6619245" cy="1101986"/>
              </a:xfrm>
              <a:prstGeom prst="rect">
                <a:avLst/>
              </a:prstGeom>
            </p:spPr>
            <p:txBody>
              <a:bodyPr vert="horz" lIns="68580" tIns="34290" rIns="68580" bIns="34290" rtlCol="0" anchor="b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b="0" i="0" kern="1200" cap="none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sr-Cyrl-BA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sr-Cyrl-BA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sr-Latn-BA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sr-Latn-BA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sr-Latn-BA" sz="2400" b="1" dirty="0" smtClean="0">
                    <a:solidFill>
                      <a:schemeClr val="tx1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sr-Cyrl-BA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/>
                </a:r>
                <a:br>
                  <a:rPr lang="en-US" sz="2400" b="1" dirty="0">
                    <a:solidFill>
                      <a:schemeClr val="tx1"/>
                    </a:solidFill>
                  </a:rPr>
                </a:br>
                <a:endParaRPr lang="sr-Cyrl-BA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it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E1A351E-A101-4E37-8DB8-B5F74995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22" y="2712633"/>
                <a:ext cx="6619245" cy="1101986"/>
              </a:xfrm>
              <a:prstGeom prst="rect">
                <a:avLst/>
              </a:prstGeom>
              <a:blipFill rotWithShape="1">
                <a:blip r:embed="rId4"/>
                <a:stretch>
                  <a:fillRect t="-3370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>
            <a:extLst>
              <a:ext uri="{FF2B5EF4-FFF2-40B4-BE49-F238E27FC236}">
                <a16:creationId xmlns="" xmlns:a16="http://schemas.microsoft.com/office/drawing/2014/main" id="{E129528A-8146-4765-9B0A-D1EF936C19AC}"/>
              </a:ext>
            </a:extLst>
          </p:cNvPr>
          <p:cNvSpPr/>
          <p:nvPr/>
        </p:nvSpPr>
        <p:spPr>
          <a:xfrm rot="19555101">
            <a:off x="2913653" y="2234681"/>
            <a:ext cx="2279585" cy="1733982"/>
          </a:xfrm>
          <a:prstGeom prst="arc">
            <a:avLst>
              <a:gd name="adj1" fmla="val 15788506"/>
              <a:gd name="adj2" fmla="val 21389642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04EB67E0-3262-4615-B0C2-B45DF6D07AC1}"/>
              </a:ext>
            </a:extLst>
          </p:cNvPr>
          <p:cNvSpPr/>
          <p:nvPr/>
        </p:nvSpPr>
        <p:spPr>
          <a:xfrm rot="2307892">
            <a:off x="4022134" y="2362549"/>
            <a:ext cx="1059074" cy="1467158"/>
          </a:xfrm>
          <a:prstGeom prst="arc">
            <a:avLst>
              <a:gd name="adj1" fmla="val 16200000"/>
              <a:gd name="adj2" fmla="val 19637163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04EB67E0-3262-4615-B0C2-B45DF6D07AC1}"/>
              </a:ext>
            </a:extLst>
          </p:cNvPr>
          <p:cNvSpPr/>
          <p:nvPr/>
        </p:nvSpPr>
        <p:spPr>
          <a:xfrm rot="7738021">
            <a:off x="3728779" y="1788593"/>
            <a:ext cx="818762" cy="1006088"/>
          </a:xfrm>
          <a:prstGeom prst="arc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04EB67E0-3262-4615-B0C2-B45DF6D07AC1}"/>
              </a:ext>
            </a:extLst>
          </p:cNvPr>
          <p:cNvSpPr/>
          <p:nvPr/>
        </p:nvSpPr>
        <p:spPr>
          <a:xfrm rot="3293894">
            <a:off x="3935837" y="2608932"/>
            <a:ext cx="753411" cy="536498"/>
          </a:xfrm>
          <a:prstGeom prst="arc">
            <a:avLst>
              <a:gd name="adj1" fmla="val 16200000"/>
              <a:gd name="adj2" fmla="val 20766670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19998" y="4015456"/>
                <a:ext cx="2549352" cy="43858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1" i="1">
                          <a:latin typeface="Cambria Math"/>
                        </a:rPr>
                        <m:t>𝒂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Latn-BA" sz="2400" b="1" i="1">
                          <a:latin typeface="Cambria Math"/>
                          <a:ea typeface="Cambria Math"/>
                        </a:rPr>
                        <m:t>𝒆</m:t>
                      </m:r>
                    </m:oMath>
                  </m:oMathPara>
                </a14:m>
                <a:endParaRPr lang="sr-Latn-BA" sz="24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998" y="4015456"/>
                <a:ext cx="2549352" cy="438581"/>
              </a:xfrm>
              <a:prstGeom prst="rect">
                <a:avLst/>
              </a:prstGeom>
              <a:blipFill rotWithShape="1">
                <a:blip r:embed="rId5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67254" y="1708512"/>
            <a:ext cx="230460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1800" b="1" dirty="0"/>
              <a:t>Производ свих унутрашњих чланова једнак је производу свих спољашњих чланова продужене пропорције</a:t>
            </a:r>
            <a:endParaRPr lang="sr-Latn-BA" sz="1800" b="1" dirty="0"/>
          </a:p>
        </p:txBody>
      </p:sp>
    </p:spTree>
    <p:extLst>
      <p:ext uri="{BB962C8B-B14F-4D97-AF65-F5344CB8AC3E}">
        <p14:creationId xmlns:p14="http://schemas.microsoft.com/office/powerpoint/2010/main" val="9093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 animBg="1"/>
      <p:bldP spid="17" grpId="0" animBg="1"/>
      <p:bldP spid="18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DB7025-84B8-41F9-9987-00684F0C754D}"/>
              </a:ext>
            </a:extLst>
          </p:cNvPr>
          <p:cNvSpPr txBox="1"/>
          <p:nvPr/>
        </p:nvSpPr>
        <p:spPr>
          <a:xfrm>
            <a:off x="485167" y="239792"/>
            <a:ext cx="782103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2400" b="1" dirty="0"/>
              <a:t>1. Израчунај непознати члан пропорције.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C489AD2-EA5A-48E6-A5B5-E7403B7D87B5}"/>
                  </a:ext>
                </a:extLst>
              </p:cNvPr>
              <p:cNvSpPr txBox="1"/>
              <p:nvPr/>
            </p:nvSpPr>
            <p:spPr>
              <a:xfrm>
                <a:off x="277202" y="1072474"/>
                <a:ext cx="2341934" cy="80791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sr-Cyrl-RS" sz="2400" b="1" dirty="0" smtClean="0"/>
                  <a:t>а) </a:t>
                </a:r>
                <a14:m>
                  <m:oMath xmlns:m="http://schemas.openxmlformats.org/officeDocument/2006/math">
                    <m:r>
                      <a:rPr lang="sr-Cyrl-RS" sz="2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sr-Latn-BA" sz="2400" b="1" i="1" smtClean="0">
                        <a:latin typeface="Cambria Math"/>
                      </a:rPr>
                      <m:t> </m:t>
                    </m:r>
                    <m:r>
                      <a:rPr lang="sr-Cyrl-RS" sz="2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sr-Cyrl-RS" sz="2400" b="1" dirty="0"/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489AD2-EA5A-48E6-A5B5-E7403B7D8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2" y="1072474"/>
                <a:ext cx="2341934" cy="807913"/>
              </a:xfrm>
              <a:prstGeom prst="rect">
                <a:avLst/>
              </a:prstGeom>
              <a:blipFill rotWithShape="1">
                <a:blip r:embed="rId2"/>
                <a:stretch>
                  <a:fillRect l="-4935" t="-757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191A8864-1EF5-4201-A782-1EBE313FD5D6}"/>
                  </a:ext>
                </a:extLst>
              </p:cNvPr>
              <p:cNvSpPr txBox="1"/>
              <p:nvPr/>
            </p:nvSpPr>
            <p:spPr>
              <a:xfrm>
                <a:off x="569068" y="1532941"/>
                <a:ext cx="2101175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1A8864-1EF5-4201-A782-1EBE313FD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8" y="1532941"/>
                <a:ext cx="2101175" cy="438581"/>
              </a:xfrm>
              <a:prstGeom prst="rect">
                <a:avLst/>
              </a:prstGeom>
              <a:blipFill rotWithShape="1"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91F9FAF-0B63-4337-A607-CAE32D400BD6}"/>
                  </a:ext>
                </a:extLst>
              </p:cNvPr>
              <p:cNvSpPr txBox="1"/>
              <p:nvPr/>
            </p:nvSpPr>
            <p:spPr>
              <a:xfrm>
                <a:off x="485167" y="1904188"/>
                <a:ext cx="1838528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1F9FAF-0B63-4337-A607-CAE32D40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7" y="1904188"/>
                <a:ext cx="1838528" cy="4385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C70D394-64BD-49EC-BFF1-4A05C9D1743C}"/>
                  </a:ext>
                </a:extLst>
              </p:cNvPr>
              <p:cNvSpPr txBox="1"/>
              <p:nvPr/>
            </p:nvSpPr>
            <p:spPr>
              <a:xfrm>
                <a:off x="837187" y="2342769"/>
                <a:ext cx="1564937" cy="76314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70D394-64BD-49EC-BFF1-4A05C9D17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87" y="2342769"/>
                <a:ext cx="1564937" cy="763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4F0F4127-0A28-46D7-AA54-744EC96649A0}"/>
                  </a:ext>
                </a:extLst>
              </p:cNvPr>
              <p:cNvSpPr txBox="1"/>
              <p:nvPr/>
            </p:nvSpPr>
            <p:spPr>
              <a:xfrm>
                <a:off x="646017" y="3038578"/>
                <a:ext cx="1516828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b="1" dirty="0"/>
                  <a:t> </a:t>
                </a:r>
                <a:endParaRPr lang="sr-Cyrl-BA" sz="24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0F4127-0A28-46D7-AA54-744EC9664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17" y="3038578"/>
                <a:ext cx="1516828" cy="438581"/>
              </a:xfrm>
              <a:prstGeom prst="rect">
                <a:avLst/>
              </a:prstGeom>
              <a:blipFill rotWithShape="1">
                <a:blip r:embed="rId6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F07179F-4CE2-4451-9635-C6BBC2300B45}"/>
                  </a:ext>
                </a:extLst>
              </p:cNvPr>
              <p:cNvSpPr txBox="1"/>
              <p:nvPr/>
            </p:nvSpPr>
            <p:spPr>
              <a:xfrm>
                <a:off x="2670242" y="1066013"/>
                <a:ext cx="307981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sr-Cyrl-RS" sz="2400" b="1" dirty="0" smtClean="0"/>
                  <a:t>б) </a:t>
                </a:r>
                <a14:m>
                  <m:oMath xmlns:m="http://schemas.openxmlformats.org/officeDocument/2006/math">
                    <m:r>
                      <a:rPr lang="sr-Cyrl-R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sr-Latn-BA" sz="2400" b="1" i="1" smtClean="0">
                        <a:latin typeface="Cambria Math"/>
                      </a:rPr>
                      <m:t> </m:t>
                    </m:r>
                    <m:r>
                      <a:rPr lang="sr-Cyrl-RS" sz="2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sr-Cyrl-R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sr-Latn-BA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07179F-4CE2-4451-9635-C6BBC230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42" y="1066013"/>
                <a:ext cx="3079815" cy="438582"/>
              </a:xfrm>
              <a:prstGeom prst="rect">
                <a:avLst/>
              </a:prstGeom>
              <a:blipFill rotWithShape="1">
                <a:blip r:embed="rId7"/>
                <a:stretch>
                  <a:fillRect l="-3762" t="-13889" b="-3333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CFDDA9EF-FBD5-44BA-AA2E-F67A74110B11}"/>
                  </a:ext>
                </a:extLst>
              </p:cNvPr>
              <p:cNvSpPr txBox="1"/>
              <p:nvPr/>
            </p:nvSpPr>
            <p:spPr>
              <a:xfrm>
                <a:off x="2940184" y="1532941"/>
                <a:ext cx="256810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DDA9EF-FBD5-44BA-AA2E-F67A74110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84" y="1532941"/>
                <a:ext cx="2568103" cy="438581"/>
              </a:xfrm>
              <a:prstGeom prst="rect">
                <a:avLst/>
              </a:prstGeom>
              <a:blipFill rotWithShape="1"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49DEA28-1AF2-40EB-8979-03A51022BF2B}"/>
                  </a:ext>
                </a:extLst>
              </p:cNvPr>
              <p:cNvSpPr txBox="1"/>
              <p:nvPr/>
            </p:nvSpPr>
            <p:spPr>
              <a:xfrm>
                <a:off x="2940184" y="1999870"/>
                <a:ext cx="2349229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9DEA28-1AF2-40EB-8979-03A51022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84" y="1999870"/>
                <a:ext cx="2349229" cy="438581"/>
              </a:xfrm>
              <a:prstGeom prst="rect">
                <a:avLst/>
              </a:prstGeom>
              <a:blipFill rotWithShape="1"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9BC7EC7-9708-411B-A254-FEB524D15895}"/>
                  </a:ext>
                </a:extLst>
              </p:cNvPr>
              <p:cNvSpPr txBox="1"/>
              <p:nvPr/>
            </p:nvSpPr>
            <p:spPr>
              <a:xfrm>
                <a:off x="3458184" y="2432827"/>
                <a:ext cx="1991738" cy="77064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BC7EC7-9708-411B-A254-FEB524D1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84" y="2432827"/>
                <a:ext cx="1991738" cy="77064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205E178-91EA-492F-93A6-A7830C07D033}"/>
              </a:ext>
            </a:extLst>
          </p:cNvPr>
          <p:cNvCxnSpPr/>
          <p:nvPr/>
        </p:nvCxnSpPr>
        <p:spPr>
          <a:xfrm flipV="1">
            <a:off x="4846414" y="2532719"/>
            <a:ext cx="322730" cy="191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95E540A-676F-44FC-BDAC-402AC094BA5E}"/>
              </a:ext>
            </a:extLst>
          </p:cNvPr>
          <p:cNvCxnSpPr/>
          <p:nvPr/>
        </p:nvCxnSpPr>
        <p:spPr>
          <a:xfrm flipV="1">
            <a:off x="4846414" y="2994024"/>
            <a:ext cx="322730" cy="191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498E388-3FDA-4CB4-8752-D64981BA961B}"/>
              </a:ext>
            </a:extLst>
          </p:cNvPr>
          <p:cNvSpPr/>
          <p:nvPr/>
        </p:nvSpPr>
        <p:spPr>
          <a:xfrm>
            <a:off x="5192192" y="2394220"/>
            <a:ext cx="23788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/>
              <a:t>5</a:t>
            </a:r>
            <a:endParaRPr lang="sr-Cyrl-BA" b="1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A0AA509-B9A0-4A98-A787-95A63527A7C9}"/>
              </a:ext>
            </a:extLst>
          </p:cNvPr>
          <p:cNvSpPr/>
          <p:nvPr/>
        </p:nvSpPr>
        <p:spPr>
          <a:xfrm>
            <a:off x="5192192" y="2761795"/>
            <a:ext cx="23788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EF90232-F227-4A75-862F-9E90D2C9E525}"/>
                  </a:ext>
                </a:extLst>
              </p:cNvPr>
              <p:cNvSpPr txBox="1"/>
              <p:nvPr/>
            </p:nvSpPr>
            <p:spPr>
              <a:xfrm>
                <a:off x="3942771" y="3242078"/>
                <a:ext cx="1807286" cy="6064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sr-Cyrl-BA" sz="24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EF90232-F227-4A75-862F-9E90D2C9E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71" y="3242078"/>
                <a:ext cx="1807286" cy="6064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C2901B46-F7D0-42F3-ABA7-C13D60616B18}"/>
                  </a:ext>
                </a:extLst>
              </p:cNvPr>
              <p:cNvSpPr/>
              <p:nvPr/>
            </p:nvSpPr>
            <p:spPr>
              <a:xfrm>
                <a:off x="4152917" y="3877531"/>
                <a:ext cx="987514" cy="760721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2901B46-F7D0-42F3-ABA7-C13D6061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17" y="3877531"/>
                <a:ext cx="987514" cy="7607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6A7BC45F-73CD-4FF4-9A1E-226ACCD7A50C}"/>
                  </a:ext>
                </a:extLst>
              </p:cNvPr>
              <p:cNvSpPr txBox="1"/>
              <p:nvPr/>
            </p:nvSpPr>
            <p:spPr>
              <a:xfrm>
                <a:off x="5778228" y="988972"/>
                <a:ext cx="2370236" cy="60272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sr-Cyrl-RS" sz="2100" b="1" dirty="0" smtClean="0"/>
                  <a:t>в</a:t>
                </a:r>
                <a:r>
                  <a:rPr lang="sr-Cyrl-BA" sz="2400" b="1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Cyrl-BA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BA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r-Latn-BA" sz="2400" b="1" i="1" smtClean="0">
                        <a:latin typeface="Cambria Math"/>
                      </a:rPr>
                      <m:t> </m:t>
                    </m:r>
                    <m:r>
                      <a:rPr lang="sr-Cyrl-BA" sz="2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sr-Latn-BA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sr-Cyrl-BA" sz="24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7BC45F-73CD-4FF4-9A1E-226ACCD7A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228" y="988972"/>
                <a:ext cx="2370236" cy="602729"/>
              </a:xfrm>
              <a:prstGeom prst="rect">
                <a:avLst/>
              </a:prstGeom>
              <a:blipFill rotWithShape="1">
                <a:blip r:embed="rId13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F40964A0-4C2F-4BBB-A69F-0A1517D6D8A9}"/>
                  </a:ext>
                </a:extLst>
              </p:cNvPr>
              <p:cNvSpPr/>
              <p:nvPr/>
            </p:nvSpPr>
            <p:spPr>
              <a:xfrm>
                <a:off x="5750057" y="1901423"/>
                <a:ext cx="3210943" cy="377026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000" b="1" i="1" smtClean="0">
                          <a:latin typeface="Cambria Math" panose="02040503050406030204" pitchFamily="18" charset="0"/>
                        </a:rPr>
                        <m:t>г) 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sr-Latn-BA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:(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r-Cyrl-BA" sz="2000" b="1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0964A0-4C2F-4BBB-A69F-0A1517D6D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057" y="1901423"/>
                <a:ext cx="3210943" cy="377026"/>
              </a:xfrm>
              <a:prstGeom prst="rect">
                <a:avLst/>
              </a:prstGeom>
              <a:blipFill rotWithShape="1">
                <a:blip r:embed="rId14"/>
                <a:stretch>
                  <a:fillRect r="-190" b="-2096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="" xmlns:a16="http://schemas.microsoft.com/office/drawing/2014/main" id="{E129528A-8146-4765-9B0A-D1EF936C19AC}"/>
              </a:ext>
            </a:extLst>
          </p:cNvPr>
          <p:cNvSpPr/>
          <p:nvPr/>
        </p:nvSpPr>
        <p:spPr>
          <a:xfrm rot="19555101">
            <a:off x="359939" y="902808"/>
            <a:ext cx="2176460" cy="1836224"/>
          </a:xfrm>
          <a:prstGeom prst="arc">
            <a:avLst>
              <a:gd name="adj1" fmla="val 15720665"/>
              <a:gd name="adj2" fmla="val 0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04EB67E0-3262-4615-B0C2-B45DF6D07AC1}"/>
              </a:ext>
            </a:extLst>
          </p:cNvPr>
          <p:cNvSpPr/>
          <p:nvPr/>
        </p:nvSpPr>
        <p:spPr>
          <a:xfrm rot="7738021">
            <a:off x="1180170" y="711086"/>
            <a:ext cx="767505" cy="912011"/>
          </a:xfrm>
          <a:prstGeom prst="arc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26" name="Arc 25">
            <a:extLst>
              <a:ext uri="{FF2B5EF4-FFF2-40B4-BE49-F238E27FC236}">
                <a16:creationId xmlns="" xmlns:a16="http://schemas.microsoft.com/office/drawing/2014/main" id="{E129528A-8146-4765-9B0A-D1EF936C19AC}"/>
              </a:ext>
            </a:extLst>
          </p:cNvPr>
          <p:cNvSpPr/>
          <p:nvPr/>
        </p:nvSpPr>
        <p:spPr>
          <a:xfrm rot="19555101">
            <a:off x="2464254" y="835553"/>
            <a:ext cx="3214827" cy="2391276"/>
          </a:xfrm>
          <a:prstGeom prst="arc">
            <a:avLst>
              <a:gd name="adj1" fmla="val 15720665"/>
              <a:gd name="adj2" fmla="val 53993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04EB67E0-3262-4615-B0C2-B45DF6D07AC1}"/>
              </a:ext>
            </a:extLst>
          </p:cNvPr>
          <p:cNvSpPr/>
          <p:nvPr/>
        </p:nvSpPr>
        <p:spPr>
          <a:xfrm rot="7738021">
            <a:off x="3814232" y="359711"/>
            <a:ext cx="1210561" cy="1258520"/>
          </a:xfrm>
          <a:prstGeom prst="arc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 b="1"/>
          </a:p>
        </p:txBody>
      </p:sp>
      <p:sp>
        <p:nvSpPr>
          <p:cNvPr id="21" name="Cloud 20"/>
          <p:cNvSpPr/>
          <p:nvPr/>
        </p:nvSpPr>
        <p:spPr>
          <a:xfrm>
            <a:off x="5900468" y="2532719"/>
            <a:ext cx="2678756" cy="1858125"/>
          </a:xfrm>
          <a:prstGeom prst="cloud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1800" b="1" dirty="0">
                <a:solidFill>
                  <a:schemeClr val="tx1"/>
                </a:solidFill>
              </a:rPr>
              <a:t>Примјери </a:t>
            </a:r>
          </a:p>
          <a:p>
            <a:pPr algn="ctr"/>
            <a:r>
              <a:rPr lang="sr-Cyrl-BA" sz="1800" b="1" dirty="0">
                <a:solidFill>
                  <a:schemeClr val="tx1"/>
                </a:solidFill>
              </a:rPr>
              <a:t>в) и г)  задаћа</a:t>
            </a:r>
            <a:endParaRPr lang="sr-Latn-BA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2" grpId="0"/>
      <p:bldP spid="24" grpId="0"/>
      <p:bldP spid="23" grpId="0" animBg="1"/>
      <p:bldP spid="25" grpId="0" animBg="1"/>
      <p:bldP spid="26" grpId="0" animBg="1"/>
      <p:bldP spid="2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E4B2C1-1EE7-42DF-92EC-A9FCEE943B60}"/>
              </a:ext>
            </a:extLst>
          </p:cNvPr>
          <p:cNvSpPr txBox="1"/>
          <p:nvPr/>
        </p:nvSpPr>
        <p:spPr>
          <a:xfrm>
            <a:off x="411480" y="112954"/>
            <a:ext cx="84313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2400" b="1" dirty="0"/>
              <a:t>2. Школу похађа 988 ђака. Број дјечака према броју дјевојчица односи се као 6:7. Колико има дјевојчица</a:t>
            </a:r>
            <a:r>
              <a:rPr lang="en-US" sz="2100" b="1" dirty="0">
                <a:latin typeface="Century" panose="02040604050505020304" pitchFamily="18" charset="0"/>
                <a:cs typeface="Arial" panose="020B0604020202020204" pitchFamily="34" charset="0"/>
              </a:rPr>
              <a:t>?</a:t>
            </a:r>
            <a:endParaRPr lang="sr-Cyrl-BA" sz="2100" b="1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1C582E-E800-4162-B7B9-5A357D1D2600}"/>
              </a:ext>
            </a:extLst>
          </p:cNvPr>
          <p:cNvSpPr txBox="1"/>
          <p:nvPr/>
        </p:nvSpPr>
        <p:spPr>
          <a:xfrm>
            <a:off x="2954336" y="1151709"/>
            <a:ext cx="140166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/>
              <a:t>x</a:t>
            </a:r>
            <a:r>
              <a:rPr lang="sr-Cyrl-BA" sz="1800" b="1" dirty="0"/>
              <a:t> - дјечаци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46B3C9-0CA2-4AA8-8304-358091FFB61C}"/>
              </a:ext>
            </a:extLst>
          </p:cNvPr>
          <p:cNvSpPr txBox="1"/>
          <p:nvPr/>
        </p:nvSpPr>
        <p:spPr>
          <a:xfrm>
            <a:off x="4686574" y="1158451"/>
            <a:ext cx="17415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b="1" dirty="0"/>
              <a:t>y </a:t>
            </a:r>
            <a:r>
              <a:rPr lang="sr-Cyrl-BA" sz="1800" b="1" dirty="0"/>
              <a:t>– д</a:t>
            </a:r>
            <a:r>
              <a:rPr lang="en-US" sz="1800" b="1" dirty="0"/>
              <a:t>j</a:t>
            </a:r>
            <a:r>
              <a:rPr lang="sr-Cyrl-BA" sz="1800" b="1" dirty="0"/>
              <a:t>евојчице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36107DB3-41A7-4BB3-B24B-74166923F745}"/>
                  </a:ext>
                </a:extLst>
              </p:cNvPr>
              <p:cNvSpPr txBox="1"/>
              <p:nvPr/>
            </p:nvSpPr>
            <p:spPr>
              <a:xfrm>
                <a:off x="116485" y="1765875"/>
                <a:ext cx="3501614" cy="3924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sr-Cyrl-BA" sz="21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07DB3-41A7-4BB3-B24B-74166923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5" y="1765875"/>
                <a:ext cx="3501614" cy="392415"/>
              </a:xfrm>
              <a:prstGeom prst="rect">
                <a:avLst/>
              </a:prstGeom>
              <a:blipFill rotWithShape="1">
                <a:blip r:embed="rId2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008D15F-04AF-4AEC-A6E9-86C51B3DA9CA}"/>
                  </a:ext>
                </a:extLst>
              </p:cNvPr>
              <p:cNvSpPr txBox="1"/>
              <p:nvPr/>
            </p:nvSpPr>
            <p:spPr>
              <a:xfrm>
                <a:off x="871520" y="2179335"/>
                <a:ext cx="1339327" cy="3924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𝟔𝐤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sz="21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08D15F-04AF-4AEC-A6E9-86C51B3DA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0" y="2179335"/>
                <a:ext cx="1339327" cy="392415"/>
              </a:xfrm>
              <a:prstGeom prst="rect">
                <a:avLst/>
              </a:prstGeom>
              <a:blipFill rotWithShape="1"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79D2D15-65BC-407E-9069-DDF16DD5445C}"/>
                  </a:ext>
                </a:extLst>
              </p:cNvPr>
              <p:cNvSpPr txBox="1"/>
              <p:nvPr/>
            </p:nvSpPr>
            <p:spPr>
              <a:xfrm>
                <a:off x="872797" y="2571750"/>
                <a:ext cx="1339327" cy="3924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𝟕𝐤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sz="21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9D2D15-65BC-407E-9069-DDF16DD54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97" y="2571750"/>
                <a:ext cx="1339327" cy="392415"/>
              </a:xfrm>
              <a:prstGeom prst="rect">
                <a:avLst/>
              </a:prstGeom>
              <a:blipFill rotWithShape="1">
                <a:blip r:embed="rId4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0A78F13-CC2E-4AFB-84E8-4A1B7625D784}"/>
                  </a:ext>
                </a:extLst>
              </p:cNvPr>
              <p:cNvSpPr txBox="1"/>
              <p:nvPr/>
            </p:nvSpPr>
            <p:spPr>
              <a:xfrm>
                <a:off x="435705" y="2964165"/>
                <a:ext cx="2863173" cy="3924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100" b="1" i="0" smtClean="0">
                          <a:latin typeface="Cambria Math"/>
                        </a:rPr>
                        <m:t>         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𝟗𝟖𝟖</m:t>
                      </m:r>
                    </m:oMath>
                  </m:oMathPara>
                </a14:m>
                <a:endParaRPr lang="sr-Cyrl-BA" sz="2100" b="1" dirty="0">
                  <a:latin typeface="Cambria Math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0A78F13-CC2E-4AFB-84E8-4A1B7625D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05" y="2964165"/>
                <a:ext cx="2863173" cy="392415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52B03E4-716C-4F61-9432-682DBAD0BD6B}"/>
                  </a:ext>
                </a:extLst>
              </p:cNvPr>
              <p:cNvSpPr txBox="1"/>
              <p:nvPr/>
            </p:nvSpPr>
            <p:spPr>
              <a:xfrm>
                <a:off x="704939" y="3772832"/>
                <a:ext cx="2326196" cy="3924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Cyrl-BA" sz="2100" b="1" i="0" smtClean="0">
                        <a:latin typeface="Cambria Math"/>
                      </a:rPr>
                      <m:t>              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𝟏𝟑𝐤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𝟗𝟖𝟖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BA" sz="2100" b="1" dirty="0" smtClean="0"/>
                  <a:t> </a:t>
                </a:r>
                <a:endParaRPr lang="sr-Cyrl-BA" sz="21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2B03E4-716C-4F61-9432-682DBAD0B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9" y="3772832"/>
                <a:ext cx="2326196" cy="392415"/>
              </a:xfrm>
              <a:prstGeom prst="rect">
                <a:avLst/>
              </a:prstGeom>
              <a:blipFill rotWithShape="1">
                <a:blip r:embed="rId6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857A703-F5C2-430F-9DE1-DEA8ADF5405B}"/>
                  </a:ext>
                </a:extLst>
              </p:cNvPr>
              <p:cNvSpPr txBox="1"/>
              <p:nvPr/>
            </p:nvSpPr>
            <p:spPr>
              <a:xfrm>
                <a:off x="1406860" y="4153998"/>
                <a:ext cx="1892018" cy="3924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sz="21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57A703-F5C2-430F-9DE1-DEA8ADF5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60" y="4153998"/>
                <a:ext cx="1892018" cy="392415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2B203BD-8FA0-417C-A887-7186115324D7}"/>
                  </a:ext>
                </a:extLst>
              </p:cNvPr>
              <p:cNvSpPr txBox="1"/>
              <p:nvPr/>
            </p:nvSpPr>
            <p:spPr>
              <a:xfrm>
                <a:off x="2794613" y="4041279"/>
                <a:ext cx="100853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36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sr-Cyrl-BA" sz="36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2B203BD-8FA0-417C-A887-718611532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613" y="4041279"/>
                <a:ext cx="1008530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5EAA94D-E140-481C-BAF3-CF4BB442DAE9}"/>
                  </a:ext>
                </a:extLst>
              </p:cNvPr>
              <p:cNvSpPr txBox="1"/>
              <p:nvPr/>
            </p:nvSpPr>
            <p:spPr>
              <a:xfrm>
                <a:off x="3657774" y="4041279"/>
                <a:ext cx="1795685" cy="60785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sr-Cyrl-BA" sz="21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21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 ∙</m:t>
                    </m:r>
                    <m:r>
                      <a:rPr lang="en-US" sz="2100" b="1" i="0">
                        <a:latin typeface="Cambria Math" panose="02040503050406030204" pitchFamily="18" charset="0"/>
                      </a:rPr>
                      <m:t>𝟕𝟔</m:t>
                    </m:r>
                  </m:oMath>
                </a14:m>
                <a:endParaRPr lang="en-US" sz="2100" b="1" dirty="0"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		</a:t>
                </a:r>
                <a:endParaRPr lang="sr-Cyrl-BA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EAA94D-E140-481C-BAF3-CF4BB442D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74" y="4041279"/>
                <a:ext cx="1795685" cy="6078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BF4A203-90C0-42EB-B0C7-8FBC3901EE2E}"/>
                  </a:ext>
                </a:extLst>
              </p:cNvPr>
              <p:cNvSpPr txBox="1"/>
              <p:nvPr/>
            </p:nvSpPr>
            <p:spPr>
              <a:xfrm>
                <a:off x="3618098" y="4345208"/>
                <a:ext cx="1795685" cy="60785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0">
                          <a:latin typeface="Cambria Math" panose="02040503050406030204" pitchFamily="18" charset="0"/>
                        </a:rPr>
                        <m:t>𝟓𝟑𝟐</m:t>
                      </m:r>
                    </m:oMath>
                  </m:oMathPara>
                </a14:m>
                <a:endParaRPr lang="en-US" sz="2100" b="1" dirty="0"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		</a:t>
                </a:r>
                <a:endParaRPr lang="sr-Cyrl-BA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F4A203-90C0-42EB-B0C7-8FBC3901E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098" y="4345208"/>
                <a:ext cx="1795685" cy="6078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84E9F1E-CD0F-457D-B640-FB43B2E73524}"/>
              </a:ext>
            </a:extLst>
          </p:cNvPr>
          <p:cNvSpPr txBox="1"/>
          <p:nvPr/>
        </p:nvSpPr>
        <p:spPr>
          <a:xfrm>
            <a:off x="4994238" y="2491381"/>
            <a:ext cx="3501614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400" b="1" dirty="0"/>
              <a:t>Школу похађају 532 дјевојчице.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D122FAF-06F3-4822-A24C-5E6F81F213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08" b="94437" l="7955" r="93864">
                        <a14:foregroundMark x1="72614" y1="26961" x2="72614" y2="26961"/>
                        <a14:foregroundMark x1="73750" y1="26391" x2="73750" y2="26391"/>
                        <a14:foregroundMark x1="82614" y1="26248" x2="82614" y2="26248"/>
                        <a14:foregroundMark x1="74205" y1="48217" x2="74205" y2="48217"/>
                        <a14:foregroundMark x1="73523" y1="52496" x2="73523" y2="52496"/>
                        <a14:foregroundMark x1="80795" y1="51641" x2="80795" y2="51641"/>
                        <a14:foregroundMark x1="81023" y1="58203" x2="81023" y2="58203"/>
                        <a14:foregroundMark x1="85455" y1="47361" x2="85455" y2="47361"/>
                        <a14:foregroundMark x1="68750" y1="47789" x2="68750" y2="47789"/>
                        <a14:foregroundMark x1="73182" y1="79458" x2="73182" y2="79458"/>
                        <a14:foregroundMark x1="74091" y1="82454" x2="74091" y2="82454"/>
                        <a14:foregroundMark x1="72386" y1="87732" x2="72386" y2="87732"/>
                        <a14:foregroundMark x1="69432" y1="87447" x2="69432" y2="87447"/>
                        <a14:foregroundMark x1="70341" y1="86591" x2="70341" y2="86591"/>
                        <a14:foregroundMark x1="82500" y1="84308" x2="82500" y2="84308"/>
                        <a14:foregroundMark x1="82273" y1="77461" x2="82273" y2="77461"/>
                        <a14:foregroundMark x1="86023" y1="85877" x2="86023" y2="85877"/>
                        <a14:foregroundMark x1="88182" y1="88017" x2="88182" y2="88017"/>
                        <a14:foregroundMark x1="84545" y1="89729" x2="84545" y2="89729"/>
                        <a14:foregroundMark x1="86023" y1="89016" x2="86023" y2="89016"/>
                        <a14:foregroundMark x1="86364" y1="89872" x2="86364" y2="89872"/>
                        <a14:foregroundMark x1="72273" y1="89016" x2="72273" y2="89016"/>
                        <a14:foregroundMark x1="68523" y1="89729" x2="68523" y2="89729"/>
                        <a14:foregroundMark x1="27159" y1="29244" x2="27159" y2="29244"/>
                        <a14:foregroundMark x1="30114" y1="28816" x2="30114" y2="28816"/>
                        <a14:foregroundMark x1="21818" y1="37518" x2="21818" y2="37518"/>
                        <a14:foregroundMark x1="22727" y1="28959" x2="22727" y2="28959"/>
                        <a14:foregroundMark x1="31705" y1="58488" x2="31705" y2="58488"/>
                        <a14:foregroundMark x1="24659" y1="60628" x2="24659" y2="60628"/>
                        <a14:foregroundMark x1="19773" y1="51783" x2="19773" y2="51783"/>
                        <a14:foregroundMark x1="20682" y1="51355" x2="20682" y2="51355"/>
                        <a14:foregroundMark x1="15682" y1="48930" x2="15682" y2="48930"/>
                        <a14:foregroundMark x1="11023" y1="45792" x2="11023" y2="45792"/>
                        <a14:foregroundMark x1="7955" y1="42083" x2="7955" y2="42083"/>
                        <a14:foregroundMark x1="39318" y1="50642" x2="39318" y2="50642"/>
                        <a14:foregroundMark x1="42955" y1="51213" x2="42955" y2="51213"/>
                        <a14:foregroundMark x1="37955" y1="53067" x2="37955" y2="53067"/>
                        <a14:foregroundMark x1="32614" y1="51213" x2="32614" y2="51213"/>
                        <a14:foregroundMark x1="33636" y1="56491" x2="33636" y2="56491"/>
                        <a14:foregroundMark x1="26136" y1="57347" x2="26136" y2="57347"/>
                        <a14:foregroundMark x1="23523" y1="91726" x2="23523" y2="91726"/>
                        <a14:foregroundMark x1="25682" y1="88873" x2="25682" y2="88873"/>
                        <a14:foregroundMark x1="46705" y1="87874" x2="46705" y2="87874"/>
                        <a14:foregroundMark x1="34886" y1="31241" x2="34886" y2="31241"/>
                        <a14:foregroundMark x1="28068" y1="41940" x2="28068" y2="41940"/>
                        <a14:foregroundMark x1="67727" y1="51641" x2="67727" y2="51641"/>
                        <a14:foregroundMark x1="67500" y1="40514" x2="67500" y2="40514"/>
                        <a14:foregroundMark x1="66818" y1="36805" x2="66818" y2="36805"/>
                        <a14:foregroundMark x1="65795" y1="32810" x2="65795" y2="32810"/>
                        <a14:foregroundMark x1="65568" y1="20542" x2="65568" y2="20542"/>
                        <a14:foregroundMark x1="25455" y1="55777" x2="25455" y2="55777"/>
                        <a14:foregroundMark x1="73068" y1="17118" x2="73068" y2="17118"/>
                        <a14:foregroundMark x1="77727" y1="10414" x2="77727" y2="10414"/>
                        <a14:foregroundMark x1="78182" y1="9415" x2="78182" y2="9415"/>
                        <a14:foregroundMark x1="84205" y1="12696" x2="84205" y2="12696"/>
                        <a14:foregroundMark x1="86705" y1="15835" x2="86705" y2="15835"/>
                        <a14:foregroundMark x1="89205" y1="18830" x2="89205" y2="18830"/>
                        <a14:foregroundMark x1="91023" y1="26534" x2="91023" y2="26534"/>
                        <a14:foregroundMark x1="85682" y1="87161" x2="85682" y2="87161"/>
                        <a14:foregroundMark x1="86250" y1="87304" x2="86250" y2="87304"/>
                        <a14:foregroundMark x1="85682" y1="86733" x2="85682" y2="86733"/>
                        <a14:foregroundMark x1="73068" y1="59344" x2="73068" y2="59344"/>
                        <a14:foregroundMark x1="67273" y1="52354" x2="67273" y2="52354"/>
                        <a14:foregroundMark x1="20909" y1="51213" x2="20909" y2="51213"/>
                        <a14:foregroundMark x1="21477" y1="49358" x2="21477" y2="49358"/>
                        <a14:foregroundMark x1="79318" y1="17118" x2="79318" y2="17118"/>
                        <a14:foregroundMark x1="36023" y1="54922" x2="36023" y2="54922"/>
                        <a14:foregroundMark x1="24886" y1="50785" x2="24886" y2="50785"/>
                        <a14:foregroundMark x1="82955" y1="47504" x2="82955" y2="47504"/>
                        <a14:foregroundMark x1="70227" y1="59914" x2="70227" y2="59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5" y="3287281"/>
            <a:ext cx="2097741" cy="16710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11111" y="3356580"/>
                <a:ext cx="2015616" cy="39241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100" b="1" i="0">
                          <a:latin typeface="Cambria Math"/>
                        </a:rPr>
                        <m:t>𝟔𝐤</m:t>
                      </m:r>
                      <m:r>
                        <a:rPr lang="sr-Latn-BA" sz="2100" b="1" i="0">
                          <a:latin typeface="Cambria Math"/>
                        </a:rPr>
                        <m:t>+</m:t>
                      </m:r>
                      <m:r>
                        <a:rPr lang="sr-Latn-BA" sz="2100" b="1" i="0">
                          <a:latin typeface="Cambria Math"/>
                        </a:rPr>
                        <m:t>𝟕𝐤</m:t>
                      </m:r>
                      <m:r>
                        <a:rPr lang="sr-Latn-BA" sz="2100" b="1" i="0">
                          <a:latin typeface="Cambria Math"/>
                        </a:rPr>
                        <m:t>=</m:t>
                      </m:r>
                      <m:r>
                        <a:rPr lang="sr-Latn-BA" sz="2100" b="1" i="0">
                          <a:latin typeface="Cambria Math"/>
                        </a:rPr>
                        <m:t>𝟗𝟖𝟖</m:t>
                      </m:r>
                    </m:oMath>
                  </m:oMathPara>
                </a14:m>
                <a:endParaRPr lang="sr-Latn-BA" sz="21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1" y="3356580"/>
                <a:ext cx="2015616" cy="392415"/>
              </a:xfrm>
              <a:prstGeom prst="rect">
                <a:avLst/>
              </a:prstGeom>
              <a:blipFill rotWithShape="1">
                <a:blip r:embed="rId1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8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F6128A-2EDE-49E5-9AFC-50AB21FA0645}"/>
              </a:ext>
            </a:extLst>
          </p:cNvPr>
          <p:cNvSpPr txBox="1"/>
          <p:nvPr/>
        </p:nvSpPr>
        <p:spPr>
          <a:xfrm>
            <a:off x="614385" y="300912"/>
            <a:ext cx="8172052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2400" b="1" dirty="0"/>
              <a:t>Примјер 3: Углови једног троугла су у размјери 3:5:7. Којој врсти троуглова припада тај троугао</a:t>
            </a:r>
            <a:r>
              <a:rPr lang="en-US" sz="2400" b="1" dirty="0">
                <a:latin typeface="Century" panose="02040604050505020304" pitchFamily="18" charset="0"/>
                <a:cs typeface="Arial" panose="020B0604020202020204" pitchFamily="34" charset="0"/>
              </a:rPr>
              <a:t>?</a:t>
            </a:r>
            <a:endParaRPr lang="sr-Cyrl-BA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230BB191-848A-4867-AAA7-97F3EFDED201}"/>
                  </a:ext>
                </a:extLst>
              </p:cNvPr>
              <p:cNvSpPr txBox="1"/>
              <p:nvPr/>
            </p:nvSpPr>
            <p:spPr>
              <a:xfrm>
                <a:off x="573832" y="1231013"/>
                <a:ext cx="2911152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B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sr-Cyrl-BA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sr-Cyrl-BA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r-Cyrl-BA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sr-Cyrl-BA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sr-Cyrl-R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0BB191-848A-4867-AAA7-97F3EFDED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32" y="1231013"/>
                <a:ext cx="2911152" cy="438581"/>
              </a:xfrm>
              <a:prstGeom prst="rect">
                <a:avLst/>
              </a:prstGeom>
              <a:blipFill rotWithShape="1">
                <a:blip r:embed="rId2"/>
                <a:stretch>
                  <a:fillRect l="-209" b="-2361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D07DCD5-0C2F-4EAD-A6B2-63B01AE58A36}"/>
                  </a:ext>
                </a:extLst>
              </p:cNvPr>
              <p:cNvSpPr txBox="1"/>
              <p:nvPr/>
            </p:nvSpPr>
            <p:spPr>
              <a:xfrm>
                <a:off x="578321" y="1669593"/>
                <a:ext cx="1182656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07DCD5-0C2F-4EAD-A6B2-63B01AE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" y="1669593"/>
                <a:ext cx="1182656" cy="438581"/>
              </a:xfrm>
              <a:prstGeom prst="rect">
                <a:avLst/>
              </a:prstGeom>
              <a:blipFill rotWithShape="1">
                <a:blip r:embed="rId3"/>
                <a:stretch>
                  <a:fillRect r="-1031"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BCE84C34-67A0-4F1F-B0A6-D58A7637C373}"/>
                  </a:ext>
                </a:extLst>
              </p:cNvPr>
              <p:cNvSpPr txBox="1"/>
              <p:nvPr/>
            </p:nvSpPr>
            <p:spPr>
              <a:xfrm>
                <a:off x="540627" y="2043405"/>
                <a:ext cx="1294622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E84C34-67A0-4F1F-B0A6-D58A7637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7" y="2043405"/>
                <a:ext cx="1294622" cy="438581"/>
              </a:xfrm>
              <a:prstGeom prst="rect">
                <a:avLst/>
              </a:prstGeom>
              <a:blipFill rotWithShape="1">
                <a:blip r:embed="rId4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572E9F9-909E-4AD5-8FB6-D46E812CC99B}"/>
                  </a:ext>
                </a:extLst>
              </p:cNvPr>
              <p:cNvSpPr txBox="1"/>
              <p:nvPr/>
            </p:nvSpPr>
            <p:spPr>
              <a:xfrm>
                <a:off x="607833" y="2409589"/>
                <a:ext cx="1175657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572E9F9-909E-4AD5-8FB6-D46E812CC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3" y="2409589"/>
                <a:ext cx="1175657" cy="438581"/>
              </a:xfrm>
              <a:prstGeom prst="rect">
                <a:avLst/>
              </a:prstGeom>
              <a:blipFill rotWithShape="1">
                <a:blip r:embed="rId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457BFD5-63BF-4CA5-A419-D44E171526AC}"/>
                  </a:ext>
                </a:extLst>
              </p:cNvPr>
              <p:cNvSpPr txBox="1"/>
              <p:nvPr/>
            </p:nvSpPr>
            <p:spPr>
              <a:xfrm>
                <a:off x="962217" y="2848168"/>
                <a:ext cx="2911152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57BFD5-63BF-4CA5-A419-D44E1715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7" y="2848168"/>
                <a:ext cx="2911152" cy="438581"/>
              </a:xfrm>
              <a:prstGeom prst="rect">
                <a:avLst/>
              </a:prstGeom>
              <a:blipFill rotWithShape="1">
                <a:blip r:embed="rId6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13E218D2-FA2E-4CF8-8A30-9F6EEB35BA87}"/>
                  </a:ext>
                </a:extLst>
              </p:cNvPr>
              <p:cNvSpPr txBox="1"/>
              <p:nvPr/>
            </p:nvSpPr>
            <p:spPr>
              <a:xfrm>
                <a:off x="540627" y="3286751"/>
                <a:ext cx="3191069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E218D2-FA2E-4CF8-8A30-9F6EEB35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7" y="3286751"/>
                <a:ext cx="3191069" cy="438581"/>
              </a:xfrm>
              <a:prstGeom prst="rect">
                <a:avLst/>
              </a:prstGeom>
              <a:blipFill rotWithShape="1">
                <a:blip r:embed="rId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83640461-D989-4D07-B696-CC2252FB32CD}"/>
                  </a:ext>
                </a:extLst>
              </p:cNvPr>
              <p:cNvSpPr txBox="1"/>
              <p:nvPr/>
            </p:nvSpPr>
            <p:spPr>
              <a:xfrm>
                <a:off x="1928662" y="3725332"/>
                <a:ext cx="1763486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3640461-D989-4D07-B696-CC2252FB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62" y="3725332"/>
                <a:ext cx="1763486" cy="438581"/>
              </a:xfrm>
              <a:prstGeom prst="rect">
                <a:avLst/>
              </a:prstGeom>
              <a:blipFill rotWithShape="1">
                <a:blip r:embed="rId8"/>
                <a:stretch>
                  <a:fillRect l="-2069" r="-1724"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798EE51-8014-4179-87FD-BF9B83BE0E98}"/>
                  </a:ext>
                </a:extLst>
              </p:cNvPr>
              <p:cNvSpPr txBox="1"/>
              <p:nvPr/>
            </p:nvSpPr>
            <p:spPr>
              <a:xfrm>
                <a:off x="2270907" y="4047739"/>
                <a:ext cx="133493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98EE51-8014-4179-87FD-BF9B83BE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07" y="4047739"/>
                <a:ext cx="1334935" cy="438582"/>
              </a:xfrm>
              <a:prstGeom prst="rect">
                <a:avLst/>
              </a:prstGeom>
              <a:blipFill rotWithShape="1"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A854F3D-F809-49DF-B704-7FA4C6D538C1}"/>
                  </a:ext>
                </a:extLst>
              </p:cNvPr>
              <p:cNvSpPr txBox="1"/>
              <p:nvPr/>
            </p:nvSpPr>
            <p:spPr>
              <a:xfrm>
                <a:off x="2953138" y="4047739"/>
                <a:ext cx="1840463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sr-Cyrl-BA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854F3D-F809-49DF-B704-7FA4C6D53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38" y="4047739"/>
                <a:ext cx="1840463" cy="4385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349D8AC-09F9-4CE0-963B-E63BD10E52A8}"/>
                  </a:ext>
                </a:extLst>
              </p:cNvPr>
              <p:cNvSpPr txBox="1"/>
              <p:nvPr/>
            </p:nvSpPr>
            <p:spPr>
              <a:xfrm>
                <a:off x="3873369" y="3778078"/>
                <a:ext cx="2823677" cy="103874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2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1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1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100" b="1" i="1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sz="21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𝟖𝟒</m:t>
                          </m:r>
                        </m:e>
                        <m:sup>
                          <m:r>
                            <a:rPr lang="en-US" sz="2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sr-Cyrl-BA" sz="21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49D8AC-09F9-4CE0-963B-E63BD10E5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69" y="3778078"/>
                <a:ext cx="2823677" cy="1038746"/>
              </a:xfrm>
              <a:prstGeom prst="rect">
                <a:avLst/>
              </a:prstGeom>
              <a:blipFill rotWithShape="1">
                <a:blip r:embed="rId11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6D0448-1A41-4C08-8BB0-4B67DB5246A1}"/>
              </a:ext>
            </a:extLst>
          </p:cNvPr>
          <p:cNvSpPr txBox="1"/>
          <p:nvPr/>
        </p:nvSpPr>
        <p:spPr>
          <a:xfrm>
            <a:off x="4659405" y="2532341"/>
            <a:ext cx="4121242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400" b="1" dirty="0"/>
              <a:t>Троугао је оштроугли и разностранични.</a:t>
            </a:r>
          </a:p>
        </p:txBody>
      </p:sp>
    </p:spTree>
    <p:extLst>
      <p:ext uri="{BB962C8B-B14F-4D97-AF65-F5344CB8AC3E}">
        <p14:creationId xmlns:p14="http://schemas.microsoft.com/office/powerpoint/2010/main" val="1537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5A3923-B17D-4804-BEF7-E27166ADBA8B}"/>
              </a:ext>
            </a:extLst>
          </p:cNvPr>
          <p:cNvSpPr txBox="1"/>
          <p:nvPr/>
        </p:nvSpPr>
        <p:spPr>
          <a:xfrm>
            <a:off x="3043319" y="691524"/>
            <a:ext cx="219456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Задаћа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095BEF-75BF-4C37-8F46-AE667193C350}"/>
              </a:ext>
            </a:extLst>
          </p:cNvPr>
          <p:cNvSpPr txBox="1"/>
          <p:nvPr/>
        </p:nvSpPr>
        <p:spPr>
          <a:xfrm>
            <a:off x="848760" y="1469170"/>
            <a:ext cx="7253344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бирка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задатака:</a:t>
            </a:r>
          </a:p>
          <a:p>
            <a:endParaRPr lang="sr-Cyrl-B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задаци: 35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. и 36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(стр. 79)</a:t>
            </a:r>
            <a:endParaRPr lang="sr-Cyrl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</TotalTime>
  <Words>467</Words>
  <Application>Microsoft Office PowerPoint</Application>
  <PresentationFormat>On-screen Show (16:9)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ПРОПОРЦИЈЕ</vt:lpstr>
      <vt:lpstr>PowerPoint Presentation</vt:lpstr>
      <vt:lpstr>PowerPoint Presentation</vt:lpstr>
      <vt:lpstr>a :b=c :d=e :f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Vladimir Blagojevic</dc:creator>
  <cp:lastModifiedBy>Korisnik</cp:lastModifiedBy>
  <cp:revision>66</cp:revision>
  <dcterms:created xsi:type="dcterms:W3CDTF">2020-04-24T16:35:54Z</dcterms:created>
  <dcterms:modified xsi:type="dcterms:W3CDTF">2020-04-27T16:35:42Z</dcterms:modified>
</cp:coreProperties>
</file>