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501B78-189B-4559-BB4D-328C45ACF032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5BCFF2-04F2-41B3-9876-65B431CE9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2362200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 А Т Е М А Т И К А</a:t>
            </a:r>
            <a:b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  РАЗРЕД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4400"/>
            <a:ext cx="6172200" cy="1650522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</a:rPr>
              <a:t>           ЈЕДНАЧИНЕ</a:t>
            </a:r>
          </a:p>
          <a:p>
            <a:r>
              <a:rPr lang="sr-Cyrl-BA" sz="2400" dirty="0" smtClean="0">
                <a:solidFill>
                  <a:srgbClr val="FF0000"/>
                </a:solidFill>
              </a:rPr>
              <a:t>  ОДРЕЂИВАЊЕ  НЕПОЗНАТОГ</a:t>
            </a:r>
          </a:p>
          <a:p>
            <a:r>
              <a:rPr lang="sr-Cyrl-BA" sz="2400" dirty="0" smtClean="0">
                <a:solidFill>
                  <a:srgbClr val="FF0000"/>
                </a:solidFill>
              </a:rPr>
              <a:t>                    УМАЊИОЦА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Cyrl-B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УМАЊЕНИК  -  </a:t>
            </a:r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УМАЊИЛАЦ =  </a:t>
            </a: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РАЗЛИКА</a:t>
            </a:r>
          </a:p>
          <a:p>
            <a:pPr>
              <a:buNone/>
            </a:pPr>
            <a:endParaRPr lang="sr-Cyrl-BA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B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      -          </a:t>
            </a:r>
            <a:r>
              <a:rPr lang="sr-Latn-B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     </a:t>
            </a:r>
            <a:r>
              <a:rPr lang="sr-Latn-BA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   6</a:t>
            </a:r>
            <a:endParaRPr lang="sr-Cyrl-BA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14868"/>
            <a:ext cx="9144000" cy="669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3733800" y="76200"/>
            <a:ext cx="5181600" cy="2514600"/>
          </a:xfrm>
          <a:prstGeom prst="wedgeRectCallout">
            <a:avLst>
              <a:gd name="adj1" fmla="val -10438"/>
              <a:gd name="adj2" fmla="val 759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s-Cyrl-BA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Умањилац када не </a:t>
            </a:r>
            <a:r>
              <a:rPr lang="bs-Cyrl-BA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знаш,</a:t>
            </a:r>
            <a:endParaRPr lang="bs-Cyrl-BA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bs-Cyrl-BA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немој </a:t>
            </a:r>
            <a:r>
              <a:rPr lang="bs-Cyrl-BA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лако да се предаш,</a:t>
            </a:r>
          </a:p>
          <a:p>
            <a:r>
              <a:rPr lang="bs-Cyrl-BA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bs-Cyrl-BA" sz="320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bs-Cyrl-BA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примијени ову тактику,</a:t>
            </a:r>
          </a:p>
          <a:p>
            <a:r>
              <a:rPr lang="bs-Cyrl-BA" sz="3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Од УМАЊЕНИКА одузми </a:t>
            </a:r>
            <a:r>
              <a:rPr lang="bs-Cyrl-BA" sz="32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РАЗЛИКУ</a:t>
            </a:r>
            <a:r>
              <a:rPr lang="bs-Cyrl-BA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</a:rPr>
              <a:t>Примјер: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Израчунај  умањилац  ако  је  умањеник</a:t>
            </a:r>
          </a:p>
          <a:p>
            <a:pPr>
              <a:buNone/>
            </a:pP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број 14, а  разлика  9.</a:t>
            </a:r>
          </a:p>
          <a:p>
            <a:endParaRPr lang="sr-Cyrl-BA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умањеник: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sr-Cyrl-BA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умањилац:  </a:t>
            </a:r>
            <a:r>
              <a:rPr lang="sr-Latn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r>
              <a:rPr lang="sr-Latn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разлика:  9</a:t>
            </a:r>
            <a:r>
              <a:rPr lang="sr-Latn-B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9</a:t>
            </a:r>
          </a:p>
          <a:p>
            <a:pPr>
              <a:buNone/>
            </a:pP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9</a:t>
            </a:r>
          </a:p>
          <a:p>
            <a:pPr>
              <a:buNone/>
            </a:pP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sr-Cyrl-B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пр.: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9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Задаци  за  вјежбање: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BA" dirty="0" smtClean="0">
                <a:solidFill>
                  <a:srgbClr val="0070C0"/>
                </a:solidFill>
              </a:rPr>
              <a:t>            </a:t>
            </a:r>
            <a:r>
              <a:rPr lang="sr-Cyrl-BA" dirty="0" smtClean="0">
                <a:solidFill>
                  <a:srgbClr val="0070C0"/>
                </a:solidFill>
              </a:rPr>
              <a:t>9 – </a:t>
            </a:r>
            <a:r>
              <a:rPr lang="sr-Latn-BA" dirty="0" smtClean="0">
                <a:solidFill>
                  <a:srgbClr val="0070C0"/>
                </a:solidFill>
              </a:rPr>
              <a:t>X = 5                    10 – X = 1</a:t>
            </a:r>
          </a:p>
          <a:p>
            <a:endParaRPr lang="sr-Latn-B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r-Cyrl-BA" dirty="0" smtClean="0">
                <a:solidFill>
                  <a:srgbClr val="0070C0"/>
                </a:solidFill>
              </a:rPr>
              <a:t>   </a:t>
            </a:r>
            <a:r>
              <a:rPr lang="sr-Latn-BA" dirty="0" smtClean="0">
                <a:solidFill>
                  <a:srgbClr val="0070C0"/>
                </a:solidFill>
              </a:rPr>
              <a:t>            12 – X = 8                   17 – X = 7</a:t>
            </a:r>
          </a:p>
          <a:p>
            <a:endParaRPr lang="sr-Latn-B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r-Cyrl-BA" dirty="0" smtClean="0">
                <a:solidFill>
                  <a:srgbClr val="0070C0"/>
                </a:solidFill>
              </a:rPr>
              <a:t>  </a:t>
            </a:r>
            <a:r>
              <a:rPr lang="sr-Latn-BA" dirty="0" smtClean="0">
                <a:solidFill>
                  <a:srgbClr val="0070C0"/>
                </a:solidFill>
              </a:rPr>
              <a:t>            20 – X = 0                   11 – X =  6</a:t>
            </a:r>
          </a:p>
          <a:p>
            <a:endParaRPr lang="sr-Cyrl-BA" dirty="0" smtClean="0">
              <a:solidFill>
                <a:srgbClr val="0070C0"/>
              </a:solidFill>
            </a:endParaRPr>
          </a:p>
          <a:p>
            <a:endParaRPr lang="sr-Latn-BA" dirty="0" smtClean="0">
              <a:solidFill>
                <a:srgbClr val="0070C0"/>
              </a:solidFill>
            </a:endParaRPr>
          </a:p>
          <a:p>
            <a:r>
              <a:rPr lang="sr-Cyrl-BA" u="sng" dirty="0" smtClean="0">
                <a:solidFill>
                  <a:srgbClr val="FF0000"/>
                </a:solidFill>
              </a:rPr>
              <a:t>Домаћи  задатак</a:t>
            </a:r>
            <a:r>
              <a:rPr lang="sr-Cyrl-BA" dirty="0" smtClean="0">
                <a:solidFill>
                  <a:srgbClr val="FF0000"/>
                </a:solidFill>
              </a:rPr>
              <a:t>:</a:t>
            </a:r>
            <a:endParaRPr lang="sr-Latn-B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BA" dirty="0" smtClean="0">
                <a:solidFill>
                  <a:srgbClr val="0070C0"/>
                </a:solidFill>
              </a:rPr>
              <a:t>   Стр. 98  -  Уџбеник  из   математике.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151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М А Т Е М А Т И К А      ДРУГИ  РАЗРЕД</vt:lpstr>
      <vt:lpstr>PowerPoint Presentation</vt:lpstr>
      <vt:lpstr>PowerPoint Presentation</vt:lpstr>
      <vt:lpstr>Примјер:</vt:lpstr>
      <vt:lpstr>Задаци  за  вјежбање: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 А Т Е М А Т И К А      ДРУГИ  РАЗРЕД</dc:title>
  <dc:creator>Tamara Sobat</dc:creator>
  <cp:lastModifiedBy>HP</cp:lastModifiedBy>
  <cp:revision>8</cp:revision>
  <dcterms:created xsi:type="dcterms:W3CDTF">2020-03-20T15:18:22Z</dcterms:created>
  <dcterms:modified xsi:type="dcterms:W3CDTF">2020-03-20T20:57:16Z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6F54C648-AADE-48EC-94C7-B4D3D8F00EFA</vt:lpwstr>
  </property>
  <property fmtid="{D5CDD505-2E9C-101B-9397-08002B2CF9AE}" pid="3" name="ArticulatePath">
    <vt:lpwstr>mm utorak</vt:lpwstr>
  </property>
</Properties>
</file>