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71" r:id="rId11"/>
    <p:sldId id="265" r:id="rId12"/>
    <p:sldId id="267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32" autoAdjust="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1468-1245-44C3-97DB-0E2DECFF2487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2BE0-2C90-472B-9573-73345EEF050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02BE0-2C90-472B-9573-73345EEF050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r-Latn-B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r-Latn-B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93BD2-AD9B-4472-A0F6-330592FAAC85}" type="datetimeFigureOut">
              <a:rPr lang="sr-Latn-CS" smtClean="0"/>
              <a:pPr/>
              <a:t>16.3.2020.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871ECB-6EA6-49F1-A034-2AB316868934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315692">
            <a:off x="310453" y="860776"/>
            <a:ext cx="7772400" cy="2094280"/>
          </a:xfrm>
        </p:spPr>
        <p:txBody>
          <a:bodyPr/>
          <a:lstStyle/>
          <a:p>
            <a:r>
              <a:rPr lang="sr-Latn-BA" dirty="0" smtClean="0">
                <a:solidFill>
                  <a:srgbClr val="FF0000"/>
                </a:solidFill>
              </a:rPr>
              <a:t>                </a:t>
            </a:r>
            <a:r>
              <a:rPr lang="sr-Cyrl-BA" dirty="0" smtClean="0">
                <a:solidFill>
                  <a:srgbClr val="FF0000"/>
                </a:solidFill>
              </a:rPr>
              <a:t>Други разред</a:t>
            </a:r>
            <a:br>
              <a:rPr lang="sr-Cyrl-BA" dirty="0" smtClean="0">
                <a:solidFill>
                  <a:srgbClr val="FF0000"/>
                </a:solidFill>
              </a:rPr>
            </a:br>
            <a:r>
              <a:rPr lang="sr-Latn-BA" dirty="0" smtClean="0">
                <a:solidFill>
                  <a:srgbClr val="FF0000"/>
                </a:solidFill>
              </a:rPr>
              <a:t>                               </a:t>
            </a:r>
            <a:r>
              <a:rPr lang="sr-Cyrl-BA" dirty="0" smtClean="0">
                <a:solidFill>
                  <a:srgbClr val="FF0000"/>
                </a:solidFill>
              </a:rPr>
              <a:t>Српски језик:</a:t>
            </a:r>
            <a:br>
              <a:rPr lang="sr-Cyrl-BA" dirty="0" smtClean="0">
                <a:solidFill>
                  <a:srgbClr val="FF0000"/>
                </a:solidFill>
              </a:rPr>
            </a:br>
            <a:endParaRPr lang="sr-Latn-BA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Grubex\Downloads\IMG_20200316_022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47163" y="2371028"/>
            <a:ext cx="1874248" cy="481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Поновимо правилно писање и повезивање слова у реченицама</a:t>
            </a:r>
            <a:endParaRPr lang="sr-Latn-BA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Grubex\Downloads\IMG_20200316_032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673" y="500039"/>
            <a:ext cx="4572034" cy="700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Рад код куће</a:t>
            </a: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r-Cyrl-BA" dirty="0"/>
              <a:t> </a:t>
            </a:r>
            <a:r>
              <a:rPr lang="sr-Cyrl-BA" dirty="0" smtClean="0">
                <a:solidFill>
                  <a:srgbClr val="00B0F0"/>
                </a:solidFill>
              </a:rPr>
              <a:t>Пошто смо се присјетили како се правилно пишу и повезују писана слова ћирилице добићете задатак да у своје свеске за српски језик:</a:t>
            </a:r>
          </a:p>
          <a:p>
            <a:pPr>
              <a:buNone/>
            </a:pPr>
            <a:r>
              <a:rPr lang="sr-Cyrl-BA" dirty="0" smtClean="0"/>
              <a:t>-</a:t>
            </a:r>
            <a:r>
              <a:rPr lang="sr-Cyrl-BA" dirty="0" smtClean="0">
                <a:solidFill>
                  <a:srgbClr val="FF0000"/>
                </a:solidFill>
              </a:rPr>
              <a:t>напишете азбуку.</a:t>
            </a:r>
          </a:p>
          <a:p>
            <a:pPr>
              <a:buNone/>
            </a:pPr>
            <a:r>
              <a:rPr lang="sr-Cyrl-BA" dirty="0" smtClean="0"/>
              <a:t>-</a:t>
            </a:r>
            <a:r>
              <a:rPr lang="sr-Cyrl-BA" dirty="0" smtClean="0">
                <a:solidFill>
                  <a:srgbClr val="FF0000"/>
                </a:solidFill>
              </a:rPr>
              <a:t>и за свако слово азбуке напишете по једну ријеч водећи рачуна о азбучном реду.</a:t>
            </a:r>
            <a:endParaRPr lang="sr-Latn-B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Читање</a:t>
            </a: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70C0"/>
                </a:solidFill>
              </a:rPr>
              <a:t>Свако од вас има задужену књигу лектире.</a:t>
            </a:r>
          </a:p>
          <a:p>
            <a:r>
              <a:rPr lang="sr-Cyrl-BA" dirty="0" smtClean="0">
                <a:solidFill>
                  <a:srgbClr val="FF0000"/>
                </a:solidFill>
              </a:rPr>
              <a:t>Подразумијева се да је читате према датом упутству и водите забиљешке.</a:t>
            </a:r>
          </a:p>
          <a:p>
            <a:endParaRPr lang="sr-Latn-BA" dirty="0"/>
          </a:p>
        </p:txBody>
      </p:sp>
      <p:pic>
        <p:nvPicPr>
          <p:cNvPr id="5" name="Picture 2" descr="C:\Program Files\Microsoft Office\MEDIA\CAGCAT10\j0217698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790" y="2071679"/>
            <a:ext cx="2492985" cy="263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Ваш запис у свескама за српски језик би требао изгледати овако:</a:t>
            </a:r>
            <a:endParaRPr lang="sr-Latn-BA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Grubex\Downloads\IMG_20200316_0259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Рад код куће</a:t>
            </a: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002060"/>
                </a:solidFill>
              </a:rPr>
              <a:t>Даље радите сами. </a:t>
            </a:r>
          </a:p>
          <a:p>
            <a:r>
              <a:rPr lang="sr-Cyrl-BA" dirty="0" smtClean="0">
                <a:solidFill>
                  <a:srgbClr val="00B0F0"/>
                </a:solidFill>
              </a:rPr>
              <a:t>Пишите слова азбучним редом како је започето и за свако слово напишите по једну ријеч која почиње  великим, али и малим словом</a:t>
            </a:r>
            <a:r>
              <a:rPr lang="sr-Cyrl-BA" dirty="0" smtClean="0"/>
              <a:t>.</a:t>
            </a:r>
          </a:p>
          <a:p>
            <a:r>
              <a:rPr lang="sr-Cyrl-BA" dirty="0" smtClean="0">
                <a:solidFill>
                  <a:srgbClr val="FF0000"/>
                </a:solidFill>
              </a:rPr>
              <a:t>Желимо вам срећу у даљем раду и надамо се да се ускоро видимо!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</a:t>
            </a:r>
            <a:r>
              <a:rPr lang="sr-Cyrl-BA" dirty="0" smtClean="0">
                <a:solidFill>
                  <a:srgbClr val="FF0000"/>
                </a:solidFill>
              </a:rPr>
              <a:t>Ваши учитељи и учитељице</a:t>
            </a:r>
            <a:endParaRPr lang="sr-Latn-B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r-Cyrl-BA" dirty="0" smtClean="0"/>
              <a:t>Садржај припремиле учитељице:</a:t>
            </a:r>
          </a:p>
          <a:p>
            <a:r>
              <a:rPr lang="sr-Cyrl-BA" dirty="0" smtClean="0"/>
              <a:t>Гордана Гајановић, Бања Лука</a:t>
            </a:r>
          </a:p>
          <a:p>
            <a:r>
              <a:rPr lang="sr-Cyrl-BA" dirty="0" smtClean="0"/>
              <a:t>Мирослава Васић, Градишка</a:t>
            </a:r>
          </a:p>
          <a:p>
            <a:r>
              <a:rPr lang="sr-Cyrl-BA" dirty="0" smtClean="0"/>
              <a:t>Драженка Шобат, Бања Лука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</a:t>
            </a:r>
            <a:r>
              <a:rPr lang="sr-Latn-BA" dirty="0" smtClean="0">
                <a:solidFill>
                  <a:srgbClr val="FF0000"/>
                </a:solidFill>
              </a:rPr>
              <a:t>a</a:t>
            </a:r>
            <a:r>
              <a:rPr lang="ru-RU" dirty="0" smtClean="0">
                <a:solidFill>
                  <a:srgbClr val="FF0000"/>
                </a:solidFill>
              </a:rPr>
              <a:t>вршавање технике писања писаних слова </a:t>
            </a:r>
            <a:r>
              <a:rPr lang="ru-RU" dirty="0" smtClean="0"/>
              <a:t>(ВЈ)</a:t>
            </a:r>
            <a:br>
              <a:rPr lang="ru-RU" dirty="0" smtClean="0"/>
            </a:br>
            <a:r>
              <a:rPr lang="ru-RU" dirty="0" smtClean="0"/>
              <a:t>Хајде да заједно поновимо азбуку:</a:t>
            </a:r>
            <a:br>
              <a:rPr lang="ru-RU" dirty="0" smtClean="0"/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 descr="https://upload.wikimedia.org/wikipedia/commons/1/1b/%D0%9F%D1%80%D0%B8%D0%BC%D0%B5%D1%80_%D1%81%D1%80%D0%BF%D1%81%D0%BA%D0%B5_%D1%9B%D0%B8%D1%80%D0%B8%D0%BB%D0%B8%D1%86%D0%B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5366"/>
          <a:stretch/>
        </p:blipFill>
        <p:spPr bwMode="auto">
          <a:xfrm>
            <a:off x="857224" y="2143116"/>
            <a:ext cx="6715172" cy="4000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Колико слова садржи азбука?</a:t>
            </a: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/>
              <a:t>Наше писмо  се зове </a:t>
            </a:r>
            <a:r>
              <a:rPr lang="sr-Cyrl-BA" b="1" dirty="0" smtClean="0">
                <a:solidFill>
                  <a:srgbClr val="FF0000"/>
                </a:solidFill>
              </a:rPr>
              <a:t>ћирилица.</a:t>
            </a:r>
          </a:p>
          <a:p>
            <a:r>
              <a:rPr lang="sr-Cyrl-BA" dirty="0" smtClean="0"/>
              <a:t>У овом разреду сте научили сва писана слова азбуке.</a:t>
            </a:r>
          </a:p>
          <a:p>
            <a:r>
              <a:rPr lang="sr-Cyrl-BA" dirty="0" smtClean="0"/>
              <a:t>А сада да одговоримо на постављено питање: </a:t>
            </a:r>
          </a:p>
          <a:p>
            <a:pPr>
              <a:buNone/>
            </a:pPr>
            <a:r>
              <a:rPr lang="sr-Cyrl-BA" b="1" dirty="0" smtClean="0">
                <a:solidFill>
                  <a:srgbClr val="FF0000"/>
                </a:solidFill>
              </a:rPr>
              <a:t>Азбука садржи 30 слова.           </a:t>
            </a:r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Важност </a:t>
            </a:r>
            <a:r>
              <a:rPr lang="sr-Cyrl-BA" dirty="0">
                <a:solidFill>
                  <a:srgbClr val="FF0000"/>
                </a:solidFill>
              </a:rPr>
              <a:t>правилног обликовања и повезивања писаних слова</a:t>
            </a: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002060"/>
                </a:solidFill>
              </a:rPr>
              <a:t>На овом часу ћемо поновити како се правилно пишу и повезују писана слова ћирилице.</a:t>
            </a:r>
          </a:p>
          <a:p>
            <a:r>
              <a:rPr lang="sr-Cyrl-BA" dirty="0" smtClean="0">
                <a:solidFill>
                  <a:srgbClr val="0070C0"/>
                </a:solidFill>
              </a:rPr>
              <a:t>Веома је важно да слова пишете од линије до линије у предвиђени простор у вашој свесци.</a:t>
            </a:r>
          </a:p>
          <a:p>
            <a:r>
              <a:rPr lang="sr-Cyrl-BA" dirty="0" smtClean="0">
                <a:solidFill>
                  <a:srgbClr val="FF0000"/>
                </a:solidFill>
              </a:rPr>
              <a:t>Почнимо од слова А </a:t>
            </a:r>
          </a:p>
          <a:p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Које ријечи вам падају на ум, а да почињу словом а, А?</a:t>
            </a:r>
            <a:r>
              <a:rPr lang="sr-Cyrl-BA" dirty="0" smtClean="0"/>
              <a:t/>
            </a:r>
            <a:br>
              <a:rPr lang="sr-Cyrl-BA" dirty="0" smtClean="0"/>
            </a:br>
            <a:endParaRPr lang="sr-Latn-BA" dirty="0"/>
          </a:p>
        </p:txBody>
      </p:sp>
      <p:pic>
        <p:nvPicPr>
          <p:cNvPr id="1026" name="Picture 2" descr="C:\Users\Grubex\Downloads\IMG-15843168693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57424" y="214288"/>
            <a:ext cx="4143406" cy="714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Које ријечи вам падају на ум, а да почињу словом б, Б?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Претпостављам да сте се сјетили много ријечи.Ево неких од њих:</a:t>
            </a:r>
            <a:endParaRPr lang="sr-Latn-BA" dirty="0"/>
          </a:p>
        </p:txBody>
      </p:sp>
      <p:pic>
        <p:nvPicPr>
          <p:cNvPr id="2051" name="Picture 3" descr="C:\Users\Grubex\Downloads\IMG_20200316_0124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2321702" y="392882"/>
            <a:ext cx="4214845" cy="7286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0000"/>
                </a:solidFill>
              </a:rPr>
              <a:t>Повезивање писаних слова</a:t>
            </a: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002060"/>
                </a:solidFill>
              </a:rPr>
              <a:t>При повезивању писаних слова морате пазити како се које слово повезује.</a:t>
            </a:r>
          </a:p>
          <a:p>
            <a:r>
              <a:rPr lang="sr-Cyrl-BA" dirty="0" smtClean="0"/>
              <a:t> </a:t>
            </a:r>
            <a:r>
              <a:rPr lang="sr-Cyrl-BA" dirty="0" smtClean="0">
                <a:solidFill>
                  <a:srgbClr val="00B0F0"/>
                </a:solidFill>
              </a:rPr>
              <a:t>Не повезују се сва слова на исти начин.</a:t>
            </a:r>
          </a:p>
          <a:p>
            <a:r>
              <a:rPr lang="sr-Cyrl-BA" dirty="0" smtClean="0">
                <a:solidFill>
                  <a:srgbClr val="FF0000"/>
                </a:solidFill>
              </a:rPr>
              <a:t>Научили сте и то да се великим почетним словом пишу имена и презимена људи, њихови надимци, називи мјеста, имена школа...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Поновимо  повезивање слова и гдје најчешће правите грешке: </a:t>
            </a:r>
            <a:r>
              <a:rPr lang="sr-Latn-BA" dirty="0" smtClean="0"/>
              <a:t/>
            </a:r>
            <a:br>
              <a:rPr lang="sr-Latn-BA" dirty="0" smtClean="0"/>
            </a:br>
            <a:endParaRPr lang="sr-Latn-BA" dirty="0"/>
          </a:p>
        </p:txBody>
      </p:sp>
      <p:pic>
        <p:nvPicPr>
          <p:cNvPr id="3075" name="Picture 3" descr="C:\Users\Grubex\Downloads\IMG_20200316_013652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43173" y="214290"/>
            <a:ext cx="3714774" cy="771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>
                <a:solidFill>
                  <a:srgbClr val="FF0000"/>
                </a:solidFill>
              </a:rPr>
              <a:t>И код повезивања ових слова често правите грешке:</a:t>
            </a:r>
            <a:endParaRPr lang="sr-Latn-BA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Grubex\Downloads\IMG_20200316_0149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2107389" y="178568"/>
            <a:ext cx="4714909" cy="750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</TotalTime>
  <Words>344</Words>
  <Application>Microsoft Office PowerPoint</Application>
  <PresentationFormat>On-screen Show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                Други разред                                Српски језик: </vt:lpstr>
      <vt:lpstr>Усaвршавање технике писања писаних слова (ВЈ) Хајде да заједно поновимо азбуку: </vt:lpstr>
      <vt:lpstr>Колико слова садржи азбука?</vt:lpstr>
      <vt:lpstr>Важност правилног обликовања и повезивања писаних слова</vt:lpstr>
      <vt:lpstr>Које ријечи вам падају на ум, а да почињу словом а, А? </vt:lpstr>
      <vt:lpstr>Које ријечи вам падају на ум, а да почињу словом б, Б? Претпостављам да сте се сјетили много ријечи.Ево неких од њих:</vt:lpstr>
      <vt:lpstr>Повезивање писаних слова</vt:lpstr>
      <vt:lpstr>Поновимо  повезивање слова и гдје најчешће правите грешке:  </vt:lpstr>
      <vt:lpstr>И код повезивања ових слова често правите грешке:</vt:lpstr>
      <vt:lpstr>Поновимо правилно писање и повезивање слова у реченицама</vt:lpstr>
      <vt:lpstr>Рад код куће</vt:lpstr>
      <vt:lpstr>Читање</vt:lpstr>
      <vt:lpstr>Ваш запис у свескама за српски језик би требао изгледати овако:</vt:lpstr>
      <vt:lpstr>Рад код куће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Читање, писање и повезивање писаних слова</dc:title>
  <dc:creator>Grubex</dc:creator>
  <cp:lastModifiedBy>Tamara Sobat</cp:lastModifiedBy>
  <cp:revision>29</cp:revision>
  <dcterms:created xsi:type="dcterms:W3CDTF">2020-03-15T23:24:58Z</dcterms:created>
  <dcterms:modified xsi:type="dcterms:W3CDTF">2020-03-16T09:49:14Z</dcterms:modified>
</cp:coreProperties>
</file>