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5143500" type="screen16x9"/>
  <p:notesSz cx="6858000" cy="9144000"/>
  <p:defaultTextStyle>
    <a:defPPr>
      <a:defRPr lang="sr-Latn-RS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546E1C-D081-A1D1-B099-22D55AF7F323}" v="1" dt="2020-04-11T18:47:46.601"/>
    <p1510:client id="{3124D609-98B0-CAED-44B3-4ADFC81F4A68}" v="725" dt="2020-04-11T18:13:39.011"/>
    <p1510:client id="{370A92E0-2B19-5F88-1879-6D0EC363EE8B}" v="225" dt="2020-04-13T19:35:31.888"/>
    <p1510:client id="{467817D2-F975-12B2-7430-20D36BFB96BF}" v="520" dt="2020-04-13T17:53:41.267"/>
    <p1510:client id="{5CC8E8E2-3DA9-5955-31A1-E60FC623A0F3}" v="19" dt="2020-04-13T20:07:04.475"/>
    <p1510:client id="{5CD64ADE-3E37-AE99-6C44-D1F7C78D77C2}" v="382" dt="2020-04-11T16:25:08.904"/>
    <p1510:client id="{6A251D78-CA6B-B56E-7A7E-0F6A85A4E9CF}" v="1023" dt="2020-04-11T16:14:59.403"/>
    <p1510:client id="{72395335-01AE-8972-9EB7-540D35478A79}" v="1167" dt="2020-04-13T18:56:29.311"/>
    <p1510:client id="{7948CB17-55D7-C279-D1F9-C63F5800A256}" v="584" dt="2020-04-13T19:14:53.182"/>
    <p1510:client id="{966CB8EC-4F36-5283-A1E4-1834F5683E3E}" v="3" dt="2020-04-13T20:37:18.841"/>
    <p1510:client id="{C0D136D6-7A9E-7BD3-F872-AFDD3789BC0F}" v="4" dt="2020-04-13T19:47:35.541"/>
    <p1510:client id="{DC9EB06C-D8EC-D624-DE55-A4F912273350}" v="217" dt="2020-04-11T17:53:38.045"/>
    <p1510:client id="{EED225EF-09D6-F5AE-842E-547F32236F5A}" v="902" dt="2020-04-11T19:01:24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46" autoAdjust="0"/>
  </p:normalViewPr>
  <p:slideViewPr>
    <p:cSldViewPr snapToGrid="0">
      <p:cViewPr>
        <p:scale>
          <a:sx n="1" d="2"/>
          <a:sy n="1" d="2"/>
        </p:scale>
        <p:origin x="-3384" y="-19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7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900"/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pPr/>
              <a:t>14.4.2020.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6567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pPr/>
              <a:t>14.4.2020.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2097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pPr/>
              <a:t>14.4.2020.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5760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pPr/>
              <a:t>14.4.2020.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3970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pPr/>
              <a:t>14.4.2020.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8821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pPr/>
              <a:t>14.4.2020.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317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pPr/>
              <a:t>14.4.2020.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4807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pPr/>
              <a:t>14.4.2020.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3971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pPr/>
              <a:t>14.4.2020.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3795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pPr/>
              <a:t>14.4.2020.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7856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pPr/>
              <a:t>14.4.2020.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1209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1FB43-724D-437A-A5E8-1D673BA80D2D}" type="datetimeFigureOut">
              <a:rPr lang="hr-HR" smtClean="0"/>
              <a:pPr/>
              <a:t>14.4.2020.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202B4-9E9C-4ADB-9FE3-5F44E6437AB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8525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13232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08" indent="-178308" algn="l" defTabSz="7132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CO\Downloads\Wassily%20Kandinsky%20-%20The%20Creator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54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pic>
        <p:nvPicPr>
          <p:cNvPr id="4" name="Slika 4" descr="Slika na kojoj se prikazuje zmaj, letenje, mnogo, velik&#10;&#10;Opis je generiran uz vrlo visoku pouzdanost">
            <a:extLst>
              <a:ext uri="{FF2B5EF4-FFF2-40B4-BE49-F238E27FC236}">
                <a16:creationId xmlns:a16="http://schemas.microsoft.com/office/drawing/2014/main" xmlns="" id="{34180C8B-AB44-4E69-B9B6-2B7902C29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0138"/>
          <a:stretch/>
        </p:blipFill>
        <p:spPr>
          <a:xfrm>
            <a:off x="2642616" y="7"/>
            <a:ext cx="6501384" cy="5143493"/>
          </a:xfrm>
          <a:prstGeom prst="rect">
            <a:avLst/>
          </a:prstGeom>
        </p:spPr>
      </p:pic>
      <p:sp>
        <p:nvSpPr>
          <p:cNvPr id="67" name="Rectangle 56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7004405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58486" y="841772"/>
            <a:ext cx="3017520" cy="2403101"/>
          </a:xfrm>
        </p:spPr>
        <p:txBody>
          <a:bodyPr anchor="b">
            <a:normAutofit/>
          </a:bodyPr>
          <a:lstStyle/>
          <a:p>
            <a:pPr algn="l"/>
            <a:r>
              <a:rPr lang="hr-HR" sz="3400" b="1" dirty="0">
                <a:cs typeface="Calibri Light"/>
              </a:rPr>
              <a:t>КОМПОЗИЦИЈА И ПРОСТОР</a:t>
            </a:r>
            <a:endParaRPr lang="hr-HR" sz="3400" dirty="0">
              <a:cs typeface="Calibri Ligh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58487" y="3654692"/>
            <a:ext cx="3017519" cy="906106"/>
          </a:xfrm>
        </p:spPr>
        <p:txBody>
          <a:bodyPr vert="horz" lIns="71323" tIns="35662" rIns="71323" bIns="35662" rtlCol="0">
            <a:normAutofit/>
          </a:bodyPr>
          <a:lstStyle/>
          <a:p>
            <a:pPr algn="l"/>
            <a:r>
              <a:rPr lang="hr-HR" sz="1600" dirty="0">
                <a:cs typeface="Calibri"/>
              </a:rPr>
              <a:t>СТЕПЕНОВАЊЕ ОБЛИКА У ПРОСТОРУ</a:t>
            </a:r>
            <a:endParaRPr lang="hr-HR" sz="1600" dirty="0"/>
          </a:p>
        </p:txBody>
      </p:sp>
      <p:sp>
        <p:nvSpPr>
          <p:cNvPr id="68" name="Rectangle 58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69941" y="260094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Rectangle 60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0772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14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pic>
        <p:nvPicPr>
          <p:cNvPr id="6" name="Slika 6" descr="Slika na kojoj se prikazuje crveno, na otvorenom, voda, tamno&#10;&#10;Opis je generiran uz vrlo visoku pouzdanost">
            <a:extLst>
              <a:ext uri="{FF2B5EF4-FFF2-40B4-BE49-F238E27FC236}">
                <a16:creationId xmlns:a16="http://schemas.microsoft.com/office/drawing/2014/main" xmlns="" id="{029DD510-B026-4CBF-AE7A-DB975A40BA9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14" y="482600"/>
            <a:ext cx="3290411" cy="41783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59969" y="857250"/>
            <a:ext cx="0" cy="3429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Slika 2" descr="Slika na kojoj se prikazuje tekst, sjedenje, smeđe, muškarac&#10;&#10;Opis je generiran uz vrlo visoku pouzdanost">
            <a:extLst>
              <a:ext uri="{FF2B5EF4-FFF2-40B4-BE49-F238E27FC236}">
                <a16:creationId xmlns:a16="http://schemas.microsoft.com/office/drawing/2014/main" xmlns="" id="{5B083135-CE9A-4AC8-B3F2-595661B28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922" y="482601"/>
            <a:ext cx="2903918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16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xmlns="" id="{8380AD67-C5CA-4918-B4BB-C359BB03EE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5E5070E-4E4B-4BBA-AB31-537AFEE0F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162" y="807244"/>
            <a:ext cx="4704588" cy="1151288"/>
          </a:xfrm>
        </p:spPr>
        <p:txBody>
          <a:bodyPr vert="horz" lIns="71323" tIns="35662" rIns="71323" bIns="35662" rtlCol="0" anchor="b">
            <a:normAutofit fontScale="90000"/>
          </a:bodyPr>
          <a:lstStyle/>
          <a:p>
            <a:r>
              <a:rPr lang="en-US" sz="4100" b="1" dirty="0"/>
              <a:t>ОВАЛНА ИЛИ КРУЖНА КОМПОЗИЦИЈА</a:t>
            </a:r>
          </a:p>
        </p:txBody>
      </p:sp>
      <p:pic>
        <p:nvPicPr>
          <p:cNvPr id="9" name="Slika 10" descr="Slika na kojoj se prikazuje raznobojno, dijete, crveno, mali&#10;&#10;Opis je generiran uz vrlo visoku pouzdanost">
            <a:extLst>
              <a:ext uri="{FF2B5EF4-FFF2-40B4-BE49-F238E27FC236}">
                <a16:creationId xmlns:a16="http://schemas.microsoft.com/office/drawing/2014/main" xmlns="" id="{00E02074-FA6F-4AF5-9251-F0F4C9AD14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8415" r="25417" b="2"/>
          <a:stretch/>
        </p:blipFill>
        <p:spPr>
          <a:xfrm>
            <a:off x="16" y="7"/>
            <a:ext cx="3378979" cy="5143493"/>
          </a:xfrm>
          <a:prstGeom prst="rect">
            <a:avLst/>
          </a:prstGeom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xmlns="" id="{EABAD4DA-87BA-4F70-9EF0-45C6BCF17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988470" y="272542"/>
            <a:ext cx="54864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xmlns="" id="{915128D9-2797-47FA-B6FE-EC24E6B843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24450" y="2201656"/>
            <a:ext cx="46634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C0234508-76E8-43EB-966D-0F52F74DF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162" y="2513457"/>
            <a:ext cx="4704588" cy="2119264"/>
          </a:xfrm>
        </p:spPr>
        <p:txBody>
          <a:bodyPr vert="horz" lIns="71323" tIns="35662" rIns="71323" bIns="35662" rtlCol="0">
            <a:normAutofit fontScale="92500" lnSpcReduction="10000"/>
          </a:bodyPr>
          <a:lstStyle/>
          <a:p>
            <a:pPr indent="-178308">
              <a:buFont typeface="Arial" panose="020B0604020202020204" pitchFamily="34" charset="0"/>
              <a:buChar char="•"/>
            </a:pPr>
            <a:r>
              <a:rPr lang="en-US" sz="2000" dirty="0" err="1"/>
              <a:t>Када</a:t>
            </a:r>
            <a:r>
              <a:rPr lang="en-US" sz="2000" dirty="0"/>
              <a:t>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dirty="0" err="1"/>
              <a:t>ликовни</a:t>
            </a:r>
            <a:r>
              <a:rPr lang="en-US" sz="2000" dirty="0"/>
              <a:t> </a:t>
            </a:r>
            <a:r>
              <a:rPr lang="en-US" sz="2000" dirty="0" err="1"/>
              <a:t>елементи</a:t>
            </a:r>
            <a:r>
              <a:rPr lang="en-US" sz="2000" dirty="0"/>
              <a:t> у </a:t>
            </a:r>
            <a:r>
              <a:rPr lang="en-US" sz="2000" dirty="0" err="1"/>
              <a:t>простору</a:t>
            </a:r>
            <a:r>
              <a:rPr lang="en-US" sz="2000" dirty="0"/>
              <a:t> , </a:t>
            </a:r>
            <a:r>
              <a:rPr lang="en-US" sz="2000" dirty="0" err="1"/>
              <a:t>повезују</a:t>
            </a:r>
            <a:r>
              <a:rPr lang="en-US" sz="2000" dirty="0"/>
              <a:t> </a:t>
            </a:r>
            <a:r>
              <a:rPr lang="en-US" sz="2000" dirty="0" err="1"/>
              <a:t>по</a:t>
            </a:r>
            <a:r>
              <a:rPr lang="en-US" sz="2000" dirty="0"/>
              <a:t> </a:t>
            </a:r>
            <a:r>
              <a:rPr lang="en-US" sz="2000" dirty="0" err="1"/>
              <a:t>видљивој</a:t>
            </a:r>
            <a:r>
              <a:rPr lang="en-US" sz="2000" dirty="0"/>
              <a:t> </a:t>
            </a:r>
            <a:r>
              <a:rPr lang="en-US" sz="2000" dirty="0" err="1"/>
              <a:t>или</a:t>
            </a:r>
            <a:r>
              <a:rPr lang="en-US" sz="2000" dirty="0"/>
              <a:t> </a:t>
            </a:r>
            <a:r>
              <a:rPr lang="en-US" sz="2000" dirty="0" err="1"/>
              <a:t>замишљеној</a:t>
            </a:r>
            <a:r>
              <a:rPr lang="en-US" sz="2000" dirty="0"/>
              <a:t> </a:t>
            </a:r>
            <a:r>
              <a:rPr lang="en-US" sz="2000" dirty="0" err="1"/>
              <a:t>линији</a:t>
            </a:r>
            <a:r>
              <a:rPr lang="en-US" sz="2000" dirty="0"/>
              <a:t> </a:t>
            </a:r>
            <a:r>
              <a:rPr lang="en-US" sz="2000" dirty="0" err="1"/>
              <a:t>кружнице</a:t>
            </a:r>
            <a:r>
              <a:rPr lang="en-US" sz="2000" dirty="0"/>
              <a:t> </a:t>
            </a:r>
            <a:r>
              <a:rPr lang="en-US" sz="2000" dirty="0" err="1"/>
              <a:t>или</a:t>
            </a:r>
            <a:r>
              <a:rPr lang="en-US" sz="2000" dirty="0"/>
              <a:t> </a:t>
            </a:r>
            <a:r>
              <a:rPr lang="en-US" sz="2000" dirty="0" err="1"/>
              <a:t>елипсе</a:t>
            </a:r>
            <a:r>
              <a:rPr lang="en-US" sz="2000" dirty="0"/>
              <a:t>, </a:t>
            </a:r>
            <a:r>
              <a:rPr lang="en-US" sz="2000" dirty="0" err="1"/>
              <a:t>настаје</a:t>
            </a:r>
            <a:r>
              <a:rPr lang="en-US" sz="2000" dirty="0"/>
              <a:t> </a:t>
            </a:r>
            <a:r>
              <a:rPr lang="en-US" sz="2000" dirty="0" err="1"/>
              <a:t>овална</a:t>
            </a:r>
            <a:r>
              <a:rPr lang="en-US" sz="2000" dirty="0"/>
              <a:t> </a:t>
            </a:r>
            <a:r>
              <a:rPr lang="en-US" sz="2000" dirty="0" err="1"/>
              <a:t>или</a:t>
            </a:r>
            <a:r>
              <a:rPr lang="en-US" sz="2000" dirty="0"/>
              <a:t> </a:t>
            </a:r>
            <a:r>
              <a:rPr lang="en-US" sz="2000" dirty="0" err="1"/>
              <a:t>кружна</a:t>
            </a:r>
            <a:r>
              <a:rPr lang="en-US" sz="2000" dirty="0"/>
              <a:t> </a:t>
            </a:r>
            <a:r>
              <a:rPr lang="en-US" sz="2000" dirty="0" err="1"/>
              <a:t>композиција</a:t>
            </a:r>
            <a:r>
              <a:rPr lang="en-US" sz="2000" dirty="0"/>
              <a:t>.</a:t>
            </a:r>
          </a:p>
          <a:p>
            <a:pPr indent="-178308">
              <a:buFont typeface="Arial" panose="020B0604020202020204" pitchFamily="34" charset="0"/>
              <a:buChar char="•"/>
            </a:pPr>
            <a:r>
              <a:rPr lang="en-US" sz="2000" dirty="0" err="1"/>
              <a:t>То</a:t>
            </a:r>
            <a:r>
              <a:rPr lang="en-US" sz="2000" dirty="0"/>
              <a:t> </a:t>
            </a:r>
            <a:r>
              <a:rPr lang="en-US" sz="2000" dirty="0" err="1"/>
              <a:t>је</a:t>
            </a:r>
            <a:r>
              <a:rPr lang="en-US" sz="2000" dirty="0"/>
              <a:t> </a:t>
            </a:r>
            <a:r>
              <a:rPr lang="en-US" sz="2000" dirty="0" err="1"/>
              <a:t>топла</a:t>
            </a:r>
            <a:r>
              <a:rPr lang="en-US" sz="2000" dirty="0"/>
              <a:t> и </a:t>
            </a:r>
            <a:r>
              <a:rPr lang="en-US" sz="2000" dirty="0" err="1"/>
              <a:t>блага</a:t>
            </a:r>
            <a:r>
              <a:rPr lang="en-US" sz="2000" dirty="0"/>
              <a:t> </a:t>
            </a:r>
            <a:r>
              <a:rPr lang="en-US" sz="2000" dirty="0" err="1"/>
              <a:t>композиција</a:t>
            </a:r>
            <a:r>
              <a:rPr lang="en-US" sz="2000" dirty="0"/>
              <a:t>, а </a:t>
            </a:r>
            <a:r>
              <a:rPr lang="en-US" sz="2000" dirty="0" err="1"/>
              <a:t>користимо</a:t>
            </a:r>
            <a:r>
              <a:rPr lang="en-US" sz="2000" dirty="0"/>
              <a:t> </a:t>
            </a:r>
            <a:r>
              <a:rPr lang="en-US" sz="2000" dirty="0" err="1"/>
              <a:t>је</a:t>
            </a:r>
            <a:r>
              <a:rPr lang="en-US" sz="2000" dirty="0"/>
              <a:t> </a:t>
            </a:r>
            <a:r>
              <a:rPr lang="en-US" sz="2000" dirty="0" err="1"/>
              <a:t>када</a:t>
            </a:r>
            <a:r>
              <a:rPr lang="en-US" sz="2000" dirty="0"/>
              <a:t> </a:t>
            </a:r>
            <a:r>
              <a:rPr lang="en-US" sz="2000" dirty="0" err="1"/>
              <a:t>желимо</a:t>
            </a:r>
            <a:r>
              <a:rPr lang="en-US" sz="2000" dirty="0"/>
              <a:t> </a:t>
            </a:r>
            <a:r>
              <a:rPr lang="en-US" sz="2000" dirty="0" err="1"/>
              <a:t>да</a:t>
            </a:r>
            <a:r>
              <a:rPr lang="en-US" sz="2000" dirty="0"/>
              <a:t> </a:t>
            </a:r>
            <a:r>
              <a:rPr lang="en-US" sz="2000" dirty="0" err="1"/>
              <a:t>нагласимо</a:t>
            </a:r>
            <a:r>
              <a:rPr lang="en-US" sz="2000" dirty="0"/>
              <a:t> </a:t>
            </a:r>
            <a:r>
              <a:rPr lang="en-US" sz="2000" dirty="0" err="1"/>
              <a:t>породичну</a:t>
            </a:r>
            <a:r>
              <a:rPr lang="en-US" sz="2000" dirty="0"/>
              <a:t> </a:t>
            </a:r>
            <a:r>
              <a:rPr lang="en-US" sz="2000" dirty="0" err="1"/>
              <a:t>повезаност</a:t>
            </a:r>
            <a:r>
              <a:rPr lang="en-US" sz="2000" dirty="0"/>
              <a:t> и </a:t>
            </a:r>
            <a:r>
              <a:rPr lang="en-US" sz="2000" dirty="0" err="1"/>
              <a:t>заједништво</a:t>
            </a:r>
            <a:r>
              <a:rPr lang="en-US" sz="2000" dirty="0"/>
              <a:t> </a:t>
            </a:r>
            <a:r>
              <a:rPr lang="en-US" sz="2000" dirty="0" err="1"/>
              <a:t>елемената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слици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678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pic>
        <p:nvPicPr>
          <p:cNvPr id="2" name="Slika 2" descr="Slika na kojoj se prikazuje plavo, djetešce, velik, djevojčica&#10;&#10;Opis je generiran uz vrlo visoku pouzdanost">
            <a:extLst>
              <a:ext uri="{FF2B5EF4-FFF2-40B4-BE49-F238E27FC236}">
                <a16:creationId xmlns:a16="http://schemas.microsoft.com/office/drawing/2014/main" xmlns="" id="{A5CCC78C-7781-4083-B5A6-97B5518B55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601" y="1231524"/>
            <a:ext cx="3971037" cy="26804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59969" y="857250"/>
            <a:ext cx="0" cy="3429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Slika 17" descr="Slika na kojoj se prikazuje osoba, na zatvorenom, muškarac, fotografija&#10;&#10;Opis je generiran uz vrlo visoku pouzdanost">
            <a:extLst>
              <a:ext uri="{FF2B5EF4-FFF2-40B4-BE49-F238E27FC236}">
                <a16:creationId xmlns:a16="http://schemas.microsoft.com/office/drawing/2014/main" xmlns="" id="{24FB0F79-30F2-4048-A252-64AE59B002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0363" y="1162033"/>
            <a:ext cx="3971036" cy="281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941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xmlns="" id="{8380AD67-C5CA-4918-B4BB-C359BB03EE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4B004A5-59E1-4923-9304-3BCD7C22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012" y="673894"/>
            <a:ext cx="4704588" cy="1151288"/>
          </a:xfrm>
        </p:spPr>
        <p:txBody>
          <a:bodyPr vert="horz" lIns="71323" tIns="35662" rIns="71323" bIns="35662" rtlCol="0" anchor="b">
            <a:normAutofit fontScale="90000"/>
          </a:bodyPr>
          <a:lstStyle/>
          <a:p>
            <a:r>
              <a:rPr lang="en-US" sz="4100" b="1" dirty="0"/>
              <a:t>ПИРАМИДАЛНА КОМПОЗИЦИЈА</a:t>
            </a:r>
          </a:p>
        </p:txBody>
      </p:sp>
      <p:pic>
        <p:nvPicPr>
          <p:cNvPr id="5" name="Slika 5" descr="Slika na kojoj se prikazuje pas, držanje, šešir, crveno&#10;&#10;Opis je generiran uz vrlo visoku pouzdanost">
            <a:extLst>
              <a:ext uri="{FF2B5EF4-FFF2-40B4-BE49-F238E27FC236}">
                <a16:creationId xmlns:a16="http://schemas.microsoft.com/office/drawing/2014/main" xmlns="" id="{9A6D4BD5-0CE3-4B9D-9788-05F6612198A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-1" b="1056"/>
          <a:stretch/>
        </p:blipFill>
        <p:spPr>
          <a:xfrm>
            <a:off x="16" y="7"/>
            <a:ext cx="3378979" cy="514349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ABAD4DA-87BA-4F70-9EF0-45C6BCF17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988470" y="272542"/>
            <a:ext cx="54864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15128D9-2797-47FA-B6FE-EC24E6B843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24450" y="2201656"/>
            <a:ext cx="46634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C5F498EF-4914-4DBA-9B3D-F5AD1B790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95862" y="2151507"/>
            <a:ext cx="4704588" cy="2119264"/>
          </a:xfrm>
        </p:spPr>
        <p:txBody>
          <a:bodyPr vert="horz" lIns="71323" tIns="35662" rIns="71323" bIns="35662" rtlCol="0">
            <a:noAutofit/>
          </a:bodyPr>
          <a:lstStyle/>
          <a:p>
            <a:pPr indent="-178308">
              <a:buFont typeface="Arial" panose="020B0604020202020204" pitchFamily="34" charset="0"/>
              <a:buChar char="•"/>
            </a:pPr>
            <a:r>
              <a:rPr lang="en-US" sz="2000" dirty="0"/>
              <a:t>У </a:t>
            </a:r>
            <a:r>
              <a:rPr lang="en-US" sz="2000" dirty="0" err="1"/>
              <a:t>овој</a:t>
            </a:r>
            <a:r>
              <a:rPr lang="en-US" sz="2000" dirty="0"/>
              <a:t> </a:t>
            </a:r>
            <a:r>
              <a:rPr lang="en-US" sz="2000" dirty="0" err="1"/>
              <a:t>врсти</a:t>
            </a:r>
            <a:r>
              <a:rPr lang="en-US" sz="2000" dirty="0"/>
              <a:t> </a:t>
            </a:r>
            <a:r>
              <a:rPr lang="en-US" sz="2000" dirty="0" err="1"/>
              <a:t>композиције</a:t>
            </a:r>
            <a:r>
              <a:rPr lang="en-US" sz="2000" dirty="0"/>
              <a:t>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dirty="0" err="1"/>
              <a:t>као</a:t>
            </a:r>
            <a:r>
              <a:rPr lang="en-US" sz="2000" dirty="0"/>
              <a:t> </a:t>
            </a:r>
            <a:r>
              <a:rPr lang="en-US" sz="2000" dirty="0" err="1"/>
              <a:t>основни</a:t>
            </a:r>
            <a:r>
              <a:rPr lang="en-US" sz="2000" dirty="0"/>
              <a:t> </a:t>
            </a:r>
            <a:r>
              <a:rPr lang="en-US" sz="2000" dirty="0" err="1"/>
              <a:t>облик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распоред</a:t>
            </a:r>
            <a:r>
              <a:rPr lang="en-US" sz="2000" dirty="0"/>
              <a:t> </a:t>
            </a:r>
            <a:r>
              <a:rPr lang="en-US" sz="2000" dirty="0" err="1"/>
              <a:t>елемената</a:t>
            </a:r>
            <a:r>
              <a:rPr lang="en-US" sz="2000" dirty="0"/>
              <a:t> </a:t>
            </a:r>
            <a:r>
              <a:rPr lang="en-US" sz="2000" dirty="0" err="1"/>
              <a:t>унутар</a:t>
            </a:r>
            <a:r>
              <a:rPr lang="en-US" sz="2000" dirty="0"/>
              <a:t> </a:t>
            </a:r>
            <a:r>
              <a:rPr lang="en-US" sz="2000" dirty="0" err="1"/>
              <a:t>формата</a:t>
            </a:r>
            <a:r>
              <a:rPr lang="en-US" sz="2000" dirty="0"/>
              <a:t> </a:t>
            </a:r>
            <a:r>
              <a:rPr lang="en-US" sz="2000" dirty="0" err="1"/>
              <a:t>користи</a:t>
            </a:r>
            <a:r>
              <a:rPr lang="en-US" sz="2000" dirty="0"/>
              <a:t>  </a:t>
            </a:r>
            <a:r>
              <a:rPr lang="en-US" sz="2000" dirty="0" err="1"/>
              <a:t>троугао</a:t>
            </a:r>
            <a:r>
              <a:rPr lang="en-US" sz="2000" dirty="0"/>
              <a:t> </a:t>
            </a:r>
            <a:r>
              <a:rPr lang="en-US" sz="2000" dirty="0" err="1"/>
              <a:t>или</a:t>
            </a:r>
            <a:r>
              <a:rPr lang="en-US" sz="2000" dirty="0"/>
              <a:t> </a:t>
            </a:r>
            <a:r>
              <a:rPr lang="en-US" sz="2000" dirty="0" err="1"/>
              <a:t>пирамида</a:t>
            </a:r>
            <a:r>
              <a:rPr lang="en-US" sz="2000" dirty="0"/>
              <a:t>.</a:t>
            </a:r>
          </a:p>
          <a:p>
            <a:pPr indent="-178308">
              <a:buFont typeface="Arial" panose="020B0604020202020204" pitchFamily="34" charset="0"/>
              <a:buChar char="•"/>
            </a:pPr>
            <a:r>
              <a:rPr lang="en-US" sz="2000" dirty="0" err="1"/>
              <a:t>Елементи</a:t>
            </a:r>
            <a:r>
              <a:rPr lang="en-US" sz="2000" dirty="0"/>
              <a:t> </a:t>
            </a:r>
            <a:r>
              <a:rPr lang="en-US" sz="2000" dirty="0" err="1"/>
              <a:t>постављени</a:t>
            </a:r>
            <a:r>
              <a:rPr lang="en-US" sz="2000" dirty="0"/>
              <a:t> у </a:t>
            </a:r>
            <a:r>
              <a:rPr lang="en-US" sz="2000" dirty="0" err="1"/>
              <a:t>њима</a:t>
            </a:r>
            <a:r>
              <a:rPr lang="en-US" sz="2000" dirty="0"/>
              <a:t> </a:t>
            </a:r>
            <a:r>
              <a:rPr lang="en-US" sz="2000" dirty="0" err="1"/>
              <a:t>чине</a:t>
            </a:r>
            <a:r>
              <a:rPr lang="en-US" sz="2000" dirty="0"/>
              <a:t> </a:t>
            </a:r>
            <a:r>
              <a:rPr lang="en-US" sz="2000" dirty="0" err="1"/>
              <a:t>доминантну</a:t>
            </a:r>
            <a:r>
              <a:rPr lang="en-US" sz="2000" dirty="0"/>
              <a:t> </a:t>
            </a:r>
            <a:r>
              <a:rPr lang="en-US" sz="2000" dirty="0" err="1"/>
              <a:t>групу</a:t>
            </a:r>
            <a:r>
              <a:rPr lang="en-US" sz="2000" dirty="0"/>
              <a:t>, у </a:t>
            </a:r>
            <a:r>
              <a:rPr lang="en-US" sz="2000" dirty="0" err="1"/>
              <a:t>којој</a:t>
            </a:r>
            <a:r>
              <a:rPr lang="en-US" sz="2000" dirty="0"/>
              <a:t> </a:t>
            </a:r>
            <a:r>
              <a:rPr lang="en-US" sz="2000" dirty="0" err="1"/>
              <a:t>су</a:t>
            </a:r>
            <a:r>
              <a:rPr lang="en-US" sz="2000" dirty="0"/>
              <a:t> </a:t>
            </a:r>
            <a:r>
              <a:rPr lang="en-US" sz="2000" dirty="0" err="1"/>
              <a:t>елементи</a:t>
            </a:r>
            <a:r>
              <a:rPr lang="en-US" sz="2000" dirty="0"/>
              <a:t> </a:t>
            </a:r>
            <a:r>
              <a:rPr lang="en-US" sz="2000" dirty="0" err="1"/>
              <a:t>изван</a:t>
            </a:r>
            <a:r>
              <a:rPr lang="en-US" sz="2000" dirty="0"/>
              <a:t> </a:t>
            </a:r>
            <a:r>
              <a:rPr lang="en-US" sz="2000" dirty="0" err="1"/>
              <a:t>њих</a:t>
            </a:r>
            <a:r>
              <a:rPr lang="en-US" sz="2000" dirty="0"/>
              <a:t> </a:t>
            </a:r>
            <a:r>
              <a:rPr lang="en-US" sz="2000" dirty="0" err="1"/>
              <a:t>подређени</a:t>
            </a:r>
            <a:r>
              <a:rPr lang="en-US" sz="2000" dirty="0"/>
              <a:t>. </a:t>
            </a:r>
            <a:r>
              <a:rPr lang="en-US" sz="2000" dirty="0" err="1"/>
              <a:t>То</a:t>
            </a:r>
            <a:r>
              <a:rPr lang="en-US" sz="2000" dirty="0"/>
              <a:t> </a:t>
            </a:r>
            <a:r>
              <a:rPr lang="en-US" sz="2000" dirty="0" err="1"/>
              <a:t>је</a:t>
            </a:r>
            <a:r>
              <a:rPr lang="en-US" sz="2000" dirty="0"/>
              <a:t> </a:t>
            </a:r>
            <a:r>
              <a:rPr lang="en-US" sz="2000" dirty="0" err="1"/>
              <a:t>градитељска</a:t>
            </a:r>
            <a:r>
              <a:rPr lang="en-US" sz="2000" dirty="0"/>
              <a:t> </a:t>
            </a:r>
            <a:r>
              <a:rPr lang="en-US" sz="2000" dirty="0" err="1"/>
              <a:t>композиција</a:t>
            </a:r>
            <a:r>
              <a:rPr lang="en-US" sz="2000" dirty="0"/>
              <a:t> </a:t>
            </a:r>
            <a:r>
              <a:rPr lang="en-US" sz="2000" dirty="0" err="1"/>
              <a:t>која</a:t>
            </a:r>
            <a:r>
              <a:rPr lang="en-US" sz="2000" dirty="0"/>
              <a:t> </a:t>
            </a:r>
            <a:r>
              <a:rPr lang="en-US" sz="2000" dirty="0" err="1"/>
              <a:t>се</a:t>
            </a:r>
            <a:r>
              <a:rPr lang="en-US" sz="2000" dirty="0"/>
              <a:t> </a:t>
            </a:r>
            <a:r>
              <a:rPr lang="en-US" sz="2000" dirty="0" err="1"/>
              <a:t>једнако</a:t>
            </a:r>
            <a:r>
              <a:rPr lang="en-US" sz="2000" dirty="0"/>
              <a:t> </a:t>
            </a:r>
            <a:r>
              <a:rPr lang="en-US" sz="2000" dirty="0" err="1"/>
              <a:t>може</a:t>
            </a:r>
            <a:r>
              <a:rPr lang="en-US" sz="2000" dirty="0"/>
              <a:t> </a:t>
            </a:r>
            <a:r>
              <a:rPr lang="en-US" sz="2000" dirty="0" err="1"/>
              <a:t>употребити</a:t>
            </a:r>
            <a:r>
              <a:rPr lang="en-US" sz="2000" dirty="0"/>
              <a:t> </a:t>
            </a:r>
            <a:r>
              <a:rPr lang="en-US" sz="2000" dirty="0" err="1"/>
              <a:t>како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вертикалном</a:t>
            </a:r>
            <a:r>
              <a:rPr lang="en-US" sz="2000" dirty="0"/>
              <a:t> </a:t>
            </a:r>
            <a:r>
              <a:rPr lang="en-US" sz="2000" dirty="0" err="1"/>
              <a:t>тако</a:t>
            </a:r>
            <a:r>
              <a:rPr lang="en-US" sz="2000" dirty="0"/>
              <a:t> и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хоризонталном</a:t>
            </a:r>
            <a:r>
              <a:rPr lang="en-US" sz="2000" dirty="0"/>
              <a:t> </a:t>
            </a:r>
            <a:r>
              <a:rPr lang="en-US" sz="2000" dirty="0" err="1"/>
              <a:t>формату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555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pic>
        <p:nvPicPr>
          <p:cNvPr id="4" name="Slika 4" descr="Slika na kojoj se prikazuje osoba, žena, muškarac, sjedenje&#10;&#10;Opis je generiran uz vrlo visoku pouzdanost">
            <a:extLst>
              <a:ext uri="{FF2B5EF4-FFF2-40B4-BE49-F238E27FC236}">
                <a16:creationId xmlns:a16="http://schemas.microsoft.com/office/drawing/2014/main" xmlns="" id="{2008FD50-F1F6-4E1A-B883-FB10E186A0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3166" y="482600"/>
            <a:ext cx="2809906" cy="41783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59969" y="857250"/>
            <a:ext cx="0" cy="3429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Slika 2" descr="Slika na kojoj se prikazuje fotografija, muškarac, stajanje, naprijed&#10;&#10;Opis je generiran uz vrlo visoku pouzdanost">
            <a:extLst>
              <a:ext uri="{FF2B5EF4-FFF2-40B4-BE49-F238E27FC236}">
                <a16:creationId xmlns:a16="http://schemas.microsoft.com/office/drawing/2014/main" xmlns="" id="{C9A134FD-E843-48C1-82EE-D3D45218D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158" y="482601"/>
            <a:ext cx="2705449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3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8380AD67-C5CA-4918-B4BB-C359BB03EE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C1393D7-628E-4191-89A3-D7DCA1A1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162" y="807244"/>
            <a:ext cx="4704588" cy="1151288"/>
          </a:xfrm>
        </p:spPr>
        <p:txBody>
          <a:bodyPr vert="horz" lIns="71323" tIns="35662" rIns="71323" bIns="35662" rtlCol="0" anchor="b">
            <a:normAutofit fontScale="90000"/>
          </a:bodyPr>
          <a:lstStyle/>
          <a:p>
            <a:r>
              <a:rPr lang="en-US" sz="4100" b="1" dirty="0"/>
              <a:t>KOMБИНОВАНА КОМПОЗИЦИЈА</a:t>
            </a:r>
          </a:p>
        </p:txBody>
      </p:sp>
      <p:pic>
        <p:nvPicPr>
          <p:cNvPr id="5" name="Slika 5" descr="Slika na kojoj se prikazuje na otvorenom, trava, stajanje, ptica&#10;&#10;Opis je generiran uz vrlo visoku pouzdanost">
            <a:extLst>
              <a:ext uri="{FF2B5EF4-FFF2-40B4-BE49-F238E27FC236}">
                <a16:creationId xmlns:a16="http://schemas.microsoft.com/office/drawing/2014/main" xmlns="" id="{4829D471-3504-4131-B36A-D53286C1167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797" r="5478"/>
          <a:stretch/>
        </p:blipFill>
        <p:spPr>
          <a:xfrm>
            <a:off x="16" y="7"/>
            <a:ext cx="3378979" cy="514349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ABAD4DA-87BA-4F70-9EF0-45C6BCF17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988470" y="272542"/>
            <a:ext cx="54864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15128D9-2797-47FA-B6FE-EC24E6B843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24450" y="2201656"/>
            <a:ext cx="46634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15282AB7-CB11-45A8-BCE2-C1C4DBEED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162" y="2513457"/>
            <a:ext cx="4704588" cy="2119264"/>
          </a:xfrm>
        </p:spPr>
        <p:txBody>
          <a:bodyPr vert="horz" lIns="71323" tIns="35662" rIns="71323" bIns="35662" rtlCol="0">
            <a:normAutofit/>
          </a:bodyPr>
          <a:lstStyle/>
          <a:p>
            <a:pPr indent="-178308">
              <a:buFont typeface="Arial" panose="020B0604020202020204" pitchFamily="34" charset="0"/>
              <a:buChar char="•"/>
            </a:pPr>
            <a:r>
              <a:rPr lang="en-US" sz="1700" dirty="0" err="1"/>
              <a:t>Ово</a:t>
            </a:r>
            <a:r>
              <a:rPr lang="en-US" sz="1700" dirty="0"/>
              <a:t> </a:t>
            </a:r>
            <a:r>
              <a:rPr lang="en-US" sz="1700" dirty="0" err="1"/>
              <a:t>је</a:t>
            </a:r>
            <a:r>
              <a:rPr lang="en-US" sz="1700" dirty="0"/>
              <a:t> </a:t>
            </a:r>
            <a:r>
              <a:rPr lang="en-US" sz="1700" dirty="0" err="1"/>
              <a:t>најприроднија</a:t>
            </a:r>
            <a:r>
              <a:rPr lang="en-US" sz="1700" dirty="0"/>
              <a:t> и </a:t>
            </a:r>
            <a:r>
              <a:rPr lang="en-US" sz="1700" dirty="0" err="1"/>
              <a:t>најчешће</a:t>
            </a:r>
            <a:r>
              <a:rPr lang="en-US" sz="1700" dirty="0"/>
              <a:t> </a:t>
            </a:r>
            <a:r>
              <a:rPr lang="en-US" sz="1700" dirty="0" err="1"/>
              <a:t>коришћена</a:t>
            </a:r>
            <a:r>
              <a:rPr lang="en-US" sz="1700" dirty="0"/>
              <a:t> </a:t>
            </a:r>
            <a:r>
              <a:rPr lang="en-US" sz="1700" dirty="0" err="1"/>
              <a:t>врста</a:t>
            </a:r>
            <a:r>
              <a:rPr lang="en-US" sz="1700" dirty="0"/>
              <a:t> </a:t>
            </a:r>
            <a:r>
              <a:rPr lang="en-US" sz="1700" dirty="0" err="1"/>
              <a:t>композиције</a:t>
            </a:r>
            <a:r>
              <a:rPr lang="en-US" sz="1700" dirty="0"/>
              <a:t>, </a:t>
            </a:r>
            <a:r>
              <a:rPr lang="en-US" sz="1700" dirty="0" err="1"/>
              <a:t>која</a:t>
            </a:r>
            <a:r>
              <a:rPr lang="en-US" sz="1700" dirty="0"/>
              <a:t> </a:t>
            </a:r>
            <a:r>
              <a:rPr lang="en-US" sz="1700" dirty="0" err="1"/>
              <a:t>на</a:t>
            </a:r>
            <a:r>
              <a:rPr lang="en-US" sz="1700" dirty="0"/>
              <a:t> </a:t>
            </a:r>
            <a:r>
              <a:rPr lang="en-US" sz="1700" dirty="0" err="1"/>
              <a:t>формату</a:t>
            </a:r>
            <a:r>
              <a:rPr lang="en-US" sz="1700" dirty="0"/>
              <a:t> </a:t>
            </a:r>
            <a:r>
              <a:rPr lang="en-US" sz="1700" dirty="0" err="1"/>
              <a:t>удружује</a:t>
            </a:r>
            <a:r>
              <a:rPr lang="en-US" sz="1700" dirty="0"/>
              <a:t> и </a:t>
            </a:r>
            <a:r>
              <a:rPr lang="en-US" sz="1700" dirty="0" err="1"/>
              <a:t>комбинује</a:t>
            </a:r>
            <a:r>
              <a:rPr lang="en-US" sz="1700" dirty="0"/>
              <a:t> </a:t>
            </a:r>
            <a:r>
              <a:rPr lang="en-US" sz="1700" dirty="0" err="1"/>
              <a:t>два</a:t>
            </a:r>
            <a:r>
              <a:rPr lang="en-US" sz="1700" dirty="0"/>
              <a:t> </a:t>
            </a:r>
            <a:r>
              <a:rPr lang="en-US" sz="1700" dirty="0" err="1"/>
              <a:t>или</a:t>
            </a:r>
            <a:r>
              <a:rPr lang="en-US" sz="1700" dirty="0"/>
              <a:t> </a:t>
            </a:r>
            <a:r>
              <a:rPr lang="en-US" sz="1700" dirty="0" err="1"/>
              <a:t>више</a:t>
            </a:r>
            <a:r>
              <a:rPr lang="en-US" sz="1700" dirty="0"/>
              <a:t> </a:t>
            </a:r>
            <a:r>
              <a:rPr lang="en-US" sz="1700" dirty="0" err="1"/>
              <a:t>наведених</a:t>
            </a:r>
            <a:r>
              <a:rPr lang="en-US" sz="1700" dirty="0"/>
              <a:t> </a:t>
            </a:r>
            <a:r>
              <a:rPr lang="en-US" sz="1700" dirty="0" err="1"/>
              <a:t>основних</a:t>
            </a:r>
            <a:r>
              <a:rPr lang="en-US" sz="1700" dirty="0"/>
              <a:t> </a:t>
            </a:r>
            <a:r>
              <a:rPr lang="en-US" sz="1700" dirty="0" err="1"/>
              <a:t>положаја</a:t>
            </a:r>
            <a:r>
              <a:rPr lang="en-US" sz="1700" dirty="0"/>
              <a:t> </a:t>
            </a:r>
            <a:r>
              <a:rPr lang="en-US" sz="1700" dirty="0" err="1"/>
              <a:t>распореда</a:t>
            </a:r>
            <a:r>
              <a:rPr lang="en-US" sz="1700" dirty="0"/>
              <a:t> </a:t>
            </a:r>
            <a:r>
              <a:rPr lang="en-US" sz="1700" dirty="0" err="1"/>
              <a:t>ликовних</a:t>
            </a:r>
            <a:r>
              <a:rPr lang="en-US" sz="1700" dirty="0"/>
              <a:t> </a:t>
            </a:r>
            <a:r>
              <a:rPr lang="en-US" sz="1700" dirty="0" err="1"/>
              <a:t>елемената</a:t>
            </a:r>
            <a:r>
              <a:rPr lang="en-US" sz="1700" dirty="0"/>
              <a:t>. </a:t>
            </a:r>
          </a:p>
          <a:p>
            <a:pPr indent="-178308">
              <a:buFont typeface="Arial" panose="020B0604020202020204" pitchFamily="34" charset="0"/>
              <a:buChar char="•"/>
            </a:pPr>
            <a:r>
              <a:rPr lang="en-US" sz="1700" dirty="0" err="1"/>
              <a:t>При</a:t>
            </a:r>
            <a:r>
              <a:rPr lang="en-US" sz="1700" dirty="0"/>
              <a:t> </a:t>
            </a:r>
            <a:r>
              <a:rPr lang="en-US" sz="1700" dirty="0" err="1"/>
              <a:t>градњи</a:t>
            </a:r>
            <a:r>
              <a:rPr lang="en-US" sz="1700" dirty="0"/>
              <a:t> </a:t>
            </a:r>
            <a:r>
              <a:rPr lang="en-US" sz="1700" dirty="0" err="1"/>
              <a:t>комбиноване</a:t>
            </a:r>
            <a:r>
              <a:rPr lang="en-US" sz="1700" dirty="0"/>
              <a:t> </a:t>
            </a:r>
            <a:r>
              <a:rPr lang="en-US" sz="1700" dirty="0" err="1"/>
              <a:t>композиције</a:t>
            </a:r>
            <a:r>
              <a:rPr lang="en-US" sz="1700" dirty="0"/>
              <a:t> </a:t>
            </a:r>
            <a:r>
              <a:rPr lang="en-US" sz="1700" dirty="0" err="1"/>
              <a:t>настоји</a:t>
            </a:r>
            <a:r>
              <a:rPr lang="en-US" sz="1700" dirty="0"/>
              <a:t> </a:t>
            </a:r>
            <a:r>
              <a:rPr lang="en-US" sz="1700" dirty="0" err="1"/>
              <a:t>се</a:t>
            </a:r>
            <a:r>
              <a:rPr lang="en-US" sz="1700" dirty="0"/>
              <a:t> </a:t>
            </a:r>
            <a:r>
              <a:rPr lang="en-US" sz="1700" dirty="0" err="1"/>
              <a:t>да</a:t>
            </a:r>
            <a:r>
              <a:rPr lang="en-US" sz="1700" dirty="0"/>
              <a:t> </a:t>
            </a:r>
            <a:r>
              <a:rPr lang="en-US" sz="1700" dirty="0" err="1"/>
              <a:t>се</a:t>
            </a:r>
            <a:r>
              <a:rPr lang="en-US" sz="1700" dirty="0"/>
              <a:t> </a:t>
            </a:r>
            <a:r>
              <a:rPr lang="en-US" sz="1700" dirty="0" err="1"/>
              <a:t>створи</a:t>
            </a:r>
            <a:r>
              <a:rPr lang="en-US" sz="1700" dirty="0"/>
              <a:t> </a:t>
            </a:r>
            <a:r>
              <a:rPr lang="en-US" sz="1700" dirty="0" err="1"/>
              <a:t>јединство</a:t>
            </a:r>
            <a:r>
              <a:rPr lang="en-US" sz="1700" dirty="0"/>
              <a:t> и </a:t>
            </a:r>
            <a:r>
              <a:rPr lang="en-US" sz="1700" dirty="0" err="1"/>
              <a:t>склад</a:t>
            </a:r>
            <a:r>
              <a:rPr lang="en-US" sz="1700" dirty="0"/>
              <a:t> </a:t>
            </a:r>
            <a:r>
              <a:rPr lang="en-US" sz="1700" dirty="0" err="1"/>
              <a:t>супротних</a:t>
            </a:r>
            <a:r>
              <a:rPr lang="en-US" sz="1700" dirty="0"/>
              <a:t> </a:t>
            </a:r>
            <a:r>
              <a:rPr lang="en-US" sz="1700" dirty="0" err="1"/>
              <a:t>положаја</a:t>
            </a:r>
            <a:r>
              <a:rPr lang="en-US" sz="1700" dirty="0"/>
              <a:t>, </a:t>
            </a:r>
            <a:r>
              <a:rPr lang="en-US" sz="1700" dirty="0" err="1"/>
              <a:t>смјерова</a:t>
            </a:r>
            <a:r>
              <a:rPr lang="en-US" sz="1700" dirty="0"/>
              <a:t> и </a:t>
            </a:r>
            <a:r>
              <a:rPr lang="en-US" sz="1700" dirty="0" err="1"/>
              <a:t>облика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5504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pic>
        <p:nvPicPr>
          <p:cNvPr id="2" name="Slika 2" descr="Slika na kojoj se prikazuje plavo, žuto, voda, stajanje&#10;&#10;Opis je generiran uz vrlo visoku pouzdanost">
            <a:extLst>
              <a:ext uri="{FF2B5EF4-FFF2-40B4-BE49-F238E27FC236}">
                <a16:creationId xmlns:a16="http://schemas.microsoft.com/office/drawing/2014/main" xmlns="" id="{AD141EE1-ECBC-44FC-B2B4-D1FB9E580C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601" y="1330800"/>
            <a:ext cx="3971037" cy="2481898"/>
          </a:xfrm>
          <a:prstGeom prst="rect">
            <a:avLst/>
          </a:prstGeom>
        </p:spPr>
      </p:pic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59969" y="857250"/>
            <a:ext cx="0" cy="3429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4" descr="Slika na kojoj se prikazuje crtež, trava, ptica, raznobojno&#10;&#10;Opis je generiran uz vrlo visoku pouzdanost">
            <a:extLst>
              <a:ext uri="{FF2B5EF4-FFF2-40B4-BE49-F238E27FC236}">
                <a16:creationId xmlns:a16="http://schemas.microsoft.com/office/drawing/2014/main" xmlns="" id="{E74C0E75-D44D-40C4-A265-68CCF6AF1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363" y="998227"/>
            <a:ext cx="3971036" cy="314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1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B447504-6EDB-49D2-BD88-02C7466C1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300" y="480061"/>
            <a:ext cx="3741799" cy="2728030"/>
          </a:xfrm>
          <a:noFill/>
        </p:spPr>
        <p:txBody>
          <a:bodyPr vert="horz" lIns="71323" tIns="35662" rIns="71323" bIns="35662" rtlCol="0" anchor="b">
            <a:normAutofit/>
          </a:bodyPr>
          <a:lstStyle/>
          <a:p>
            <a:r>
              <a:rPr lang="en-US" sz="4400" b="1" dirty="0"/>
              <a:t>ХАОТИЧНА </a:t>
            </a:r>
            <a:r>
              <a:rPr lang="en-US" sz="4400" b="1" dirty="0" smtClean="0"/>
              <a:t>КОМПОЗИЦИЈA</a:t>
            </a:r>
            <a:endParaRPr lang="en-US" sz="4400" b="1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23F3C0A0-FAE8-4BF9-9259-A0AF0EA67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59301" y="3311913"/>
            <a:ext cx="3604638" cy="1351528"/>
          </a:xfrm>
          <a:noFill/>
        </p:spPr>
        <p:txBody>
          <a:bodyPr vert="horz" lIns="71323" tIns="35662" rIns="71323" bIns="35662" rtlCol="0">
            <a:normAutofit/>
          </a:bodyPr>
          <a:lstStyle/>
          <a:p>
            <a:r>
              <a:rPr lang="en-US" sz="1900" dirty="0"/>
              <a:t>У </a:t>
            </a:r>
            <a:r>
              <a:rPr lang="en-US" sz="1900" dirty="0" err="1"/>
              <a:t>овој</a:t>
            </a:r>
            <a:r>
              <a:rPr lang="en-US" sz="1900" dirty="0"/>
              <a:t> </a:t>
            </a:r>
            <a:r>
              <a:rPr lang="en-US" sz="1900" dirty="0" err="1"/>
              <a:t>композицији</a:t>
            </a:r>
            <a:r>
              <a:rPr lang="en-US" sz="1900" dirty="0"/>
              <a:t>, </a:t>
            </a:r>
            <a:r>
              <a:rPr lang="en-US" sz="1900" dirty="0" err="1"/>
              <a:t>као</a:t>
            </a:r>
            <a:r>
              <a:rPr lang="en-US" sz="1900" dirty="0"/>
              <a:t> </a:t>
            </a:r>
            <a:r>
              <a:rPr lang="en-US" sz="1900" dirty="0" err="1"/>
              <a:t>што</a:t>
            </a:r>
            <a:r>
              <a:rPr lang="en-US" sz="1900" dirty="0"/>
              <a:t> </a:t>
            </a:r>
            <a:r>
              <a:rPr lang="en-US" sz="1900" dirty="0" err="1"/>
              <a:t>јој</a:t>
            </a:r>
            <a:r>
              <a:rPr lang="en-US" sz="1900" dirty="0"/>
              <a:t> и </a:t>
            </a:r>
            <a:r>
              <a:rPr lang="en-US" sz="1900" dirty="0" err="1"/>
              <a:t>име</a:t>
            </a:r>
            <a:r>
              <a:rPr lang="en-US" sz="1900" dirty="0"/>
              <a:t> </a:t>
            </a:r>
            <a:r>
              <a:rPr lang="en-US" sz="1900" dirty="0" err="1"/>
              <a:t>каже</a:t>
            </a:r>
            <a:r>
              <a:rPr lang="en-US" sz="1900" dirty="0"/>
              <a:t>, </a:t>
            </a:r>
            <a:r>
              <a:rPr lang="en-US" sz="1900" dirty="0" err="1"/>
              <a:t>елементи</a:t>
            </a:r>
            <a:r>
              <a:rPr lang="en-US" sz="1900" dirty="0"/>
              <a:t> </a:t>
            </a:r>
            <a:r>
              <a:rPr lang="en-US" sz="1900" dirty="0" err="1"/>
              <a:t>су</a:t>
            </a:r>
            <a:r>
              <a:rPr lang="en-US" sz="1900" dirty="0"/>
              <a:t> </a:t>
            </a:r>
            <a:r>
              <a:rPr lang="en-US" sz="1900" dirty="0" err="1"/>
              <a:t>разбацани</a:t>
            </a:r>
            <a:r>
              <a:rPr lang="en-US" sz="1900" dirty="0"/>
              <a:t> </a:t>
            </a:r>
            <a:r>
              <a:rPr lang="en-US" sz="1900" dirty="0" err="1"/>
              <a:t>хаотично</a:t>
            </a:r>
            <a:r>
              <a:rPr lang="en-US" sz="1900" dirty="0"/>
              <a:t> и </a:t>
            </a:r>
            <a:r>
              <a:rPr lang="en-US" sz="1900" dirty="0" err="1"/>
              <a:t>без</a:t>
            </a:r>
            <a:r>
              <a:rPr lang="en-US" sz="1900" dirty="0"/>
              <a:t> </a:t>
            </a:r>
            <a:r>
              <a:rPr lang="en-US" sz="1900" dirty="0" err="1"/>
              <a:t>икаквог</a:t>
            </a:r>
            <a:r>
              <a:rPr lang="en-US" sz="1900" dirty="0"/>
              <a:t> </a:t>
            </a:r>
            <a:r>
              <a:rPr lang="en-US" sz="1900" dirty="0" err="1"/>
              <a:t>распореда</a:t>
            </a:r>
            <a:r>
              <a:rPr lang="en-US" sz="1900" dirty="0"/>
              <a:t>.</a:t>
            </a: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A934B6C4-188D-4389-8887-6D69DBD93E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6520" r="24275"/>
          <a:stretch/>
        </p:blipFill>
        <p:spPr>
          <a:xfrm>
            <a:off x="16" y="7"/>
            <a:ext cx="4579226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70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 descr="Slika na kojoj se prikazuje objekt, košnica&#10;&#10;Opis je generiran uz vrlo visoku pouzdanost">
            <a:extLst>
              <a:ext uri="{FF2B5EF4-FFF2-40B4-BE49-F238E27FC236}">
                <a16:creationId xmlns:a16="http://schemas.microsoft.com/office/drawing/2014/main" xmlns="" id="{1505C0B7-95C3-41F7-BDF9-8BEBD89CD6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67" r="11898" b="-1"/>
          <a:stretch/>
        </p:blipFill>
        <p:spPr>
          <a:xfrm>
            <a:off x="241299" y="241299"/>
            <a:ext cx="4296411" cy="4660900"/>
          </a:xfrm>
          <a:prstGeom prst="rect">
            <a:avLst/>
          </a:prstGeom>
        </p:spPr>
      </p:pic>
      <p:pic>
        <p:nvPicPr>
          <p:cNvPr id="6" name="Slika 6" descr="Slika na kojoj se prikazuje tekst, knjiga&#10;&#10;Opis je generiran uz vrlo visoku pouzdanost">
            <a:extLst>
              <a:ext uri="{FF2B5EF4-FFF2-40B4-BE49-F238E27FC236}">
                <a16:creationId xmlns:a16="http://schemas.microsoft.com/office/drawing/2014/main" xmlns="" id="{DC7E86D8-520D-4CF4-8764-8DE7729D4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203"/>
          <a:stretch/>
        </p:blipFill>
        <p:spPr>
          <a:xfrm>
            <a:off x="4606291" y="241299"/>
            <a:ext cx="429641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91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pic>
        <p:nvPicPr>
          <p:cNvPr id="4" name="Slika 4" descr="Slika na kojoj se prikazuje tekst, karta&#10;&#10;Opis je generiran uz vrlo visoku pouzdanost">
            <a:extLst>
              <a:ext uri="{FF2B5EF4-FFF2-40B4-BE49-F238E27FC236}">
                <a16:creationId xmlns:a16="http://schemas.microsoft.com/office/drawing/2014/main" xmlns="" id="{985EB38A-D801-4A66-890A-26D4531E0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1" y="1181886"/>
            <a:ext cx="3971037" cy="277972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59969" y="857250"/>
            <a:ext cx="0" cy="3429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Slika 2" descr="Slika na kojoj se prikazuje sat&#10;&#10;Opis je generiran uz vrlo visoku pouzdanost">
            <a:extLst>
              <a:ext uri="{FF2B5EF4-FFF2-40B4-BE49-F238E27FC236}">
                <a16:creationId xmlns:a16="http://schemas.microsoft.com/office/drawing/2014/main" xmlns="" id="{819FCC1D-5674-4446-8D6A-872E6B43A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363" y="586232"/>
            <a:ext cx="3971036" cy="397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117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9">
            <a:extLst>
              <a:ext uri="{FF2B5EF4-FFF2-40B4-BE49-F238E27FC236}">
                <a16:creationId xmlns:a16="http://schemas.microsoft.com/office/drawing/2014/main" xmlns="" id="{C4A8F9B5-D96E-4870-9DAC-C4469AE9AE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34"/>
          <a:stretch/>
        </p:blipFill>
        <p:spPr>
          <a:xfrm>
            <a:off x="16" y="7"/>
            <a:ext cx="9143985" cy="5143493"/>
          </a:xfrm>
          <a:prstGeom prst="rect">
            <a:avLst/>
          </a:prstGeom>
        </p:spPr>
      </p:pic>
      <p:sp>
        <p:nvSpPr>
          <p:cNvPr id="40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5616466" y="1708210"/>
            <a:ext cx="3527534" cy="3435290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71323" tIns="35662" rIns="71323" bIns="35662" rtlCol="0" anchor="t">
            <a:normAutofit/>
          </a:bodyPr>
          <a:lstStyle/>
          <a:p>
            <a:pPr algn="ctr">
              <a:spcAft>
                <a:spcPts val="780"/>
              </a:spcAft>
              <a:buClr>
                <a:schemeClr val="tx1"/>
              </a:buClr>
              <a:buSzPct val="100000"/>
            </a:pPr>
            <a:endParaRPr lang="en-US" sz="1200" cap="all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503F87E-DEE9-4453-8439-A47FEEC0C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516" y="2423948"/>
            <a:ext cx="2889031" cy="1375542"/>
          </a:xfrm>
        </p:spPr>
        <p:txBody>
          <a:bodyPr vert="horz" lIns="71323" tIns="35662" rIns="71323" bIns="35662" rtlCol="0" anchor="b">
            <a:noAutofit/>
          </a:bodyPr>
          <a:lstStyle/>
          <a:p>
            <a:pPr algn="ctr"/>
            <a:r>
              <a:rPr lang="en-US" sz="2400" b="1" dirty="0" err="1"/>
              <a:t>Композиција</a:t>
            </a:r>
            <a:r>
              <a:rPr lang="en-US" sz="2400" b="1" dirty="0"/>
              <a:t> </a:t>
            </a:r>
            <a:r>
              <a:rPr lang="en-US" sz="2400" b="1" dirty="0" err="1"/>
              <a:t>је</a:t>
            </a:r>
            <a:r>
              <a:rPr lang="en-US" sz="2400" b="1" dirty="0"/>
              <a:t> </a:t>
            </a:r>
            <a:r>
              <a:rPr lang="en-US" sz="2400" b="1" dirty="0" err="1"/>
              <a:t>распоред</a:t>
            </a:r>
            <a:r>
              <a:rPr lang="en-US" sz="2400" b="1" dirty="0"/>
              <a:t> </a:t>
            </a:r>
            <a:r>
              <a:rPr lang="en-US" sz="2400" b="1" dirty="0" err="1"/>
              <a:t>ликовних</a:t>
            </a:r>
            <a:r>
              <a:rPr lang="en-US" sz="2400" b="1" dirty="0"/>
              <a:t> </a:t>
            </a:r>
            <a:r>
              <a:rPr lang="en-US" sz="2400" b="1" dirty="0" err="1"/>
              <a:t>елемената</a:t>
            </a:r>
            <a:r>
              <a:rPr lang="en-US" sz="2400" b="1" dirty="0"/>
              <a:t> у </a:t>
            </a:r>
            <a:r>
              <a:rPr lang="en-US" sz="2400" b="1" dirty="0" err="1"/>
              <a:t>хармоничну</a:t>
            </a:r>
            <a:r>
              <a:rPr lang="en-US" sz="2400" b="1" dirty="0"/>
              <a:t> </a:t>
            </a:r>
            <a:r>
              <a:rPr lang="en-US" sz="2400" b="1" dirty="0" err="1"/>
              <a:t>цјелину</a:t>
            </a:r>
            <a:r>
              <a:rPr lang="en-US" sz="2400" b="1" dirty="0"/>
              <a:t>.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xmlns="" id="{D9AFAD06-278B-4748-A96B-324B285D4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7183" y="3932007"/>
            <a:ext cx="3247697" cy="512463"/>
          </a:xfrm>
        </p:spPr>
        <p:txBody>
          <a:bodyPr vert="horz" lIns="71323" tIns="35662" rIns="71323" bIns="35662" rtlCol="0">
            <a:noAutofit/>
          </a:bodyPr>
          <a:lstStyle/>
          <a:p>
            <a:pPr marL="0" indent="0" algn="ctr">
              <a:buNone/>
            </a:pPr>
            <a:r>
              <a:rPr lang="en-US" sz="2000" dirty="0" err="1"/>
              <a:t>Ликовни</a:t>
            </a:r>
            <a:r>
              <a:rPr lang="en-US" sz="2000" dirty="0"/>
              <a:t> </a:t>
            </a:r>
            <a:r>
              <a:rPr lang="en-US" sz="2000" dirty="0" err="1"/>
              <a:t>елементи</a:t>
            </a:r>
            <a:r>
              <a:rPr lang="en-US" sz="2000" dirty="0"/>
              <a:t> </a:t>
            </a:r>
            <a:r>
              <a:rPr lang="en-US" sz="2000" dirty="0" err="1"/>
              <a:t>су</a:t>
            </a:r>
            <a:r>
              <a:rPr lang="en-US" sz="2000" dirty="0"/>
              <a:t> </a:t>
            </a:r>
            <a:r>
              <a:rPr lang="en-US" sz="2000" dirty="0" err="1"/>
              <a:t>линија</a:t>
            </a:r>
            <a:r>
              <a:rPr lang="en-US" sz="2000" dirty="0"/>
              <a:t>, </a:t>
            </a:r>
            <a:r>
              <a:rPr lang="en-US" sz="2000" dirty="0" err="1"/>
              <a:t>правац</a:t>
            </a:r>
            <a:r>
              <a:rPr lang="en-US" sz="2000" dirty="0"/>
              <a:t>, </a:t>
            </a:r>
            <a:r>
              <a:rPr lang="en-US" sz="2000" dirty="0" err="1"/>
              <a:t>облик</a:t>
            </a:r>
            <a:r>
              <a:rPr lang="en-US" sz="2000" dirty="0"/>
              <a:t>, </a:t>
            </a:r>
            <a:r>
              <a:rPr lang="en-US" sz="2000" dirty="0" err="1"/>
              <a:t>величина</a:t>
            </a:r>
            <a:r>
              <a:rPr lang="en-US" sz="2000" dirty="0"/>
              <a:t>, </a:t>
            </a:r>
            <a:r>
              <a:rPr lang="en-US" sz="2000" dirty="0" err="1"/>
              <a:t>текстура</a:t>
            </a:r>
            <a:r>
              <a:rPr lang="en-US" sz="2000" dirty="0"/>
              <a:t>, </a:t>
            </a:r>
            <a:r>
              <a:rPr lang="en-US" sz="2000" dirty="0" err="1"/>
              <a:t>валер</a:t>
            </a:r>
            <a:r>
              <a:rPr lang="en-US" sz="2000" dirty="0"/>
              <a:t>, </a:t>
            </a:r>
            <a:r>
              <a:rPr lang="en-US" sz="2000" dirty="0" err="1"/>
              <a:t>боја</a:t>
            </a:r>
            <a:r>
              <a:rPr lang="en-US" sz="2000" dirty="0"/>
              <a:t>.</a:t>
            </a:r>
          </a:p>
        </p:txBody>
      </p:sp>
      <p:cxnSp>
        <p:nvCxnSpPr>
          <p:cNvPr id="41" name="Straight Connector 44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110249" y="384284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9089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assily Kandinsky - The Creator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-8572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60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3" descr="Slika na kojoj se prikazuje stol, papir, sjedenje, raznobojno&#10;&#10;Opis je generiran uz vrlo visoku pouzdanost">
            <a:extLst>
              <a:ext uri="{FF2B5EF4-FFF2-40B4-BE49-F238E27FC236}">
                <a16:creationId xmlns:a16="http://schemas.microsoft.com/office/drawing/2014/main" xmlns="" id="{59F094AA-1E48-4D46-8271-AB82384C3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8" b="11057"/>
          <a:stretch/>
        </p:blipFill>
        <p:spPr>
          <a:xfrm>
            <a:off x="16" y="7"/>
            <a:ext cx="9143985" cy="5143493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E862BE82-D00D-42C1-BF16-93AA37870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937086" y="-1506"/>
            <a:ext cx="4206915" cy="438020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F6D92C2D-1D3D-4974-918C-06579FB35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062606" y="-2"/>
            <a:ext cx="4081394" cy="4241205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155B974-A056-4BF5-AE97-58D350457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274" y="474743"/>
            <a:ext cx="3046982" cy="782557"/>
          </a:xfrm>
          <a:prstGeom prst="ellipse">
            <a:avLst/>
          </a:prstGeom>
        </p:spPr>
        <p:txBody>
          <a:bodyPr vert="horz" lIns="71323" tIns="35662" rIns="71323" bIns="35662" rtlCol="0" anchor="ctr">
            <a:normAutofit fontScale="90000"/>
          </a:bodyPr>
          <a:lstStyle/>
          <a:p>
            <a:r>
              <a:rPr lang="en-US" sz="1800" b="1" dirty="0"/>
              <a:t/>
            </a:r>
            <a:br>
              <a:rPr lang="en-US" sz="1800" b="1" dirty="0"/>
            </a:br>
            <a:endParaRPr lang="en-US" sz="1800" dirty="0"/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672396EB-B477-4975-B880-45C47E22987F}"/>
              </a:ext>
            </a:extLst>
          </p:cNvPr>
          <p:cNvSpPr txBox="1"/>
          <p:nvPr/>
        </p:nvSpPr>
        <p:spPr>
          <a:xfrm>
            <a:off x="5848351" y="438151"/>
            <a:ext cx="2933454" cy="2901044"/>
          </a:xfrm>
          <a:prstGeom prst="rect">
            <a:avLst/>
          </a:prstGeom>
        </p:spPr>
        <p:txBody>
          <a:bodyPr rot="0" spcFirstLastPara="0" vertOverflow="overflow" horzOverflow="overflow" vert="horz" lIns="71323" tIns="35662" rIns="71323" bIns="35662" numCol="1" spcCol="0" rtlCol="0" fromWordArt="0" anchor="t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lvl="1" indent="-178308">
              <a:lnSpc>
                <a:spcPct val="90000"/>
              </a:lnSpc>
              <a:spcAft>
                <a:spcPts val="468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    </a:t>
            </a:r>
            <a:r>
              <a:rPr lang="en-US" sz="8000" dirty="0"/>
              <a:t>       </a:t>
            </a:r>
            <a:r>
              <a:rPr lang="en-US" sz="9600" b="1" dirty="0"/>
              <a:t> ВРСТЕ КОМПОЗИЦИЈЕ</a:t>
            </a:r>
            <a:endParaRPr lang="en-US" sz="9600" b="1" dirty="0">
              <a:cs typeface="Calibri"/>
            </a:endParaRPr>
          </a:p>
          <a:p>
            <a:pPr lvl="1" indent="-178308">
              <a:lnSpc>
                <a:spcPct val="90000"/>
              </a:lnSpc>
              <a:spcAft>
                <a:spcPts val="468"/>
              </a:spcAft>
              <a:buFont typeface="Arial" panose="020B0604020202020204" pitchFamily="34" charset="0"/>
              <a:buChar char="•"/>
            </a:pPr>
            <a:endParaRPr lang="en-US" sz="8000" b="1" dirty="0">
              <a:cs typeface="Calibri"/>
            </a:endParaRPr>
          </a:p>
          <a:p>
            <a:pPr lvl="3" indent="-178308">
              <a:lnSpc>
                <a:spcPct val="90000"/>
              </a:lnSpc>
              <a:spcAft>
                <a:spcPts val="468"/>
              </a:spcAft>
              <a:buFont typeface="Arial" panose="020B0604020202020204" pitchFamily="34" charset="0"/>
              <a:buChar char="•"/>
            </a:pPr>
            <a:r>
              <a:rPr lang="en-US" sz="8800" dirty="0" smtClean="0"/>
              <a:t> </a:t>
            </a:r>
            <a:r>
              <a:rPr lang="en-US" sz="8800" dirty="0" err="1"/>
              <a:t>Централна</a:t>
            </a:r>
            <a:endParaRPr lang="en-US" sz="8800" dirty="0">
              <a:cs typeface="Calibri"/>
            </a:endParaRPr>
          </a:p>
          <a:p>
            <a:pPr lvl="3" indent="-178308">
              <a:lnSpc>
                <a:spcPct val="90000"/>
              </a:lnSpc>
              <a:spcAft>
                <a:spcPts val="468"/>
              </a:spcAft>
              <a:buFont typeface="Arial" panose="020B0604020202020204" pitchFamily="34" charset="0"/>
              <a:buChar char="•"/>
            </a:pPr>
            <a:r>
              <a:rPr lang="en-US" sz="8800" dirty="0" err="1" smtClean="0"/>
              <a:t>Хоризонтална</a:t>
            </a:r>
            <a:endParaRPr lang="en-US" sz="8800" dirty="0">
              <a:cs typeface="Calibri"/>
            </a:endParaRPr>
          </a:p>
          <a:p>
            <a:pPr lvl="3" indent="-178308">
              <a:lnSpc>
                <a:spcPct val="90000"/>
              </a:lnSpc>
              <a:spcAft>
                <a:spcPts val="468"/>
              </a:spcAft>
              <a:buFont typeface="Arial" panose="020B0604020202020204" pitchFamily="34" charset="0"/>
              <a:buChar char="•"/>
            </a:pPr>
            <a:r>
              <a:rPr lang="en-US" sz="8800" dirty="0" err="1" smtClean="0"/>
              <a:t>Вертикална</a:t>
            </a:r>
            <a:endParaRPr lang="en-US" sz="8800" dirty="0">
              <a:cs typeface="Calibri"/>
            </a:endParaRPr>
          </a:p>
          <a:p>
            <a:pPr lvl="3" indent="-178308">
              <a:lnSpc>
                <a:spcPct val="90000"/>
              </a:lnSpc>
              <a:spcAft>
                <a:spcPts val="468"/>
              </a:spcAft>
              <a:buFont typeface="Arial" panose="020B0604020202020204" pitchFamily="34" charset="0"/>
              <a:buChar char="•"/>
            </a:pPr>
            <a:r>
              <a:rPr lang="en-US" sz="8800" dirty="0" err="1" smtClean="0"/>
              <a:t>Дијагонална</a:t>
            </a:r>
            <a:endParaRPr lang="en-US" sz="8800" dirty="0">
              <a:cs typeface="Calibri"/>
            </a:endParaRPr>
          </a:p>
          <a:p>
            <a:pPr lvl="3" indent="-178308">
              <a:lnSpc>
                <a:spcPct val="90000"/>
              </a:lnSpc>
              <a:spcAft>
                <a:spcPts val="468"/>
              </a:spcAft>
              <a:buFont typeface="Arial" panose="020B0604020202020204" pitchFamily="34" charset="0"/>
              <a:buChar char="•"/>
            </a:pPr>
            <a:r>
              <a:rPr lang="en-US" sz="8800" dirty="0" err="1" smtClean="0"/>
              <a:t>Овална</a:t>
            </a:r>
            <a:r>
              <a:rPr lang="en-US" sz="8800" dirty="0" smtClean="0"/>
              <a:t> </a:t>
            </a:r>
            <a:r>
              <a:rPr lang="en-US" sz="8800" dirty="0" err="1"/>
              <a:t>или</a:t>
            </a:r>
            <a:r>
              <a:rPr lang="en-US" sz="8800" dirty="0"/>
              <a:t> </a:t>
            </a:r>
            <a:r>
              <a:rPr lang="en-US" sz="8800" dirty="0" err="1"/>
              <a:t>кружна</a:t>
            </a:r>
            <a:endParaRPr lang="en-US" sz="8800" dirty="0">
              <a:cs typeface="Calibri"/>
            </a:endParaRPr>
          </a:p>
          <a:p>
            <a:pPr lvl="3" indent="-178308">
              <a:lnSpc>
                <a:spcPct val="90000"/>
              </a:lnSpc>
              <a:spcAft>
                <a:spcPts val="468"/>
              </a:spcAft>
              <a:buFont typeface="Arial" panose="020B0604020202020204" pitchFamily="34" charset="0"/>
              <a:buChar char="•"/>
            </a:pPr>
            <a:r>
              <a:rPr lang="en-US" sz="8800" dirty="0" err="1" smtClean="0"/>
              <a:t>Пирамидална</a:t>
            </a:r>
            <a:endParaRPr lang="en-US" sz="8800" dirty="0">
              <a:cs typeface="Calibri"/>
            </a:endParaRPr>
          </a:p>
          <a:p>
            <a:pPr lvl="3" indent="-178308">
              <a:lnSpc>
                <a:spcPct val="90000"/>
              </a:lnSpc>
              <a:spcAft>
                <a:spcPts val="468"/>
              </a:spcAft>
              <a:buFont typeface="Arial" panose="020B0604020202020204" pitchFamily="34" charset="0"/>
              <a:buChar char="•"/>
            </a:pPr>
            <a:r>
              <a:rPr lang="en-US" sz="8800" dirty="0" err="1" smtClean="0"/>
              <a:t>Комбинована</a:t>
            </a:r>
            <a:endParaRPr lang="en-US" sz="8800" dirty="0">
              <a:cs typeface="Calibri"/>
            </a:endParaRPr>
          </a:p>
          <a:p>
            <a:pPr lvl="3" indent="-178308">
              <a:lnSpc>
                <a:spcPct val="90000"/>
              </a:lnSpc>
              <a:spcAft>
                <a:spcPts val="468"/>
              </a:spcAft>
              <a:buFont typeface="Arial" panose="020B0604020202020204" pitchFamily="34" charset="0"/>
              <a:buChar char="•"/>
            </a:pPr>
            <a:r>
              <a:rPr lang="en-US" sz="8800" dirty="0" err="1" smtClean="0"/>
              <a:t>Хаотична</a:t>
            </a:r>
            <a:endParaRPr lang="en-US" sz="8800" dirty="0">
              <a:cs typeface="Calibri"/>
            </a:endParaRPr>
          </a:p>
          <a:p>
            <a:pPr indent="-178308">
              <a:lnSpc>
                <a:spcPct val="90000"/>
              </a:lnSpc>
              <a:spcAft>
                <a:spcPts val="468"/>
              </a:spcAft>
              <a:buFont typeface="Arial" panose="020B0604020202020204" pitchFamily="34" charset="0"/>
              <a:buChar char="•"/>
            </a:pPr>
            <a:endParaRPr lang="en-US" sz="8000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294E5C24-007E-4B58-86A3-B6D6935AB4F2}"/>
              </a:ext>
            </a:extLst>
          </p:cNvPr>
          <p:cNvSpPr txBox="1"/>
          <p:nvPr/>
        </p:nvSpPr>
        <p:spPr>
          <a:xfrm>
            <a:off x="6456557" y="4121771"/>
            <a:ext cx="2057400" cy="5029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1323" tIns="35662" rIns="71323" bIns="3566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468"/>
              </a:spcAft>
            </a:pPr>
            <a:r>
              <a:rPr lang="hr-HR" dirty="0"/>
              <a:t>Kliknite da biste dodali tekst</a:t>
            </a:r>
          </a:p>
        </p:txBody>
      </p:sp>
    </p:spTree>
    <p:extLst>
      <p:ext uri="{BB962C8B-B14F-4D97-AF65-F5344CB8AC3E}">
        <p14:creationId xmlns:p14="http://schemas.microsoft.com/office/powerpoint/2010/main" xmlns="" val="2080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3">
            <a:extLst>
              <a:ext uri="{FF2B5EF4-FFF2-40B4-BE49-F238E27FC236}">
                <a16:creationId xmlns:a16="http://schemas.microsoft.com/office/drawing/2014/main" xmlns="" id="{50E4C519-FBE9-4ABE-A8F9-C2CBE32693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pic>
        <p:nvPicPr>
          <p:cNvPr id="3" name="Slika 5" descr="Slika na kojoj se prikazuje zgrada, staro, sjedenje, stol&#10;&#10;Opis je generiran uz vrlo visoku pouzdanost">
            <a:extLst>
              <a:ext uri="{FF2B5EF4-FFF2-40B4-BE49-F238E27FC236}">
                <a16:creationId xmlns:a16="http://schemas.microsoft.com/office/drawing/2014/main" xmlns="" id="{6231ECD4-5289-4082-9437-8287B946AF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9" r="8501"/>
          <a:stretch/>
        </p:blipFill>
        <p:spPr>
          <a:xfrm>
            <a:off x="2434228" y="-1"/>
            <a:ext cx="6709772" cy="51435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43" name="Freeform: Shape 45">
            <a:extLst>
              <a:ext uri="{FF2B5EF4-FFF2-40B4-BE49-F238E27FC236}">
                <a16:creationId xmlns:a16="http://schemas.microsoft.com/office/drawing/2014/main" xmlns="" id="{80EC29FB-299E-49F3-8C7B-01199632A3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3341754" cy="51435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323" tIns="35662" rIns="71323" bIns="35662" rtlCol="0" anchor="ctr">
            <a:noAutofit/>
          </a:bodyPr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8" name="Freeform: Shape 47">
            <a:extLst>
              <a:ext uri="{FF2B5EF4-FFF2-40B4-BE49-F238E27FC236}">
                <a16:creationId xmlns:a16="http://schemas.microsoft.com/office/drawing/2014/main" xmlns="" id="{C29A2522-B27A-45C5-897B-79A1407D15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334896" cy="51435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323" tIns="35662" rIns="71323" bIns="35662" rtlCol="0" anchor="ctr">
            <a:noAutofit/>
          </a:bodyPr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3A1A1AA-1565-4C54-9513-4641AA64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1" y="870966"/>
            <a:ext cx="2578608" cy="929259"/>
          </a:xfr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z="2200" b="1" dirty="0">
                <a:cs typeface="Calibri Light"/>
              </a:rPr>
              <a:t>ЦЕНТРАЛНА КОМПОЗИЦИЈА</a:t>
            </a:r>
          </a:p>
        </p:txBody>
      </p:sp>
      <p:sp>
        <p:nvSpPr>
          <p:cNvPr id="45" name="Rectangle 49">
            <a:extLst>
              <a:ext uri="{FF2B5EF4-FFF2-40B4-BE49-F238E27FC236}">
                <a16:creationId xmlns:a16="http://schemas.microsoft.com/office/drawing/2014/main" xmlns="" id="{98E79BE4-34FE-485A-98A5-92CE8F7C4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65722"/>
            <a:ext cx="96012" cy="4904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51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0636" y="1832610"/>
            <a:ext cx="253746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C469842B-B07E-4E17-9451-8A0DE3402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8320" y="2038541"/>
            <a:ext cx="2579180" cy="2405444"/>
          </a:xfrm>
        </p:spPr>
        <p:txBody>
          <a:bodyPr vert="horz" lIns="71323" tIns="35662" rIns="71323" bIns="35662" rtlCol="0" anchor="t">
            <a:normAutofit/>
          </a:bodyPr>
          <a:lstStyle/>
          <a:p>
            <a:pPr indent="-178308"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178308">
              <a:buFont typeface="Arial" panose="020B0604020202020204" pitchFamily="34" charset="0"/>
              <a:buChar char="•"/>
            </a:pPr>
            <a:r>
              <a:rPr lang="en-US" sz="2200" dirty="0"/>
              <a:t>У </a:t>
            </a:r>
            <a:r>
              <a:rPr lang="en-US" sz="2200" dirty="0" err="1"/>
              <a:t>овој</a:t>
            </a:r>
            <a:r>
              <a:rPr lang="en-US" sz="2200" dirty="0"/>
              <a:t> </a:t>
            </a:r>
            <a:r>
              <a:rPr lang="en-US" sz="2200" dirty="0" err="1"/>
              <a:t>композицији</a:t>
            </a:r>
            <a:r>
              <a:rPr lang="en-US" sz="2200" dirty="0"/>
              <a:t> </a:t>
            </a:r>
            <a:r>
              <a:rPr lang="en-US" sz="2200" dirty="0" err="1"/>
              <a:t>главни</a:t>
            </a:r>
            <a:r>
              <a:rPr lang="en-US" sz="2200" dirty="0"/>
              <a:t>, </a:t>
            </a:r>
            <a:r>
              <a:rPr lang="en-US" sz="2200" dirty="0" err="1"/>
              <a:t>или</a:t>
            </a:r>
            <a:r>
              <a:rPr lang="en-US" sz="2200" dirty="0"/>
              <a:t> </a:t>
            </a:r>
            <a:r>
              <a:rPr lang="en-US" sz="2200" dirty="0" err="1"/>
              <a:t>већина</a:t>
            </a:r>
            <a:r>
              <a:rPr lang="en-US" sz="2200" dirty="0"/>
              <a:t> </a:t>
            </a:r>
            <a:r>
              <a:rPr lang="en-US" sz="2200" dirty="0" err="1"/>
              <a:t>ликовних</a:t>
            </a:r>
            <a:r>
              <a:rPr lang="en-US" sz="2200" dirty="0"/>
              <a:t> </a:t>
            </a:r>
            <a:r>
              <a:rPr lang="en-US" sz="2200" dirty="0" err="1"/>
              <a:t>елемената</a:t>
            </a:r>
            <a:r>
              <a:rPr lang="en-US" sz="2200" dirty="0"/>
              <a:t> </a:t>
            </a:r>
            <a:r>
              <a:rPr lang="en-US" sz="2200" dirty="0" err="1"/>
              <a:t>се</a:t>
            </a:r>
            <a:r>
              <a:rPr lang="en-US" sz="2200" dirty="0"/>
              <a:t> </a:t>
            </a:r>
            <a:r>
              <a:rPr lang="en-US" sz="2200" dirty="0" err="1"/>
              <a:t>налазе</a:t>
            </a:r>
            <a:r>
              <a:rPr lang="en-US" sz="2200" dirty="0"/>
              <a:t> у </a:t>
            </a:r>
            <a:r>
              <a:rPr lang="en-US" sz="2200" dirty="0" err="1"/>
              <a:t>средини</a:t>
            </a:r>
            <a:r>
              <a:rPr lang="en-US" sz="2200" dirty="0"/>
              <a:t>.</a:t>
            </a:r>
            <a:endParaRPr lang="en-US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1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5" descr="Slika na kojoj se prikazuje trava, na otvorenom, polje, planina&#10;&#10;Opis je generiran uz vrlo visoku pouzdanost">
            <a:extLst>
              <a:ext uri="{FF2B5EF4-FFF2-40B4-BE49-F238E27FC236}">
                <a16:creationId xmlns:a16="http://schemas.microsoft.com/office/drawing/2014/main" xmlns="" id="{22EA49B5-BAAD-47A6-B4F4-48C5FAE0F5B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4543" b="5144"/>
          <a:stretch/>
        </p:blipFill>
        <p:spPr>
          <a:xfrm>
            <a:off x="-1" y="7"/>
            <a:ext cx="9144000" cy="5143493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1" y="748632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71323" tIns="35662" rIns="71323" bIns="35662" rtlCol="0" anchor="t">
            <a:normAutofit/>
          </a:bodyPr>
          <a:lstStyle/>
          <a:p>
            <a:pPr algn="ctr">
              <a:spcAft>
                <a:spcPts val="780"/>
              </a:spcAft>
              <a:buClr>
                <a:schemeClr val="tx1"/>
              </a:buClr>
              <a:buSzPct val="100000"/>
            </a:pPr>
            <a:endParaRPr lang="en-US" sz="1200" cap="all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394E9D4-879A-48E4-BB9D-6A845FDA2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37" y="1225912"/>
            <a:ext cx="3153103" cy="1007066"/>
          </a:xfrm>
        </p:spPr>
        <p:txBody>
          <a:bodyPr vert="horz" lIns="71323" tIns="35662" rIns="71323" bIns="35662" rtlCol="0" anchor="ctr">
            <a:normAutofit/>
          </a:bodyPr>
          <a:lstStyle/>
          <a:p>
            <a:pPr algn="ctr"/>
            <a:r>
              <a:rPr lang="en-US" sz="2800" b="1" dirty="0" err="1"/>
              <a:t>Хоризонтална</a:t>
            </a:r>
            <a:r>
              <a:rPr lang="en-US" sz="2800" b="1" dirty="0"/>
              <a:t> </a:t>
            </a:r>
            <a:r>
              <a:rPr lang="en-US" sz="2800" b="1" dirty="0" err="1"/>
              <a:t>композиција</a:t>
            </a:r>
            <a:endParaRPr lang="en-US" sz="2800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715289" y="2502854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21D4B665-B894-4BE5-B529-BC4F6F8CF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387" y="2552701"/>
            <a:ext cx="3444766" cy="2032510"/>
          </a:xfrm>
        </p:spPr>
        <p:txBody>
          <a:bodyPr vert="horz" lIns="71323" tIns="35662" rIns="71323" bIns="35662" rtlCol="0" anchor="ctr">
            <a:noAutofit/>
          </a:bodyPr>
          <a:lstStyle/>
          <a:p>
            <a:pPr indent="-178308"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178308">
              <a:buFont typeface="Arial" panose="020B0604020202020204" pitchFamily="34" charset="0"/>
              <a:buChar char="•"/>
            </a:pPr>
            <a:r>
              <a:rPr lang="en-US" sz="1400" dirty="0" err="1"/>
              <a:t>Ова</a:t>
            </a:r>
            <a:r>
              <a:rPr lang="en-US" sz="1400" dirty="0"/>
              <a:t> </a:t>
            </a:r>
            <a:r>
              <a:rPr lang="en-US" sz="1400" dirty="0" err="1"/>
              <a:t>композиција</a:t>
            </a:r>
            <a:r>
              <a:rPr lang="en-US" sz="1400" dirty="0"/>
              <a:t> </a:t>
            </a:r>
            <a:r>
              <a:rPr lang="en-US" sz="1400" dirty="0" err="1"/>
              <a:t>дјелује</a:t>
            </a:r>
            <a:r>
              <a:rPr lang="en-US" sz="1400" dirty="0"/>
              <a:t> </a:t>
            </a:r>
            <a:r>
              <a:rPr lang="en-US" sz="1400" dirty="0" err="1"/>
              <a:t>мирно</a:t>
            </a:r>
            <a:r>
              <a:rPr lang="en-US" sz="1400" dirty="0"/>
              <a:t> и </a:t>
            </a:r>
            <a:r>
              <a:rPr lang="en-US" sz="1400" dirty="0" err="1"/>
              <a:t>опуштајуће</a:t>
            </a:r>
            <a:r>
              <a:rPr lang="en-US" sz="1400" dirty="0"/>
              <a:t>, а </a:t>
            </a:r>
            <a:r>
              <a:rPr lang="en-US" sz="1400" dirty="0" err="1"/>
              <a:t>користимо</a:t>
            </a:r>
            <a:r>
              <a:rPr lang="en-US" sz="1400" dirty="0"/>
              <a:t> </a:t>
            </a:r>
            <a:r>
              <a:rPr lang="en-US" sz="1400" dirty="0" err="1"/>
              <a:t>је</a:t>
            </a:r>
            <a:r>
              <a:rPr lang="en-US" sz="1400" dirty="0"/>
              <a:t> </a:t>
            </a:r>
            <a:r>
              <a:rPr lang="en-US" sz="1400" dirty="0" err="1"/>
              <a:t>када</a:t>
            </a:r>
            <a:r>
              <a:rPr lang="en-US" sz="1400" dirty="0"/>
              <a:t> </a:t>
            </a:r>
            <a:r>
              <a:rPr lang="en-US" sz="1400" dirty="0" err="1"/>
              <a:t>желимо</a:t>
            </a:r>
            <a:r>
              <a:rPr lang="en-US" sz="1400" dirty="0"/>
              <a:t> </a:t>
            </a:r>
            <a:r>
              <a:rPr lang="en-US" sz="1400" dirty="0" err="1"/>
              <a:t>да</a:t>
            </a:r>
            <a:r>
              <a:rPr lang="en-US" sz="1400" dirty="0"/>
              <a:t> </a:t>
            </a:r>
            <a:r>
              <a:rPr lang="en-US" sz="1400" dirty="0" err="1"/>
              <a:t>прикажемо</a:t>
            </a:r>
            <a:r>
              <a:rPr lang="en-US" sz="1400" dirty="0"/>
              <a:t> </a:t>
            </a:r>
            <a:r>
              <a:rPr lang="en-US" sz="1400" dirty="0" err="1"/>
              <a:t>ширину</a:t>
            </a:r>
            <a:r>
              <a:rPr lang="en-US" sz="1400" dirty="0"/>
              <a:t> </a:t>
            </a:r>
            <a:r>
              <a:rPr lang="en-US" sz="1400" dirty="0" err="1"/>
              <a:t>простора</a:t>
            </a:r>
            <a:r>
              <a:rPr lang="en-US" sz="1400" dirty="0"/>
              <a:t>, </a:t>
            </a:r>
            <a:r>
              <a:rPr lang="en-US" sz="1400" dirty="0" err="1"/>
              <a:t>неку</a:t>
            </a:r>
            <a:r>
              <a:rPr lang="en-US" sz="1400" dirty="0"/>
              <a:t> </a:t>
            </a:r>
            <a:r>
              <a:rPr lang="en-US" sz="1400" dirty="0" err="1"/>
              <a:t>сцену</a:t>
            </a:r>
            <a:r>
              <a:rPr lang="en-US" sz="1400" dirty="0"/>
              <a:t>, </a:t>
            </a:r>
            <a:r>
              <a:rPr lang="en-US" sz="1400" dirty="0" err="1"/>
              <a:t>групне</a:t>
            </a:r>
            <a:r>
              <a:rPr lang="en-US" sz="1400" dirty="0"/>
              <a:t> </a:t>
            </a:r>
            <a:r>
              <a:rPr lang="en-US" sz="1400" dirty="0" err="1"/>
              <a:t>портрете</a:t>
            </a:r>
            <a:r>
              <a:rPr lang="en-US" sz="1400" dirty="0"/>
              <a:t>, </a:t>
            </a:r>
            <a:r>
              <a:rPr lang="en-US" sz="1400" dirty="0" err="1"/>
              <a:t>пејсаже</a:t>
            </a:r>
            <a:r>
              <a:rPr lang="en-US" sz="1400" dirty="0"/>
              <a:t>, </a:t>
            </a:r>
            <a:r>
              <a:rPr lang="en-US" sz="1400" dirty="0" err="1"/>
              <a:t>панораме</a:t>
            </a:r>
            <a:r>
              <a:rPr lang="en-US" sz="1400" dirty="0"/>
              <a:t>, </a:t>
            </a:r>
            <a:r>
              <a:rPr lang="en-US" sz="1400" dirty="0" err="1"/>
              <a:t>мртву</a:t>
            </a:r>
            <a:r>
              <a:rPr lang="en-US" sz="1400" dirty="0"/>
              <a:t> </a:t>
            </a:r>
            <a:r>
              <a:rPr lang="en-US" sz="1400" dirty="0" err="1"/>
              <a:t>природу</a:t>
            </a:r>
            <a:r>
              <a:rPr lang="en-US" sz="1400" dirty="0"/>
              <a:t>, </a:t>
            </a:r>
            <a:r>
              <a:rPr lang="en-US" sz="1400" dirty="0" err="1"/>
              <a:t>углавном</a:t>
            </a:r>
            <a:r>
              <a:rPr lang="en-US" sz="1400" dirty="0"/>
              <a:t> </a:t>
            </a:r>
            <a:r>
              <a:rPr lang="en-US" sz="1400" dirty="0" err="1"/>
              <a:t>пасивна</a:t>
            </a:r>
            <a:r>
              <a:rPr lang="en-US" sz="1400" dirty="0"/>
              <a:t> и </a:t>
            </a:r>
            <a:r>
              <a:rPr lang="en-US" sz="1400" dirty="0" err="1"/>
              <a:t>статична</a:t>
            </a:r>
            <a:r>
              <a:rPr lang="en-US" sz="1400" dirty="0"/>
              <a:t> </a:t>
            </a:r>
            <a:r>
              <a:rPr lang="en-US" sz="1400" dirty="0" err="1"/>
              <a:t>стања</a:t>
            </a:r>
            <a:r>
              <a:rPr lang="en-US" sz="1400" dirty="0"/>
              <a:t>. </a:t>
            </a:r>
          </a:p>
          <a:p>
            <a:pPr indent="-178308">
              <a:buFont typeface="Arial" panose="020B0604020202020204" pitchFamily="34" charset="0"/>
              <a:buChar char="•"/>
            </a:pPr>
            <a:r>
              <a:rPr lang="en-US" sz="1400" dirty="0" err="1"/>
              <a:t>Хоризонтална</a:t>
            </a:r>
            <a:r>
              <a:rPr lang="en-US" sz="1400" dirty="0"/>
              <a:t> </a:t>
            </a:r>
            <a:r>
              <a:rPr lang="en-US" sz="1400" dirty="0" err="1"/>
              <a:t>поставка</a:t>
            </a:r>
            <a:r>
              <a:rPr lang="en-US" sz="1400" dirty="0"/>
              <a:t> </a:t>
            </a:r>
            <a:r>
              <a:rPr lang="en-US" sz="1400" dirty="0" err="1"/>
              <a:t>омогућује</a:t>
            </a:r>
            <a:r>
              <a:rPr lang="en-US" sz="1400" dirty="0"/>
              <a:t> </a:t>
            </a:r>
            <a:r>
              <a:rPr lang="en-US" sz="1400" dirty="0" err="1"/>
              <a:t>гледаоцу</a:t>
            </a:r>
            <a:r>
              <a:rPr lang="en-US" sz="1400" dirty="0"/>
              <a:t> </a:t>
            </a:r>
            <a:r>
              <a:rPr lang="en-US" sz="1400" dirty="0" err="1"/>
              <a:t>да</a:t>
            </a:r>
            <a:r>
              <a:rPr lang="en-US" sz="1400" dirty="0"/>
              <a:t> </a:t>
            </a:r>
            <a:r>
              <a:rPr lang="en-US" sz="1400" dirty="0" err="1"/>
              <a:t>мирно</a:t>
            </a:r>
            <a:r>
              <a:rPr lang="en-US" sz="1400" dirty="0"/>
              <a:t> </a:t>
            </a:r>
            <a:r>
              <a:rPr lang="en-US" sz="1400" dirty="0" err="1"/>
              <a:t>посматра</a:t>
            </a:r>
            <a:r>
              <a:rPr lang="en-US" sz="1400" dirty="0"/>
              <a:t> </a:t>
            </a:r>
            <a:r>
              <a:rPr lang="en-US" sz="1400" dirty="0" err="1"/>
              <a:t>садржај</a:t>
            </a:r>
            <a:r>
              <a:rPr lang="en-US" sz="1400" dirty="0"/>
              <a:t> и </a:t>
            </a:r>
            <a:r>
              <a:rPr lang="en-US" sz="1400" dirty="0" err="1"/>
              <a:t>поједине</a:t>
            </a:r>
            <a:r>
              <a:rPr lang="en-US" sz="1400" dirty="0"/>
              <a:t> </a:t>
            </a:r>
            <a:r>
              <a:rPr lang="en-US" sz="1400" dirty="0" err="1"/>
              <a:t>елементе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слици</a:t>
            </a:r>
            <a:r>
              <a:rPr lang="en-US" sz="1400" dirty="0"/>
              <a:t>.</a:t>
            </a:r>
          </a:p>
          <a:p>
            <a:pPr indent="-178308">
              <a:buFont typeface="Arial" panose="020B0604020202020204" pitchFamily="34" charset="0"/>
              <a:buChar char="•"/>
            </a:pPr>
            <a:r>
              <a:rPr lang="en-US" sz="1400" dirty="0" err="1"/>
              <a:t>Хоризонталној</a:t>
            </a:r>
            <a:r>
              <a:rPr lang="en-US" sz="1400" dirty="0"/>
              <a:t> </a:t>
            </a:r>
            <a:r>
              <a:rPr lang="en-US" sz="1400" dirty="0" err="1"/>
              <a:t>композицији</a:t>
            </a:r>
            <a:r>
              <a:rPr lang="en-US" sz="1400" dirty="0"/>
              <a:t> </a:t>
            </a:r>
            <a:r>
              <a:rPr lang="en-US" sz="1400" dirty="0" err="1"/>
              <a:t>одговара</a:t>
            </a:r>
            <a:r>
              <a:rPr lang="en-US" sz="1400" dirty="0"/>
              <a:t> </a:t>
            </a:r>
            <a:r>
              <a:rPr lang="en-US" sz="1400" dirty="0" err="1"/>
              <a:t>формат</a:t>
            </a:r>
            <a:r>
              <a:rPr lang="en-US" sz="1400" dirty="0"/>
              <a:t> </a:t>
            </a:r>
            <a:r>
              <a:rPr lang="en-US" sz="1400" dirty="0" err="1" smtClean="0"/>
              <a:t>постав</a:t>
            </a:r>
            <a:r>
              <a:rPr lang="sr-Cyrl-BA" sz="1400" dirty="0" smtClean="0"/>
              <a:t>љ</a:t>
            </a:r>
            <a:r>
              <a:rPr lang="en-US" sz="1400" dirty="0" err="1" smtClean="0"/>
              <a:t>ен</a:t>
            </a:r>
            <a:r>
              <a:rPr lang="en-US" sz="1400" dirty="0" smtClean="0"/>
              <a:t> </a:t>
            </a:r>
            <a:r>
              <a:rPr lang="en-US" sz="1400" dirty="0" err="1"/>
              <a:t>по</a:t>
            </a:r>
            <a:r>
              <a:rPr lang="en-US" sz="1400" dirty="0"/>
              <a:t> </a:t>
            </a:r>
            <a:r>
              <a:rPr lang="en-US" sz="1400" dirty="0" err="1"/>
              <a:t>ширини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3010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xmlns="" id="{FC3D2873-2194-4FB0-BFBA-7E7EEB9848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pic>
        <p:nvPicPr>
          <p:cNvPr id="7" name="Slika 7" descr="Slika na kojoj se prikazuje trava, na otvorenom, polje, planina&#10;&#10;Opis je generiran uz vrlo visoku pouzdanost">
            <a:extLst>
              <a:ext uri="{FF2B5EF4-FFF2-40B4-BE49-F238E27FC236}">
                <a16:creationId xmlns:a16="http://schemas.microsoft.com/office/drawing/2014/main" xmlns="" id="{8CFA5BA4-4780-4A19-9A33-27C353ED3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93" r="3866" b="1"/>
          <a:stretch/>
        </p:blipFill>
        <p:spPr>
          <a:xfrm>
            <a:off x="6396991" y="7"/>
            <a:ext cx="2747010" cy="2551169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11" name="Slika 11" descr="Slika na kojoj se prikazuje trava, na otvorenom, polje, žirafa&#10;&#10;Opis je generiran uz vrlo visoku pouzdanost">
            <a:extLst>
              <a:ext uri="{FF2B5EF4-FFF2-40B4-BE49-F238E27FC236}">
                <a16:creationId xmlns:a16="http://schemas.microsoft.com/office/drawing/2014/main" xmlns="" id="{A05270E7-D7F5-4418-88C2-562244230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542" r="1" b="1"/>
          <a:stretch/>
        </p:blipFill>
        <p:spPr>
          <a:xfrm>
            <a:off x="3836486" y="7"/>
            <a:ext cx="3088583" cy="2551169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3" name="Slika 13" descr="Slika na kojoj se prikazuje trava, na otvorenom, polje, planina&#10;&#10;Opis je generiran uz vrlo visoku pouzdanost">
            <a:extLst>
              <a:ext uri="{FF2B5EF4-FFF2-40B4-BE49-F238E27FC236}">
                <a16:creationId xmlns:a16="http://schemas.microsoft.com/office/drawing/2014/main" xmlns="" id="{3BE52C44-5A0A-45D1-8A11-97D954BECC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56" r="-1" b="-1"/>
          <a:stretch/>
        </p:blipFill>
        <p:spPr>
          <a:xfrm>
            <a:off x="3876266" y="2592324"/>
            <a:ext cx="5267735" cy="2551176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xmlns="" id="{B228652A-FD81-4A3C-B164-2012BF4EE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4445957" cy="5143500"/>
          </a:xfrm>
          <a:custGeom>
            <a:avLst/>
            <a:gdLst>
              <a:gd name="connsiteX0" fmla="*/ 0 w 5927943"/>
              <a:gd name="connsiteY0" fmla="*/ 0 h 6858000"/>
              <a:gd name="connsiteX1" fmla="*/ 5129522 w 5927943"/>
              <a:gd name="connsiteY1" fmla="*/ 0 h 6858000"/>
              <a:gd name="connsiteX2" fmla="*/ 5289639 w 5927943"/>
              <a:gd name="connsiteY2" fmla="*/ 323150 h 6858000"/>
              <a:gd name="connsiteX3" fmla="*/ 5927943 w 5927943"/>
              <a:gd name="connsiteY3" fmla="*/ 3476847 h 6858000"/>
              <a:gd name="connsiteX4" fmla="*/ 5289639 w 5927943"/>
              <a:gd name="connsiteY4" fmla="*/ 6630545 h 6858000"/>
              <a:gd name="connsiteX5" fmla="*/ 5176937 w 5927943"/>
              <a:gd name="connsiteY5" fmla="*/ 6858000 h 6858000"/>
              <a:gd name="connsiteX6" fmla="*/ 0 w 59279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7943" h="6858000">
                <a:moveTo>
                  <a:pt x="0" y="0"/>
                </a:moveTo>
                <a:lnTo>
                  <a:pt x="5129522" y="0"/>
                </a:lnTo>
                <a:lnTo>
                  <a:pt x="5289639" y="323150"/>
                </a:lnTo>
                <a:cubicBezTo>
                  <a:pt x="5692631" y="1223391"/>
                  <a:pt x="5927943" y="2308646"/>
                  <a:pt x="5927943" y="3476847"/>
                </a:cubicBezTo>
                <a:cubicBezTo>
                  <a:pt x="5927943" y="4645048"/>
                  <a:pt x="5692631" y="5730304"/>
                  <a:pt x="5289639" y="6630545"/>
                </a:cubicBezTo>
                <a:lnTo>
                  <a:pt x="517693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323" tIns="35662" rIns="71323" bIns="35662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xmlns="" id="{FE8F25D8-4980-4C67-9E0C-7BE94C9CBF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437983" cy="5143500"/>
          </a:xfrm>
          <a:custGeom>
            <a:avLst/>
            <a:gdLst>
              <a:gd name="connsiteX0" fmla="*/ 0 w 5917310"/>
              <a:gd name="connsiteY0" fmla="*/ 0 h 6858000"/>
              <a:gd name="connsiteX1" fmla="*/ 5118889 w 5917310"/>
              <a:gd name="connsiteY1" fmla="*/ 0 h 6858000"/>
              <a:gd name="connsiteX2" fmla="*/ 5279006 w 5917310"/>
              <a:gd name="connsiteY2" fmla="*/ 323150 h 6858000"/>
              <a:gd name="connsiteX3" fmla="*/ 5917310 w 5917310"/>
              <a:gd name="connsiteY3" fmla="*/ 3476847 h 6858000"/>
              <a:gd name="connsiteX4" fmla="*/ 5279006 w 5917310"/>
              <a:gd name="connsiteY4" fmla="*/ 6630545 h 6858000"/>
              <a:gd name="connsiteX5" fmla="*/ 5166304 w 5917310"/>
              <a:gd name="connsiteY5" fmla="*/ 6858000 h 6858000"/>
              <a:gd name="connsiteX6" fmla="*/ 0 w 591731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7310" h="6858000">
                <a:moveTo>
                  <a:pt x="0" y="0"/>
                </a:moveTo>
                <a:lnTo>
                  <a:pt x="5118889" y="0"/>
                </a:lnTo>
                <a:lnTo>
                  <a:pt x="5279006" y="323150"/>
                </a:lnTo>
                <a:cubicBezTo>
                  <a:pt x="5681998" y="1223391"/>
                  <a:pt x="5917310" y="2308646"/>
                  <a:pt x="5917310" y="3476847"/>
                </a:cubicBezTo>
                <a:cubicBezTo>
                  <a:pt x="5917310" y="4645048"/>
                  <a:pt x="5681998" y="5730304"/>
                  <a:pt x="5279006" y="6630545"/>
                </a:cubicBezTo>
                <a:lnTo>
                  <a:pt x="516630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323" tIns="35662" rIns="71323" bIns="35662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CCDE1AA-E5A0-46D1-A756-99C34712E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1145286"/>
            <a:ext cx="3765042" cy="2077974"/>
          </a:xfrm>
        </p:spPr>
        <p:txBody>
          <a:bodyPr vert="horz" lIns="71323" tIns="35662" rIns="71323" bIns="35662" rtlCol="0" anchor="b">
            <a:normAutofit/>
          </a:bodyPr>
          <a:lstStyle/>
          <a:p>
            <a:r>
              <a:rPr lang="en-US" sz="4200" b="1" dirty="0" err="1"/>
              <a:t>Хоризонтална</a:t>
            </a:r>
            <a:r>
              <a:rPr lang="en-US" sz="4200" b="1" dirty="0"/>
              <a:t> </a:t>
            </a:r>
            <a:r>
              <a:rPr lang="en-US" sz="4200" b="1" dirty="0" err="1"/>
              <a:t>композиција</a:t>
            </a:r>
            <a:endParaRPr lang="en-US" sz="42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A214C69-1234-4E5D-91CD-BEA0020425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75992" y="260094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F86E49C8-40C0-4E80-BAC0-9A66298F1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6823" y="3345839"/>
            <a:ext cx="3764306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460B0EFB-53ED-4F35-B05D-F658EA021C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9" name="Slika 19" descr="Slika na kojoj se prikazuje soba, košulja&#10;&#10;Opis je generiran uz vrlo visoku pouzdanost">
            <a:extLst>
              <a:ext uri="{FF2B5EF4-FFF2-40B4-BE49-F238E27FC236}">
                <a16:creationId xmlns:a16="http://schemas.microsoft.com/office/drawing/2014/main" xmlns="" id="{8644791A-6F8C-4633-8C45-39F266E417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3342"/>
          <a:stretch/>
        </p:blipFill>
        <p:spPr>
          <a:xfrm>
            <a:off x="-5523" y="7"/>
            <a:ext cx="3641693" cy="5143493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Arc 25">
            <a:extLst>
              <a:ext uri="{FF2B5EF4-FFF2-40B4-BE49-F238E27FC236}">
                <a16:creationId xmlns:a16="http://schemas.microsoft.com/office/drawing/2014/main" xmlns="" id="{835EF3DD-7D43-4A27-8967-A92FD8CC9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05149" y="305991"/>
            <a:ext cx="2240924" cy="2240924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1323" tIns="35662" rIns="71323" bIns="35662" rtlCol="0"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23DB463-82DB-4A05-9388-7D4A266CD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287" y="305990"/>
            <a:ext cx="4291113" cy="994172"/>
          </a:xfrm>
        </p:spPr>
        <p:txBody>
          <a:bodyPr vert="horz" lIns="71323" tIns="35662" rIns="71323" bIns="35662" rtlCol="0" anchor="ctr">
            <a:normAutofit fontScale="90000"/>
          </a:bodyPr>
          <a:lstStyle/>
          <a:p>
            <a:r>
              <a:rPr lang="en-US" sz="3400" b="1" dirty="0"/>
              <a:t>ВЕРТИКАЛНА КОМПОЗИЦИЈА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C7393288-DD9C-4E92-ADDA-9B347D0A1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75037" y="1363266"/>
            <a:ext cx="4291113" cy="3263504"/>
          </a:xfrm>
        </p:spPr>
        <p:txBody>
          <a:bodyPr vert="horz" lIns="71323" tIns="35662" rIns="71323" bIns="35662" rtlCol="0">
            <a:normAutofit fontScale="62500" lnSpcReduction="20000"/>
          </a:bodyPr>
          <a:lstStyle/>
          <a:p>
            <a:pPr indent="-178308">
              <a:buFont typeface="Arial" panose="020B0604020202020204" pitchFamily="34" charset="0"/>
              <a:buChar char="•"/>
            </a:pPr>
            <a:r>
              <a:rPr lang="en-US" sz="2900" dirty="0" err="1"/>
              <a:t>Код</a:t>
            </a:r>
            <a:r>
              <a:rPr lang="en-US" sz="2900" dirty="0"/>
              <a:t> </a:t>
            </a:r>
            <a:r>
              <a:rPr lang="en-US" sz="2900" dirty="0" err="1"/>
              <a:t>ове</a:t>
            </a:r>
            <a:r>
              <a:rPr lang="en-US" sz="2900" dirty="0"/>
              <a:t> </a:t>
            </a:r>
            <a:r>
              <a:rPr lang="en-US" sz="2900" dirty="0" err="1"/>
              <a:t>композиције</a:t>
            </a:r>
            <a:r>
              <a:rPr lang="en-US" sz="2900" dirty="0"/>
              <a:t> </a:t>
            </a:r>
            <a:r>
              <a:rPr lang="en-US" sz="2900" dirty="0" err="1"/>
              <a:t>ликовни</a:t>
            </a:r>
            <a:r>
              <a:rPr lang="en-US" sz="2900" dirty="0"/>
              <a:t> </a:t>
            </a:r>
            <a:r>
              <a:rPr lang="en-US" sz="2900" dirty="0" err="1"/>
              <a:t>елементи</a:t>
            </a:r>
            <a:r>
              <a:rPr lang="en-US" sz="2900" dirty="0"/>
              <a:t> </a:t>
            </a:r>
            <a:r>
              <a:rPr lang="en-US" sz="2900" dirty="0" err="1"/>
              <a:t>прате</a:t>
            </a:r>
            <a:r>
              <a:rPr lang="en-US" sz="2900" dirty="0"/>
              <a:t> </a:t>
            </a:r>
            <a:r>
              <a:rPr lang="en-US" sz="2900" dirty="0" err="1"/>
              <a:t>вертикалне</a:t>
            </a:r>
            <a:r>
              <a:rPr lang="en-US" sz="2900" dirty="0"/>
              <a:t> </a:t>
            </a:r>
            <a:r>
              <a:rPr lang="en-US" sz="2900" dirty="0" err="1"/>
              <a:t>осе</a:t>
            </a:r>
            <a:r>
              <a:rPr lang="en-US" sz="2900" dirty="0"/>
              <a:t> </a:t>
            </a:r>
            <a:r>
              <a:rPr lang="en-US" sz="2900" dirty="0" err="1"/>
              <a:t>формата</a:t>
            </a:r>
            <a:r>
              <a:rPr lang="en-US" sz="2900" dirty="0"/>
              <a:t>.</a:t>
            </a:r>
          </a:p>
          <a:p>
            <a:pPr indent="-178308">
              <a:buFont typeface="Arial" panose="020B0604020202020204" pitchFamily="34" charset="0"/>
              <a:buChar char="•"/>
            </a:pPr>
            <a:r>
              <a:rPr lang="en-US" sz="2900" dirty="0" err="1"/>
              <a:t>Висока</a:t>
            </a:r>
            <a:r>
              <a:rPr lang="en-US" sz="2900" dirty="0"/>
              <a:t> </a:t>
            </a:r>
            <a:r>
              <a:rPr lang="en-US" sz="2900" dirty="0" err="1"/>
              <a:t>стабла</a:t>
            </a:r>
            <a:r>
              <a:rPr lang="en-US" sz="2900" dirty="0"/>
              <a:t>, </a:t>
            </a:r>
            <a:r>
              <a:rPr lang="en-US" sz="2900" dirty="0" err="1"/>
              <a:t>врхови</a:t>
            </a:r>
            <a:r>
              <a:rPr lang="en-US" sz="2900" dirty="0"/>
              <a:t> </a:t>
            </a:r>
            <a:r>
              <a:rPr lang="en-US" sz="2900" dirty="0" err="1"/>
              <a:t>планина</a:t>
            </a:r>
            <a:r>
              <a:rPr lang="en-US" sz="2900" dirty="0"/>
              <a:t>, </a:t>
            </a:r>
            <a:r>
              <a:rPr lang="en-US" sz="2900" dirty="0" err="1"/>
              <a:t>катедрале</a:t>
            </a:r>
            <a:r>
              <a:rPr lang="en-US" sz="2900" dirty="0"/>
              <a:t>, </a:t>
            </a:r>
            <a:r>
              <a:rPr lang="en-US" sz="2900" dirty="0" err="1"/>
              <a:t>торњеви</a:t>
            </a:r>
            <a:r>
              <a:rPr lang="en-US" sz="2900" dirty="0"/>
              <a:t>, </a:t>
            </a:r>
            <a:r>
              <a:rPr lang="en-US" sz="2900" dirty="0" err="1"/>
              <a:t>обелисци</a:t>
            </a:r>
            <a:r>
              <a:rPr lang="en-US" sz="2900" dirty="0"/>
              <a:t>, и </a:t>
            </a:r>
            <a:r>
              <a:rPr lang="en-US" sz="2900" dirty="0" err="1"/>
              <a:t>небодери</a:t>
            </a:r>
            <a:r>
              <a:rPr lang="en-US" sz="2900" dirty="0"/>
              <a:t> у </a:t>
            </a:r>
            <a:r>
              <a:rPr lang="en-US" sz="2900" dirty="0" err="1"/>
              <a:t>великим</a:t>
            </a:r>
            <a:r>
              <a:rPr lang="en-US" sz="2900" dirty="0"/>
              <a:t> </a:t>
            </a:r>
            <a:r>
              <a:rPr lang="en-US" sz="2900" dirty="0" err="1"/>
              <a:t>градовима</a:t>
            </a:r>
            <a:r>
              <a:rPr lang="en-US" sz="2900" dirty="0"/>
              <a:t> </a:t>
            </a:r>
            <a:r>
              <a:rPr lang="en-US" sz="2900" dirty="0" err="1"/>
              <a:t>најбољи</a:t>
            </a:r>
            <a:r>
              <a:rPr lang="en-US" sz="2900" dirty="0"/>
              <a:t> </a:t>
            </a:r>
            <a:r>
              <a:rPr lang="en-US" sz="2900" dirty="0" err="1"/>
              <a:t>су</a:t>
            </a:r>
            <a:r>
              <a:rPr lang="en-US" sz="2900" dirty="0"/>
              <a:t> </a:t>
            </a:r>
            <a:r>
              <a:rPr lang="en-US" sz="2900" dirty="0" err="1"/>
              <a:t>примјери</a:t>
            </a:r>
            <a:r>
              <a:rPr lang="en-US" sz="2900" dirty="0"/>
              <a:t> </a:t>
            </a:r>
            <a:r>
              <a:rPr lang="en-US" sz="2900" dirty="0" err="1"/>
              <a:t>за</a:t>
            </a:r>
            <a:r>
              <a:rPr lang="en-US" sz="2900" dirty="0"/>
              <a:t> </a:t>
            </a:r>
            <a:r>
              <a:rPr lang="en-US" sz="2900" dirty="0" err="1"/>
              <a:t>вертикалну</a:t>
            </a:r>
            <a:r>
              <a:rPr lang="en-US" sz="2900" dirty="0"/>
              <a:t> </a:t>
            </a:r>
            <a:r>
              <a:rPr lang="en-US" sz="2900" dirty="0" err="1"/>
              <a:t>композицију</a:t>
            </a:r>
            <a:r>
              <a:rPr lang="en-US" sz="2900" dirty="0"/>
              <a:t>. </a:t>
            </a:r>
          </a:p>
          <a:p>
            <a:pPr indent="-178308">
              <a:buFont typeface="Arial" panose="020B0604020202020204" pitchFamily="34" charset="0"/>
              <a:buChar char="•"/>
            </a:pPr>
            <a:r>
              <a:rPr lang="en-US" sz="2900" dirty="0" err="1"/>
              <a:t>То</a:t>
            </a:r>
            <a:r>
              <a:rPr lang="en-US" sz="2900" dirty="0"/>
              <a:t> </a:t>
            </a:r>
            <a:r>
              <a:rPr lang="en-US" sz="2900" dirty="0" err="1"/>
              <a:t>је</a:t>
            </a:r>
            <a:r>
              <a:rPr lang="en-US" sz="2900" dirty="0"/>
              <a:t> </a:t>
            </a:r>
            <a:r>
              <a:rPr lang="en-US" sz="2900" dirty="0" err="1"/>
              <a:t>активна</a:t>
            </a:r>
            <a:r>
              <a:rPr lang="en-US" sz="2900" dirty="0"/>
              <a:t> </a:t>
            </a:r>
            <a:r>
              <a:rPr lang="en-US" sz="2900" dirty="0" err="1"/>
              <a:t>поставка</a:t>
            </a:r>
            <a:r>
              <a:rPr lang="en-US" sz="2900" dirty="0"/>
              <a:t>, </a:t>
            </a:r>
            <a:r>
              <a:rPr lang="en-US" sz="2900" dirty="0" err="1"/>
              <a:t>која</a:t>
            </a:r>
            <a:r>
              <a:rPr lang="en-US" sz="2900" dirty="0"/>
              <a:t> </a:t>
            </a:r>
            <a:r>
              <a:rPr lang="en-US" sz="2900" dirty="0" err="1"/>
              <a:t>сугерише</a:t>
            </a:r>
            <a:r>
              <a:rPr lang="en-US" sz="2900" dirty="0"/>
              <a:t> </a:t>
            </a:r>
            <a:r>
              <a:rPr lang="en-US" sz="2900" dirty="0" err="1"/>
              <a:t>озбиљност</a:t>
            </a:r>
            <a:r>
              <a:rPr lang="en-US" sz="2900" dirty="0"/>
              <a:t>, </a:t>
            </a:r>
            <a:r>
              <a:rPr lang="en-US" sz="2900" dirty="0" err="1"/>
              <a:t>одлучност</a:t>
            </a:r>
            <a:r>
              <a:rPr lang="en-US" sz="2900" dirty="0"/>
              <a:t>, </a:t>
            </a:r>
            <a:r>
              <a:rPr lang="en-US" sz="2900" dirty="0" err="1"/>
              <a:t>чврстоћу</a:t>
            </a:r>
            <a:r>
              <a:rPr lang="en-US" sz="2900" dirty="0"/>
              <a:t>, </a:t>
            </a:r>
            <a:r>
              <a:rPr lang="en-US" sz="2900" dirty="0" err="1"/>
              <a:t>ауторитет</a:t>
            </a:r>
            <a:r>
              <a:rPr lang="en-US" sz="2900" dirty="0"/>
              <a:t> и </a:t>
            </a:r>
            <a:r>
              <a:rPr lang="en-US" sz="2900" dirty="0" err="1"/>
              <a:t>слично</a:t>
            </a:r>
            <a:r>
              <a:rPr lang="en-US" sz="2900" dirty="0"/>
              <a:t>, </a:t>
            </a:r>
            <a:r>
              <a:rPr lang="en-US" sz="2900" dirty="0" err="1"/>
              <a:t>па</a:t>
            </a:r>
            <a:r>
              <a:rPr lang="en-US" sz="2900" dirty="0"/>
              <a:t> </a:t>
            </a:r>
            <a:r>
              <a:rPr lang="en-US" sz="2900" dirty="0" err="1"/>
              <a:t>је</a:t>
            </a:r>
            <a:r>
              <a:rPr lang="en-US" sz="2900" dirty="0"/>
              <a:t> </a:t>
            </a:r>
            <a:r>
              <a:rPr lang="en-US" sz="2900" dirty="0" err="1"/>
              <a:t>користимо</a:t>
            </a:r>
            <a:r>
              <a:rPr lang="en-US" sz="2900" dirty="0"/>
              <a:t> </a:t>
            </a:r>
            <a:r>
              <a:rPr lang="en-US" sz="2900" dirty="0" err="1"/>
              <a:t>када</a:t>
            </a:r>
            <a:r>
              <a:rPr lang="en-US" sz="2900" dirty="0"/>
              <a:t> </a:t>
            </a:r>
            <a:r>
              <a:rPr lang="en-US" sz="2900" dirty="0" err="1"/>
              <a:t>управо</a:t>
            </a:r>
            <a:r>
              <a:rPr lang="en-US" sz="2900" dirty="0"/>
              <a:t> </a:t>
            </a:r>
            <a:r>
              <a:rPr lang="en-US" sz="2900" dirty="0" err="1"/>
              <a:t>те</a:t>
            </a:r>
            <a:r>
              <a:rPr lang="en-US" sz="2900" dirty="0"/>
              <a:t> </a:t>
            </a:r>
            <a:r>
              <a:rPr lang="en-US" sz="2900" dirty="0" err="1"/>
              <a:t>особине</a:t>
            </a:r>
            <a:r>
              <a:rPr lang="en-US" sz="2900" dirty="0"/>
              <a:t> </a:t>
            </a:r>
            <a:r>
              <a:rPr lang="en-US" sz="2900" dirty="0" err="1"/>
              <a:t>желимо</a:t>
            </a:r>
            <a:r>
              <a:rPr lang="en-US" sz="2900" dirty="0"/>
              <a:t> </a:t>
            </a:r>
            <a:r>
              <a:rPr lang="en-US" sz="2900" dirty="0" err="1"/>
              <a:t>да</a:t>
            </a:r>
            <a:r>
              <a:rPr lang="en-US" sz="2900" dirty="0"/>
              <a:t> </a:t>
            </a:r>
            <a:r>
              <a:rPr lang="en-US" sz="2900" dirty="0" err="1"/>
              <a:t>придружимо</a:t>
            </a:r>
            <a:r>
              <a:rPr lang="en-US" sz="2900" dirty="0"/>
              <a:t> </a:t>
            </a:r>
            <a:r>
              <a:rPr lang="en-US" sz="2900" dirty="0" err="1"/>
              <a:t>елементима</a:t>
            </a:r>
            <a:r>
              <a:rPr lang="en-US" sz="2900" dirty="0"/>
              <a:t> </a:t>
            </a:r>
            <a:r>
              <a:rPr lang="en-US" sz="2900" dirty="0" err="1"/>
              <a:t>на</a:t>
            </a:r>
            <a:r>
              <a:rPr lang="en-US" sz="2900" dirty="0"/>
              <a:t> </a:t>
            </a:r>
            <a:r>
              <a:rPr lang="en-US" sz="2900" dirty="0" err="1"/>
              <a:t>слици</a:t>
            </a:r>
            <a:r>
              <a:rPr lang="en-US" sz="2900" dirty="0"/>
              <a:t> </a:t>
            </a:r>
            <a:r>
              <a:rPr lang="en-US" sz="2900" dirty="0" err="1"/>
              <a:t>или</a:t>
            </a:r>
            <a:r>
              <a:rPr lang="en-US" sz="2900" dirty="0"/>
              <a:t> </a:t>
            </a:r>
            <a:r>
              <a:rPr lang="en-US" sz="2900" dirty="0" err="1"/>
              <a:t>истакнути</a:t>
            </a:r>
            <a:r>
              <a:rPr lang="en-US" sz="2900" dirty="0"/>
              <a:t> </a:t>
            </a:r>
            <a:r>
              <a:rPr lang="en-US" sz="2900" dirty="0" err="1"/>
              <a:t>њихову</a:t>
            </a:r>
            <a:r>
              <a:rPr lang="en-US" sz="2900" dirty="0"/>
              <a:t> </a:t>
            </a:r>
            <a:r>
              <a:rPr lang="en-US" sz="2900" dirty="0" err="1"/>
              <a:t>важност</a:t>
            </a:r>
            <a:r>
              <a:rPr lang="en-US" sz="2900" dirty="0"/>
              <a:t>.</a:t>
            </a:r>
          </a:p>
          <a:p>
            <a:pPr indent="-178308">
              <a:buFont typeface="Arial" panose="020B0604020202020204" pitchFamily="34" charset="0"/>
              <a:buChar char="•"/>
            </a:pPr>
            <a:r>
              <a:rPr lang="en-US" sz="2900" dirty="0" err="1"/>
              <a:t>Вертикалној</a:t>
            </a:r>
            <a:r>
              <a:rPr lang="en-US" sz="2900" dirty="0"/>
              <a:t> </a:t>
            </a:r>
            <a:r>
              <a:rPr lang="en-US" sz="2900" dirty="0" err="1"/>
              <a:t>композицији</a:t>
            </a:r>
            <a:r>
              <a:rPr lang="en-US" sz="2900" dirty="0"/>
              <a:t> </a:t>
            </a:r>
            <a:r>
              <a:rPr lang="en-US" sz="2900" dirty="0" err="1"/>
              <a:t>одговара</a:t>
            </a:r>
            <a:r>
              <a:rPr lang="en-US" sz="2900" dirty="0"/>
              <a:t> </a:t>
            </a:r>
            <a:r>
              <a:rPr lang="en-US" sz="2900" dirty="0" err="1"/>
              <a:t>формат</a:t>
            </a:r>
            <a:r>
              <a:rPr lang="en-US" sz="2900" dirty="0"/>
              <a:t> </a:t>
            </a:r>
            <a:r>
              <a:rPr lang="en-US" sz="2900" dirty="0" err="1"/>
              <a:t>постављен</a:t>
            </a:r>
            <a:r>
              <a:rPr lang="en-US" sz="2900" dirty="0"/>
              <a:t> </a:t>
            </a:r>
            <a:r>
              <a:rPr lang="en-US" sz="2900" dirty="0" err="1"/>
              <a:t>по</a:t>
            </a:r>
            <a:r>
              <a:rPr lang="en-US" sz="2900" dirty="0"/>
              <a:t> </a:t>
            </a:r>
            <a:r>
              <a:rPr lang="en-US" sz="2900" dirty="0" err="1"/>
              <a:t>висини</a:t>
            </a:r>
            <a:r>
              <a:rPr lang="en-US" sz="2900" dirty="0"/>
              <a:t>.</a:t>
            </a:r>
          </a:p>
          <a:p>
            <a:pPr indent="-178308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364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6" descr="Slika na kojoj se prikazuje na zatvorenom, stol, sjedenje, staro&#10;&#10;Opis je generiran uz vrlo visoku pouzdanost">
            <a:extLst>
              <a:ext uri="{FF2B5EF4-FFF2-40B4-BE49-F238E27FC236}">
                <a16:creationId xmlns:a16="http://schemas.microsoft.com/office/drawing/2014/main" xmlns="" id="{6C799D9B-6534-422B-9465-1E1D9BE56B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37"/>
          <a:stretch/>
        </p:blipFill>
        <p:spPr>
          <a:xfrm>
            <a:off x="659203" y="842646"/>
            <a:ext cx="2046383" cy="3453600"/>
          </a:xfrm>
          <a:prstGeom prst="rect">
            <a:avLst/>
          </a:prstGeom>
        </p:spPr>
      </p:pic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xmlns="" id="{DCD67800-37AC-4E14-89B0-F79DCB3FB8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124200" y="1180416"/>
            <a:ext cx="0" cy="278267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4" descr="Slika na kojoj se prikazuje na zatvorenom, sjedenje, komad, crno&#10;&#10;Opis je generiran uz vrlo visoku pouzdanost">
            <a:extLst>
              <a:ext uri="{FF2B5EF4-FFF2-40B4-BE49-F238E27FC236}">
                <a16:creationId xmlns:a16="http://schemas.microsoft.com/office/drawing/2014/main" xmlns="" id="{73174BB9-5DC5-45E6-8538-F171E93161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38" r="1851" b="-1"/>
          <a:stretch/>
        </p:blipFill>
        <p:spPr>
          <a:xfrm>
            <a:off x="3536327" y="842646"/>
            <a:ext cx="2046368" cy="3453600"/>
          </a:xfrm>
          <a:prstGeom prst="rect">
            <a:avLst/>
          </a:prstGeom>
        </p:spPr>
      </p:pic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xmlns="" id="{20F1788F-A5AE-4188-8274-F7F2E3833E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996940" y="1180416"/>
            <a:ext cx="0" cy="278267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Slika 2">
            <a:extLst>
              <a:ext uri="{FF2B5EF4-FFF2-40B4-BE49-F238E27FC236}">
                <a16:creationId xmlns:a16="http://schemas.microsoft.com/office/drawing/2014/main" xmlns="" id="{6CC2CB0F-025A-4BD5-95F0-02A86EFCCB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2960"/>
          <a:stretch/>
        </p:blipFill>
        <p:spPr>
          <a:xfrm>
            <a:off x="6417488" y="842647"/>
            <a:ext cx="2046371" cy="3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91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8380AD67-C5CA-4918-B4BB-C359BB03EE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D97AEF-1A03-4068-8F0F-33553AD6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212" y="711994"/>
            <a:ext cx="4704588" cy="1151288"/>
          </a:xfrm>
        </p:spPr>
        <p:txBody>
          <a:bodyPr vert="horz" lIns="71323" tIns="35662" rIns="71323" bIns="35662" rtlCol="0" anchor="b">
            <a:normAutofit/>
          </a:bodyPr>
          <a:lstStyle/>
          <a:p>
            <a:r>
              <a:rPr lang="en-US" sz="2800" b="1" dirty="0"/>
              <a:t>ДИЈАГОНАЛНА КОМПОЗИЦИЈА</a:t>
            </a:r>
            <a:br>
              <a:rPr lang="en-US" sz="2800" b="1" dirty="0"/>
            </a:br>
            <a:endParaRPr lang="en-US" sz="2800" b="1" dirty="0"/>
          </a:p>
        </p:txBody>
      </p:sp>
      <p:pic>
        <p:nvPicPr>
          <p:cNvPr id="9" name="Slika 9" descr="Slika na kojoj se prikazuje crveno, na otvorenom, voda, tamno&#10;&#10;Opis je generiran uz vrlo visoku pouzdanost">
            <a:extLst>
              <a:ext uri="{FF2B5EF4-FFF2-40B4-BE49-F238E27FC236}">
                <a16:creationId xmlns:a16="http://schemas.microsoft.com/office/drawing/2014/main" xmlns="" id="{7DD27126-CC7D-4856-84A1-F944D5198F0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r="16579"/>
          <a:stretch/>
        </p:blipFill>
        <p:spPr>
          <a:xfrm>
            <a:off x="16" y="7"/>
            <a:ext cx="3476678" cy="514349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ABAD4DA-87BA-4F70-9EF0-45C6BCF17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988470" y="272542"/>
            <a:ext cx="54864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15128D9-2797-47FA-B6FE-EC24E6B843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24450" y="2201656"/>
            <a:ext cx="46634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9965CB3-2665-4BB4-AFC6-987D3487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162" y="2284857"/>
            <a:ext cx="4704588" cy="2119264"/>
          </a:xfrm>
        </p:spPr>
        <p:txBody>
          <a:bodyPr vert="horz" lIns="71323" tIns="35662" rIns="71323" bIns="35662" rtlCol="0">
            <a:noAutofit/>
          </a:bodyPr>
          <a:lstStyle/>
          <a:p>
            <a:pPr indent="-178308">
              <a:buFont typeface="Arial" panose="020B0604020202020204" pitchFamily="34" charset="0"/>
              <a:buChar char="•"/>
            </a:pPr>
            <a:r>
              <a:rPr lang="en-US" sz="2000" dirty="0" err="1"/>
              <a:t>Ова</a:t>
            </a:r>
            <a:r>
              <a:rPr lang="en-US" sz="2000" dirty="0"/>
              <a:t> </a:t>
            </a:r>
            <a:r>
              <a:rPr lang="en-US" sz="2000" dirty="0" err="1"/>
              <a:t>врста</a:t>
            </a:r>
            <a:r>
              <a:rPr lang="en-US" sz="2000" dirty="0"/>
              <a:t> </a:t>
            </a:r>
            <a:r>
              <a:rPr lang="en-US" sz="2000" dirty="0" err="1"/>
              <a:t>композиције</a:t>
            </a:r>
            <a:r>
              <a:rPr lang="en-US" sz="2000" dirty="0"/>
              <a:t> </a:t>
            </a:r>
            <a:r>
              <a:rPr lang="en-US" sz="2000" dirty="0" err="1"/>
              <a:t>користи</a:t>
            </a:r>
            <a:r>
              <a:rPr lang="en-US" sz="2000" dirty="0"/>
              <a:t> </a:t>
            </a:r>
            <a:r>
              <a:rPr lang="en-US" sz="2000" dirty="0" err="1"/>
              <a:t>дијагоналне</a:t>
            </a:r>
            <a:r>
              <a:rPr lang="en-US" sz="2000" dirty="0"/>
              <a:t> </a:t>
            </a:r>
            <a:r>
              <a:rPr lang="en-US" sz="2000" dirty="0" err="1"/>
              <a:t>осе</a:t>
            </a:r>
            <a:r>
              <a:rPr lang="en-US" sz="2000" dirty="0"/>
              <a:t> </a:t>
            </a:r>
            <a:r>
              <a:rPr lang="en-US" sz="2000" dirty="0" err="1"/>
              <a:t>формата</a:t>
            </a:r>
            <a:r>
              <a:rPr lang="en-US" sz="2000" dirty="0"/>
              <a:t> .</a:t>
            </a:r>
          </a:p>
          <a:p>
            <a:pPr indent="-178308">
              <a:buFont typeface="Arial" panose="020B0604020202020204" pitchFamily="34" charset="0"/>
              <a:buChar char="•"/>
            </a:pPr>
            <a:r>
              <a:rPr lang="en-US" sz="2000" dirty="0" err="1"/>
              <a:t>То</a:t>
            </a:r>
            <a:r>
              <a:rPr lang="en-US" sz="2000" dirty="0"/>
              <a:t> </a:t>
            </a:r>
            <a:r>
              <a:rPr lang="en-US" sz="2000" dirty="0" err="1"/>
              <a:t>је</a:t>
            </a:r>
            <a:r>
              <a:rPr lang="en-US" sz="2000" dirty="0"/>
              <a:t> </a:t>
            </a:r>
            <a:r>
              <a:rPr lang="en-US" sz="2000" dirty="0" err="1"/>
              <a:t>жива</a:t>
            </a:r>
            <a:r>
              <a:rPr lang="en-US" sz="2000" dirty="0"/>
              <a:t> и </a:t>
            </a:r>
            <a:r>
              <a:rPr lang="en-US" sz="2000" dirty="0" err="1"/>
              <a:t>динамична</a:t>
            </a:r>
            <a:r>
              <a:rPr lang="en-US" sz="2000" dirty="0"/>
              <a:t> </a:t>
            </a:r>
            <a:r>
              <a:rPr lang="en-US" sz="2000" dirty="0" err="1"/>
              <a:t>композиција</a:t>
            </a:r>
            <a:r>
              <a:rPr lang="en-US" sz="2000" dirty="0"/>
              <a:t> </a:t>
            </a:r>
            <a:r>
              <a:rPr lang="en-US" sz="2000" dirty="0" err="1"/>
              <a:t>која</a:t>
            </a:r>
            <a:r>
              <a:rPr lang="en-US" sz="2000" dirty="0"/>
              <a:t> </a:t>
            </a:r>
            <a:r>
              <a:rPr lang="en-US" sz="2000" dirty="0" err="1"/>
              <a:t>одмах</a:t>
            </a:r>
            <a:r>
              <a:rPr lang="en-US" sz="2000" dirty="0"/>
              <a:t> </a:t>
            </a:r>
            <a:r>
              <a:rPr lang="en-US" sz="2000" dirty="0" err="1"/>
              <a:t>привлачи</a:t>
            </a:r>
            <a:r>
              <a:rPr lang="en-US" sz="2000" dirty="0"/>
              <a:t> </a:t>
            </a:r>
            <a:r>
              <a:rPr lang="en-US" sz="2000" dirty="0" err="1"/>
              <a:t>пажњу</a:t>
            </a:r>
            <a:r>
              <a:rPr lang="en-US" sz="2000" dirty="0"/>
              <a:t>, </a:t>
            </a:r>
            <a:r>
              <a:rPr lang="en-US" sz="2000" dirty="0" err="1"/>
              <a:t>јер</a:t>
            </a:r>
            <a:r>
              <a:rPr lang="en-US" sz="2000" dirty="0"/>
              <a:t> </a:t>
            </a:r>
            <a:r>
              <a:rPr lang="en-US" sz="2000" dirty="0" err="1"/>
              <a:t>сугерише</a:t>
            </a:r>
            <a:r>
              <a:rPr lang="en-US" sz="2000" dirty="0"/>
              <a:t> </a:t>
            </a:r>
            <a:r>
              <a:rPr lang="en-US" sz="2000" dirty="0" err="1"/>
              <a:t>покрет</a:t>
            </a:r>
            <a:r>
              <a:rPr lang="en-US" sz="2000" dirty="0"/>
              <a:t> и </a:t>
            </a:r>
            <a:r>
              <a:rPr lang="en-US" sz="2000" dirty="0" err="1"/>
              <a:t>одређену</a:t>
            </a:r>
            <a:r>
              <a:rPr lang="en-US" sz="2000" dirty="0"/>
              <a:t> </a:t>
            </a:r>
            <a:r>
              <a:rPr lang="en-US" sz="2000" dirty="0" err="1"/>
              <a:t>напетост</a:t>
            </a:r>
            <a:r>
              <a:rPr lang="en-US" sz="2000" dirty="0"/>
              <a:t>.</a:t>
            </a:r>
          </a:p>
          <a:p>
            <a:pPr indent="-178308">
              <a:buFont typeface="Arial" panose="020B0604020202020204" pitchFamily="34" charset="0"/>
              <a:buChar char="•"/>
            </a:pPr>
            <a:r>
              <a:rPr lang="en-US" sz="2000" dirty="0" err="1"/>
              <a:t>Осим</a:t>
            </a:r>
            <a:r>
              <a:rPr lang="en-US" sz="2000" dirty="0"/>
              <a:t> </a:t>
            </a:r>
            <a:r>
              <a:rPr lang="en-US" sz="2000" dirty="0" err="1"/>
              <a:t>тога</a:t>
            </a:r>
            <a:r>
              <a:rPr lang="en-US" sz="2000" dirty="0"/>
              <a:t> </a:t>
            </a:r>
            <a:r>
              <a:rPr lang="en-US" sz="2000" dirty="0" err="1"/>
              <a:t>коси</a:t>
            </a:r>
            <a:r>
              <a:rPr lang="en-US" sz="2000" dirty="0"/>
              <a:t> </a:t>
            </a:r>
            <a:r>
              <a:rPr lang="en-US" sz="2000" dirty="0" err="1"/>
              <a:t>правци</a:t>
            </a:r>
            <a:r>
              <a:rPr lang="en-US" sz="2000" dirty="0"/>
              <a:t> </a:t>
            </a:r>
            <a:r>
              <a:rPr lang="en-US" sz="2000" dirty="0" err="1"/>
              <a:t>стварају</a:t>
            </a:r>
            <a:r>
              <a:rPr lang="en-US" sz="2000" dirty="0"/>
              <a:t> </a:t>
            </a:r>
            <a:r>
              <a:rPr lang="en-US" sz="2000" dirty="0" err="1"/>
              <a:t>утисак</a:t>
            </a:r>
            <a:r>
              <a:rPr lang="en-US" sz="2000" dirty="0"/>
              <a:t> </a:t>
            </a:r>
            <a:r>
              <a:rPr lang="en-US" sz="2000" dirty="0" err="1"/>
              <a:t>простора</a:t>
            </a:r>
            <a:r>
              <a:rPr lang="en-US" sz="2000" dirty="0"/>
              <a:t>, </a:t>
            </a:r>
            <a:r>
              <a:rPr lang="en-US" sz="2000" dirty="0" err="1"/>
              <a:t>те</a:t>
            </a:r>
            <a:r>
              <a:rPr lang="en-US" sz="2000" dirty="0"/>
              <a:t> </a:t>
            </a:r>
            <a:r>
              <a:rPr lang="en-US" sz="2000" dirty="0" err="1"/>
              <a:t>служе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неформално</a:t>
            </a:r>
            <a:r>
              <a:rPr lang="en-US" sz="2000" dirty="0"/>
              <a:t> </a:t>
            </a:r>
            <a:r>
              <a:rPr lang="en-US" sz="2000" dirty="0" err="1"/>
              <a:t>повезивање</a:t>
            </a:r>
            <a:r>
              <a:rPr lang="en-US" sz="2000" dirty="0"/>
              <a:t> </a:t>
            </a:r>
            <a:r>
              <a:rPr lang="en-US" sz="2000" dirty="0" err="1"/>
              <a:t>елемената</a:t>
            </a:r>
            <a:r>
              <a:rPr lang="en-US" sz="2000" dirty="0"/>
              <a:t> </a:t>
            </a:r>
            <a:r>
              <a:rPr lang="en-US" sz="2000" dirty="0" err="1"/>
              <a:t>композиције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240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On-screen Show (16:9)</PresentationFormat>
  <Paragraphs>45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sustava Office</vt:lpstr>
      <vt:lpstr>КОМПОЗИЦИЈА И ПРОСТОР</vt:lpstr>
      <vt:lpstr>Композиција је распоред ликовних елемената у хармоничну цјелину.</vt:lpstr>
      <vt:lpstr> </vt:lpstr>
      <vt:lpstr>ЦЕНТРАЛНА КОМПОЗИЦИЈА</vt:lpstr>
      <vt:lpstr>Хоризонтална композиција</vt:lpstr>
      <vt:lpstr>Хоризонтална композиција</vt:lpstr>
      <vt:lpstr>ВЕРТИКАЛНА КОМПОЗИЦИЈА</vt:lpstr>
      <vt:lpstr>Slide 8</vt:lpstr>
      <vt:lpstr>ДИЈАГОНАЛНА КОМПОЗИЦИЈА </vt:lpstr>
      <vt:lpstr>Slide 10</vt:lpstr>
      <vt:lpstr>ОВАЛНА ИЛИ КРУЖНА КОМПОЗИЦИЈА</vt:lpstr>
      <vt:lpstr>Slide 12</vt:lpstr>
      <vt:lpstr>ПИРАМИДАЛНА КОМПОЗИЦИЈА</vt:lpstr>
      <vt:lpstr>Slide 14</vt:lpstr>
      <vt:lpstr>KOMБИНОВАНА КОМПОЗИЦИЈА</vt:lpstr>
      <vt:lpstr>Slide 16</vt:lpstr>
      <vt:lpstr>ХАОТИЧНА КОМПОЗИЦИЈA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/>
  <cp:lastModifiedBy/>
  <cp:revision>37</cp:revision>
  <dcterms:created xsi:type="dcterms:W3CDTF">2020-04-11T15:18:54Z</dcterms:created>
  <dcterms:modified xsi:type="dcterms:W3CDTF">2020-04-14T00:13:04Z</dcterms:modified>
</cp:coreProperties>
</file>